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1401" r:id="rId5"/>
    <p:sldId id="308" r:id="rId6"/>
    <p:sldId id="1374" r:id="rId7"/>
    <p:sldId id="1382" r:id="rId8"/>
    <p:sldId id="1375" r:id="rId9"/>
    <p:sldId id="1383" r:id="rId10"/>
    <p:sldId id="1358" r:id="rId11"/>
    <p:sldId id="1384" r:id="rId12"/>
    <p:sldId id="303" r:id="rId13"/>
    <p:sldId id="1394" r:id="rId14"/>
    <p:sldId id="313" r:id="rId15"/>
    <p:sldId id="1385" r:id="rId16"/>
    <p:sldId id="1390" r:id="rId17"/>
    <p:sldId id="1400" r:id="rId18"/>
    <p:sldId id="1398" r:id="rId19"/>
    <p:sldId id="1391" r:id="rId20"/>
    <p:sldId id="309" r:id="rId21"/>
    <p:sldId id="1347" r:id="rId22"/>
    <p:sldId id="1349" r:id="rId23"/>
    <p:sldId id="1348" r:id="rId24"/>
    <p:sldId id="1350" r:id="rId25"/>
    <p:sldId id="1351" r:id="rId26"/>
    <p:sldId id="1356" r:id="rId27"/>
    <p:sldId id="1354" r:id="rId28"/>
    <p:sldId id="1352" r:id="rId29"/>
    <p:sldId id="1402" r:id="rId30"/>
    <p:sldId id="1353" r:id="rId31"/>
    <p:sldId id="1355" r:id="rId32"/>
    <p:sldId id="1346" r:id="rId33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C8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9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72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279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1B4E78C-7DC7-4F37-B00F-64744D97E08C}" type="datetime1">
              <a:rPr lang="it-IT" smtClean="0"/>
              <a:t>29/11/2018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3A36C10-A9D4-4995-9BAF-95FBD77A724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092182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FAB0E9B-D0D6-4D8A-916E-13BD550B49C3}" type="datetime1">
              <a:rPr lang="it-IT" noProof="0" smtClean="0"/>
              <a:t>29/11/2018</a:t>
            </a:fld>
            <a:endParaRPr lang="it-IT" noProof="0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3AEF9EC-8318-4FF6-847E-A85BBD2B7E49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2831956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609600" y="261254"/>
            <a:ext cx="8226490" cy="3083767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72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09600" y="3386585"/>
            <a:ext cx="8229600" cy="1371600"/>
          </a:xfrm>
        </p:spPr>
        <p:txBody>
          <a:bodyPr rtlCol="0"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it-IT" noProof="0" dirty="0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FE1136-0EF4-4740-8248-918D45438595}" type="datetime1">
              <a:rPr lang="it-IT" noProof="0" smtClean="0"/>
              <a:t>29/11/2018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 hasCustomPrompt="1"/>
          </p:nvPr>
        </p:nvSpPr>
        <p:spPr>
          <a:xfrm>
            <a:off x="9250680" y="365125"/>
            <a:ext cx="1645920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it-IT" noProof="0" dirty="0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95400" y="365125"/>
            <a:ext cx="7624664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F63FBF-8ED3-48D1-8975-96184846102B}" type="datetime1">
              <a:rPr lang="it-IT" noProof="0" smtClean="0"/>
              <a:t>29/11/2018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it-IT" noProof="0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002744-1093-491E-BDB0-45E95ABD3350}" type="datetime1">
              <a:rPr lang="it-IT" noProof="0" smtClean="0"/>
              <a:t>29/11/2018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612648" y="265176"/>
            <a:ext cx="8229600" cy="3081528"/>
          </a:xfrm>
        </p:spPr>
        <p:txBody>
          <a:bodyPr rtlCol="0" anchor="b">
            <a:normAutofit/>
          </a:bodyPr>
          <a:lstStyle>
            <a:lvl1pPr rtl="0">
              <a:defRPr sz="5400"/>
            </a:lvl1pPr>
          </a:lstStyle>
          <a:p>
            <a:pPr rtl="0"/>
            <a:r>
              <a:rPr lang="it-IT" noProof="0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2648" y="3388268"/>
            <a:ext cx="8229600" cy="1371600"/>
          </a:xfrm>
        </p:spPr>
        <p:txBody>
          <a:bodyPr rtlCol="0"/>
          <a:lstStyle>
            <a:lvl1pPr marL="0" indent="0" rtl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608DE3-ECF1-4713-A6D7-AC7C217765FD}" type="datetime1">
              <a:rPr lang="it-IT" noProof="0" smtClean="0"/>
              <a:t>29/11/2018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it-IT" noProof="0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95401" y="1828800"/>
            <a:ext cx="4572000" cy="4348163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24599" y="1828800"/>
            <a:ext cx="4572000" cy="4348163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A4F59E-3C30-468B-A80D-7EA0C45386AD}" type="datetime1">
              <a:rPr lang="it-IT" noProof="0" smtClean="0"/>
              <a:t>29/11/2018</a:t>
            </a:fld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it-IT" noProof="0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98448" y="1627258"/>
            <a:ext cx="4572000" cy="68580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298448" y="2373284"/>
            <a:ext cx="4572000" cy="3840480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327648" y="1627258"/>
            <a:ext cx="4572000" cy="68580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327648" y="2373284"/>
            <a:ext cx="4572000" cy="3840480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noProof="0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D2B00C-69E4-46F9-8404-63AE0410F580}" type="datetime1">
              <a:rPr lang="it-IT" noProof="0" smtClean="0"/>
              <a:t>29/11/2018</a:t>
            </a:fld>
            <a:endParaRPr lang="it-IT" noProof="0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it-IT" noProof="0" dirty="0"/>
              <a:t>Fare clic per modificare lo stile del titolo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32B882-2188-402C-9FCD-1DDC318AD5BD}" type="datetime1">
              <a:rPr lang="it-IT" noProof="0" smtClean="0"/>
              <a:t>29/11/2018</a:t>
            </a:fld>
            <a:endParaRPr lang="it-IT" noProof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95B704-903B-4D94-8910-F7637733476D}" type="datetime1">
              <a:rPr lang="it-IT" noProof="0" smtClean="0"/>
              <a:t>29/11/2018</a:t>
            </a:fld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7979330" y="457200"/>
            <a:ext cx="3603070" cy="1554480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it-IT" noProof="0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6490" y="685800"/>
            <a:ext cx="6102220" cy="5486400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979330" y="2101850"/>
            <a:ext cx="3603070" cy="1828800"/>
          </a:xfrm>
        </p:spPr>
        <p:txBody>
          <a:bodyPr rtlCol="0"/>
          <a:lstStyle>
            <a:lvl1pPr marL="0" indent="0" rtl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D80B8E-D5C1-47EC-AD4F-D0988CD59022}" type="datetime1">
              <a:rPr lang="it-IT" noProof="0" smtClean="0"/>
              <a:t>29/11/2018</a:t>
            </a:fld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7982712" y="457200"/>
            <a:ext cx="3602736" cy="1554480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it-IT" noProof="0" dirty="0"/>
              <a:t>Fare clic per modificare lo stile del titolo</a:t>
            </a:r>
          </a:p>
        </p:txBody>
      </p:sp>
      <p:sp>
        <p:nvSpPr>
          <p:cNvPr id="3" name="Segnaposto immagine 2" descr="Segnaposto vuoto per aggiungere un'immagine. Fare clic sul segnaposto e selezionare l'immagine che si vuole aggiungere"/>
          <p:cNvSpPr>
            <a:spLocks noGrp="1"/>
          </p:cNvSpPr>
          <p:nvPr>
            <p:ph type="pic" idx="1"/>
          </p:nvPr>
        </p:nvSpPr>
        <p:spPr>
          <a:xfrm>
            <a:off x="0" y="-1"/>
            <a:ext cx="73152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982712" y="2101850"/>
            <a:ext cx="3602736" cy="1828800"/>
          </a:xfrm>
        </p:spPr>
        <p:txBody>
          <a:bodyPr rtlCol="0"/>
          <a:lstStyle>
            <a:lvl1pPr marL="0" indent="0" rtl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609600" y="6385492"/>
            <a:ext cx="60990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9419253" y="6385492"/>
            <a:ext cx="98204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pPr rtl="0"/>
            <a:fld id="{CD0264D0-1E2D-4E61-B5A6-DB16F8506DB9}" type="datetime1">
              <a:rPr lang="it-IT" noProof="0" smtClean="0"/>
              <a:t>29/11/2018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753532" y="6385492"/>
            <a:ext cx="82886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pPr rtl="0"/>
            <a:fld id="{E31375A4-56A4-47D6-9801-1991572033F7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84B94B-92E6-4931-B2E4-57400081D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508" y="627432"/>
            <a:ext cx="5477069" cy="1910496"/>
          </a:xfrm>
        </p:spPr>
        <p:txBody>
          <a:bodyPr>
            <a:normAutofit/>
          </a:bodyPr>
          <a:lstStyle/>
          <a:p>
            <a:pPr algn="ctr"/>
            <a:r>
              <a:rPr lang="it-IT" sz="1600" b="1" dirty="0">
                <a:solidFill>
                  <a:srgbClr val="FF0000"/>
                </a:solidFill>
              </a:rPr>
              <a:t>ULCERE   CUTANEE   VASCULITICHE   </a:t>
            </a:r>
            <a:br>
              <a:rPr lang="it-IT" sz="1600" b="1" dirty="0">
                <a:solidFill>
                  <a:srgbClr val="FF0000"/>
                </a:solidFill>
              </a:rPr>
            </a:br>
            <a:br>
              <a:rPr lang="it-IT" sz="1600" b="1" dirty="0">
                <a:solidFill>
                  <a:srgbClr val="FF0000"/>
                </a:solidFill>
              </a:rPr>
            </a:br>
            <a:r>
              <a:rPr lang="it-IT" sz="1600" b="1" dirty="0">
                <a:solidFill>
                  <a:srgbClr val="FF0000"/>
                </a:solidFill>
              </a:rPr>
              <a:t>IMMUNO – MEDIATE</a:t>
            </a:r>
            <a:br>
              <a:rPr lang="it-IT" sz="1400" b="1" dirty="0">
                <a:solidFill>
                  <a:srgbClr val="FF0000"/>
                </a:solidFill>
              </a:rPr>
            </a:br>
            <a:br>
              <a:rPr lang="it-IT" sz="1600" b="1" dirty="0">
                <a:solidFill>
                  <a:srgbClr val="FF0000"/>
                </a:solidFill>
              </a:rPr>
            </a:br>
            <a:br>
              <a:rPr lang="it-IT" sz="1600" b="1" dirty="0">
                <a:solidFill>
                  <a:srgbClr val="FF0000"/>
                </a:solidFill>
              </a:rPr>
            </a:br>
            <a:r>
              <a:rPr lang="it-IT" sz="1400" b="1" dirty="0">
                <a:solidFill>
                  <a:schemeClr val="tx2">
                    <a:lumMod val="50000"/>
                  </a:schemeClr>
                </a:solidFill>
              </a:rPr>
              <a:t>INQUADRAMENTO  DIAGNOSTICO     </a:t>
            </a:r>
            <a:br>
              <a:rPr lang="it-IT" sz="14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it-IT" sz="14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it-IT" sz="1400" b="1" dirty="0">
                <a:solidFill>
                  <a:schemeClr val="tx2">
                    <a:lumMod val="50000"/>
                  </a:schemeClr>
                </a:solidFill>
              </a:rPr>
              <a:t>E    TERAPIA  SISTEMICA</a:t>
            </a:r>
            <a:endParaRPr lang="it-IT" sz="1400" b="1" dirty="0"/>
          </a:p>
        </p:txBody>
      </p:sp>
      <p:sp useBgFill="1">
        <p:nvSpPr>
          <p:cNvPr id="3" name="Segnaposto contenuto 2">
            <a:extLst>
              <a:ext uri="{FF2B5EF4-FFF2-40B4-BE49-F238E27FC236}">
                <a16:creationId xmlns:a16="http://schemas.microsoft.com/office/drawing/2014/main" id="{0532342A-9E67-412B-8535-78C3FA3F35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3423" y="323046"/>
            <a:ext cx="5495729" cy="6211908"/>
          </a:xfrm>
          <a:ln>
            <a:solidFill>
              <a:srgbClr val="FF0000"/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it-IT" sz="33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it-IT" sz="7200" b="1" dirty="0">
                <a:solidFill>
                  <a:srgbClr val="FF0000"/>
                </a:solidFill>
              </a:rPr>
              <a:t>CONGRESSO :</a:t>
            </a:r>
          </a:p>
          <a:p>
            <a:pPr marL="0" indent="0" algn="ctr">
              <a:buNone/>
            </a:pPr>
            <a:endParaRPr lang="it-IT" sz="33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it-IT" sz="6000" b="1" dirty="0">
                <a:solidFill>
                  <a:srgbClr val="00B0F0"/>
                </a:solidFill>
              </a:rPr>
              <a:t> </a:t>
            </a:r>
            <a:r>
              <a:rPr lang="it-IT" sz="7200" b="1" dirty="0">
                <a:solidFill>
                  <a:srgbClr val="00B0F0"/>
                </a:solidFill>
              </a:rPr>
              <a:t>LE     « LESIONI  DIFFICILI »  </a:t>
            </a:r>
          </a:p>
          <a:p>
            <a:pPr marL="0" indent="0" algn="ctr">
              <a:buNone/>
            </a:pPr>
            <a:r>
              <a:rPr lang="it-IT" sz="7200" b="1" dirty="0">
                <a:solidFill>
                  <a:srgbClr val="00B0F0"/>
                </a:solidFill>
              </a:rPr>
              <a:t>DEGLI   ARTI  INFERIORI :</a:t>
            </a:r>
          </a:p>
          <a:p>
            <a:pPr marL="0" indent="0" algn="ctr">
              <a:buNone/>
            </a:pPr>
            <a:r>
              <a:rPr lang="it-IT" sz="7200" b="1" dirty="0">
                <a:solidFill>
                  <a:srgbClr val="00B0F0"/>
                </a:solidFill>
              </a:rPr>
              <a:t>ATTUALI   ORINTAMENTI   TERAPEUTICI </a:t>
            </a:r>
          </a:p>
          <a:p>
            <a:pPr marL="0" indent="0" algn="ctr">
              <a:buNone/>
            </a:pPr>
            <a:r>
              <a:rPr lang="it-IT" sz="7200" b="1" dirty="0">
                <a:solidFill>
                  <a:srgbClr val="00B0F0"/>
                </a:solidFill>
              </a:rPr>
              <a:t>E    PROSPETTIVE   FUTURE</a:t>
            </a:r>
          </a:p>
          <a:p>
            <a:pPr marL="0" indent="0">
              <a:buNone/>
            </a:pPr>
            <a:endParaRPr lang="it-IT" sz="51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2DC8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2DC8FF"/>
              </a:solidFill>
            </a:endParaRPr>
          </a:p>
          <a:p>
            <a:pPr marL="0" indent="0">
              <a:buNone/>
            </a:pPr>
            <a:r>
              <a:rPr lang="it-IT" sz="3500" dirty="0">
                <a:solidFill>
                  <a:srgbClr val="FFFF00"/>
                </a:solidFill>
              </a:rPr>
              <a:t> </a:t>
            </a:r>
            <a:r>
              <a:rPr lang="it-IT" sz="5600" dirty="0">
                <a:solidFill>
                  <a:srgbClr val="FFFF00"/>
                </a:solidFill>
              </a:rPr>
              <a:t>SEGRETERIA SCIENTIFICA:</a:t>
            </a:r>
          </a:p>
          <a:p>
            <a:pPr marL="0" indent="0">
              <a:buNone/>
            </a:pPr>
            <a:r>
              <a:rPr lang="it-IT" sz="5600" dirty="0">
                <a:solidFill>
                  <a:srgbClr val="00FF00"/>
                </a:solidFill>
              </a:rPr>
              <a:t> DOTT.   MAURIZIO  PALOMBI</a:t>
            </a:r>
          </a:p>
          <a:p>
            <a:pPr marL="0" indent="0">
              <a:buNone/>
            </a:pPr>
            <a:r>
              <a:rPr lang="it-IT" sz="5600" dirty="0">
                <a:solidFill>
                  <a:srgbClr val="00FF00"/>
                </a:solidFill>
              </a:rPr>
              <a:t> DOTT.   STEFANO  BARTOLI</a:t>
            </a:r>
          </a:p>
          <a:p>
            <a:pPr marL="0" indent="0">
              <a:buNone/>
            </a:pPr>
            <a:r>
              <a:rPr lang="it-IT" sz="5600" dirty="0">
                <a:solidFill>
                  <a:srgbClr val="00FF00"/>
                </a:solidFill>
              </a:rPr>
              <a:t> DOTT.   GAETANO  ROMIGI</a:t>
            </a:r>
          </a:p>
          <a:p>
            <a:pPr marL="0" indent="0">
              <a:buNone/>
            </a:pPr>
            <a:endParaRPr lang="it-IT" sz="3000" dirty="0"/>
          </a:p>
          <a:p>
            <a:pPr marL="0" indent="0">
              <a:buNone/>
            </a:pPr>
            <a:r>
              <a:rPr lang="it-IT" sz="4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OSPEDALE  S. EUGENIO - AULA  MONTALCINI</a:t>
            </a:r>
          </a:p>
          <a:p>
            <a:pPr marL="0" indent="0">
              <a:buNone/>
            </a:pPr>
            <a:r>
              <a:rPr lang="it-IT" sz="4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ROMA, 30-11-2018</a:t>
            </a:r>
          </a:p>
          <a:p>
            <a:pPr marL="0" indent="0">
              <a:buNone/>
            </a:pPr>
            <a:endParaRPr lang="it-IT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7DB1BDF-F73B-4FCF-9C67-1B1D103340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8917" y="3229885"/>
            <a:ext cx="5242249" cy="3628115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80000"/>
              </a:lnSpc>
              <a:buNone/>
              <a:defRPr/>
            </a:pPr>
            <a:r>
              <a:rPr lang="it-IT" sz="5600" b="1" i="1" dirty="0">
                <a:solidFill>
                  <a:srgbClr val="FF0000"/>
                </a:solidFill>
                <a:latin typeface="Comic Sans MS" pitchFamily="66" charset="0"/>
              </a:rPr>
              <a:t>GIUSEPPE  ZACCARI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endParaRPr lang="it-IT" sz="2200" b="1" i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it-IT" sz="4800" b="1" i="1" dirty="0">
                <a:solidFill>
                  <a:srgbClr val="FF0000"/>
                </a:solidFill>
                <a:latin typeface="Comic Sans MS" pitchFamily="66" charset="0"/>
              </a:rPr>
              <a:t>ASL   ROMA  2 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it-IT" sz="4000" b="1" i="1" dirty="0">
                <a:solidFill>
                  <a:srgbClr val="04FC2D"/>
                </a:solidFill>
                <a:latin typeface="Comic Sans MS" pitchFamily="66" charset="0"/>
              </a:rPr>
              <a:t>DIRIGENTE RESPONSABILE 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it-IT" sz="5600" b="1" i="1" dirty="0">
                <a:solidFill>
                  <a:srgbClr val="FFFF00"/>
                </a:solidFill>
                <a:latin typeface="Comic Sans MS" pitchFamily="66" charset="0"/>
              </a:rPr>
              <a:t> UOS  REUMATOLOGIA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endParaRPr lang="it-IT" sz="4400" b="1" i="1" dirty="0">
              <a:solidFill>
                <a:srgbClr val="04FC2D"/>
              </a:solidFill>
              <a:latin typeface="Comic Sans MS" pitchFamily="66" charset="0"/>
            </a:endParaRP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it-IT" sz="4400" i="1" dirty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t-IT" sz="4400" i="1" dirty="0">
                <a:solidFill>
                  <a:srgbClr val="FF0000"/>
                </a:solidFill>
                <a:latin typeface="Comic Sans MS" pitchFamily="66" charset="0"/>
              </a:rPr>
              <a:t>    </a:t>
            </a:r>
            <a:r>
              <a:rPr lang="it-IT" sz="4400" b="1" i="1" dirty="0">
                <a:solidFill>
                  <a:srgbClr val="FF0000"/>
                </a:solidFill>
                <a:latin typeface="Comic Sans MS" pitchFamily="66" charset="0"/>
              </a:rPr>
              <a:t>UNIVERSITA’     DI     ROMA     “ TOR  VERGATA ”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it-IT" sz="4400" b="1" i="1" dirty="0">
                <a:solidFill>
                  <a:srgbClr val="00FF00"/>
                </a:solidFill>
                <a:latin typeface="Comic Sans MS" pitchFamily="66" charset="0"/>
              </a:rPr>
              <a:t>  </a:t>
            </a:r>
            <a:r>
              <a:rPr lang="it-IT" sz="4400" b="1" i="1" dirty="0">
                <a:solidFill>
                  <a:srgbClr val="04FC2D"/>
                </a:solidFill>
                <a:latin typeface="Comic Sans MS" pitchFamily="66" charset="0"/>
              </a:rPr>
              <a:t>PROFESSORE   a c  di  </a:t>
            </a:r>
            <a:r>
              <a:rPr lang="it-IT" sz="4800" b="1" i="1" dirty="0">
                <a:solidFill>
                  <a:srgbClr val="FFFF00"/>
                </a:solidFill>
                <a:latin typeface="Comic Sans MS" pitchFamily="66" charset="0"/>
              </a:rPr>
              <a:t>“ IMMUNOLOGIA ”</a:t>
            </a:r>
          </a:p>
          <a:p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2197228-DF22-4893-90B9-9625A1521F3E}"/>
              </a:ext>
            </a:extLst>
          </p:cNvPr>
          <p:cNvSpPr/>
          <p:nvPr/>
        </p:nvSpPr>
        <p:spPr>
          <a:xfrm>
            <a:off x="478973" y="323046"/>
            <a:ext cx="5480179" cy="62119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230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D848D8-1484-430B-83F6-51D0014DF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91" y="315650"/>
            <a:ext cx="11311128" cy="682726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  <a:latin typeface="Open Sans"/>
              </a:rPr>
              <a:t>La vasculite cutanea dei piccoli vasi  </a:t>
            </a:r>
            <a:br>
              <a:rPr lang="it-IT" sz="2400" b="1" dirty="0">
                <a:solidFill>
                  <a:srgbClr val="FF0000"/>
                </a:solidFill>
                <a:latin typeface="Open Sans"/>
              </a:rPr>
            </a:br>
            <a:r>
              <a:rPr lang="it-IT" sz="2400" b="1" dirty="0">
                <a:solidFill>
                  <a:srgbClr val="FF0000"/>
                </a:solidFill>
                <a:latin typeface="Open Sans"/>
              </a:rPr>
              <a:t>VASCULITE LEUCOCITOCLASTICA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8B99A0A-55CD-4A0B-9E00-23C07F738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90" y="1586205"/>
            <a:ext cx="11465425" cy="4796031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it-IT" dirty="0">
                <a:solidFill>
                  <a:srgbClr val="FFFF00"/>
                </a:solidFill>
                <a:latin typeface="Open Sans"/>
              </a:rPr>
              <a:t>La  caratteristica  istopatologica  fondamentale  della  </a:t>
            </a:r>
            <a:r>
              <a:rPr lang="it-IT" b="1" dirty="0">
                <a:solidFill>
                  <a:srgbClr val="FF0000"/>
                </a:solidFill>
                <a:latin typeface="Open Sans"/>
              </a:rPr>
              <a:t>Vasculite  cutanea  dei  piccoli  vasi  </a:t>
            </a:r>
            <a:r>
              <a:rPr lang="it-IT" dirty="0">
                <a:solidFill>
                  <a:srgbClr val="FFFF00"/>
                </a:solidFill>
                <a:latin typeface="Open Sans"/>
              </a:rPr>
              <a:t> </a:t>
            </a:r>
          </a:p>
          <a:p>
            <a:pPr marL="0" indent="0" algn="just">
              <a:buNone/>
            </a:pPr>
            <a:r>
              <a:rPr lang="it-IT" dirty="0">
                <a:solidFill>
                  <a:srgbClr val="FFFF00"/>
                </a:solidFill>
                <a:latin typeface="Open Sans"/>
              </a:rPr>
              <a:t>  è  la     </a:t>
            </a:r>
            <a:r>
              <a:rPr lang="it-IT" b="1" dirty="0">
                <a:solidFill>
                  <a:srgbClr val="2DC8FF"/>
                </a:solidFill>
                <a:latin typeface="Open Sans"/>
              </a:rPr>
              <a:t>VASCULITE  LEUCOCITOCLASTICA</a:t>
            </a:r>
            <a:r>
              <a:rPr lang="it-IT" dirty="0">
                <a:solidFill>
                  <a:srgbClr val="FFFF00"/>
                </a:solidFill>
                <a:latin typeface="Open Sans"/>
              </a:rPr>
              <a:t>,     caratterizzata   da: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FFFF00"/>
                </a:solidFill>
                <a:latin typeface="Open Sans"/>
              </a:rPr>
              <a:t> </a:t>
            </a:r>
            <a:r>
              <a:rPr lang="it-IT" dirty="0">
                <a:solidFill>
                  <a:srgbClr val="00FF00"/>
                </a:solidFill>
                <a:latin typeface="Open Sans"/>
              </a:rPr>
              <a:t>flogosi segmentale angiocentrica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00FF00"/>
                </a:solidFill>
                <a:latin typeface="Open Sans"/>
              </a:rPr>
              <a:t> rigonfiamento endoteliale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00FF00"/>
                </a:solidFill>
                <a:latin typeface="Open Sans"/>
              </a:rPr>
              <a:t> necrosi fibrinoide della parete delle  venule  post - capillari 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00FF00"/>
                </a:solidFill>
                <a:latin typeface="Open Sans"/>
              </a:rPr>
              <a:t> infiltrato cellulare all’interno e intorno alla parete  dei  vasi dermici, composto  in  larga  misura </a:t>
            </a:r>
          </a:p>
          <a:p>
            <a:pPr marL="0" indent="0" algn="just">
              <a:buNone/>
            </a:pPr>
            <a:r>
              <a:rPr lang="it-IT" dirty="0">
                <a:solidFill>
                  <a:srgbClr val="00FF00"/>
                </a:solidFill>
                <a:latin typeface="Open Sans"/>
              </a:rPr>
              <a:t>    da  </a:t>
            </a:r>
            <a:r>
              <a:rPr lang="it-IT" b="1" dirty="0">
                <a:solidFill>
                  <a:srgbClr val="2DC8FF"/>
                </a:solidFill>
                <a:latin typeface="Open Sans"/>
              </a:rPr>
              <a:t>NEUTROFILI</a:t>
            </a:r>
            <a:r>
              <a:rPr lang="it-IT" dirty="0">
                <a:solidFill>
                  <a:srgbClr val="2DC8FF"/>
                </a:solidFill>
                <a:latin typeface="Open Sans"/>
              </a:rPr>
              <a:t>  </a:t>
            </a:r>
            <a:r>
              <a:rPr lang="it-IT" dirty="0">
                <a:solidFill>
                  <a:srgbClr val="00FF00"/>
                </a:solidFill>
                <a:latin typeface="Open Sans"/>
              </a:rPr>
              <a:t>che  mostrano  </a:t>
            </a:r>
            <a:r>
              <a:rPr lang="it-IT" b="1" dirty="0">
                <a:solidFill>
                  <a:srgbClr val="2DC8FF"/>
                </a:solidFill>
                <a:latin typeface="Open Sans"/>
              </a:rPr>
              <a:t>NUCLEI  FRAMMENTATI  ( CARIORESSI  O  LEUCOCITOCLASIA ).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it-IT" dirty="0">
              <a:solidFill>
                <a:srgbClr val="FFFF00"/>
              </a:solidFill>
              <a:latin typeface="Open Sans"/>
            </a:endParaRPr>
          </a:p>
          <a:p>
            <a:pPr marL="0" indent="0" algn="just">
              <a:buNone/>
            </a:pPr>
            <a:r>
              <a:rPr lang="it-IT" b="1" dirty="0">
                <a:solidFill>
                  <a:srgbClr val="2DC8FF"/>
                </a:solidFill>
                <a:latin typeface="Open Sans"/>
              </a:rPr>
              <a:t>NELLA  FASI  TARDIVE </a:t>
            </a:r>
            <a:r>
              <a:rPr lang="it-IT" dirty="0">
                <a:solidFill>
                  <a:srgbClr val="FFFF00"/>
                </a:solidFill>
                <a:latin typeface="Open Sans"/>
              </a:rPr>
              <a:t>,   altri  meccanismi  patogenetici  sono  responsabili  dell’ </a:t>
            </a:r>
            <a:r>
              <a:rPr lang="it-IT" b="1" dirty="0">
                <a:solidFill>
                  <a:srgbClr val="2DC8FF"/>
                </a:solidFill>
                <a:latin typeface="Open Sans"/>
              </a:rPr>
              <a:t>EVOLUZIONE</a:t>
            </a:r>
          </a:p>
          <a:p>
            <a:pPr marL="0" indent="0" algn="just">
              <a:buNone/>
            </a:pPr>
            <a:r>
              <a:rPr lang="it-IT" b="1" dirty="0">
                <a:solidFill>
                  <a:srgbClr val="2DC8FF"/>
                </a:solidFill>
                <a:latin typeface="Open Sans"/>
              </a:rPr>
              <a:t>DELL’ INFILTRATO   VERSO   UNA   FORMA   SPESSO   A   PREDOMINANZA   LINFOCITARIA.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9163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C238F9-9598-4B7A-9F8A-92AFFD506B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623" y="87518"/>
            <a:ext cx="11101137" cy="629083"/>
          </a:xfrm>
        </p:spPr>
        <p:txBody>
          <a:bodyPr>
            <a:normAutofit/>
          </a:bodyPr>
          <a:lstStyle/>
          <a:p>
            <a:pPr algn="ctr"/>
            <a:r>
              <a:rPr lang="it-IT" sz="2000" b="1" dirty="0">
                <a:solidFill>
                  <a:srgbClr val="FF0000"/>
                </a:solidFill>
              </a:rPr>
              <a:t>COME    SI    PASSA    DALLA    VASCULITE     ALL’ ULCERA ?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CFB9D3D-A906-4E86-91B8-2630DE753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272" y="1216152"/>
            <a:ext cx="11649456" cy="4992624"/>
          </a:xfrm>
        </p:spPr>
        <p:txBody>
          <a:bodyPr>
            <a:normAutofit/>
          </a:bodyPr>
          <a:lstStyle/>
          <a:p>
            <a:pPr algn="just"/>
            <a:r>
              <a:rPr lang="it-IT" sz="2000" dirty="0">
                <a:solidFill>
                  <a:srgbClr val="FFFF00"/>
                </a:solidFill>
              </a:rPr>
              <a:t>Il meccanismo attraverso cui si forma l’ </a:t>
            </a:r>
            <a:r>
              <a:rPr lang="it-IT" sz="2000" b="1" dirty="0">
                <a:solidFill>
                  <a:srgbClr val="FF0000"/>
                </a:solidFill>
              </a:rPr>
              <a:t>Ulcera </a:t>
            </a:r>
            <a:r>
              <a:rPr lang="it-IT" sz="2000" b="1" dirty="0" err="1">
                <a:solidFill>
                  <a:srgbClr val="FF0000"/>
                </a:solidFill>
              </a:rPr>
              <a:t>Vasculitica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dirty="0">
                <a:solidFill>
                  <a:srgbClr val="FFFF00"/>
                </a:solidFill>
              </a:rPr>
              <a:t>è legato alla massiva deposizione di fibrina con formazione del cosiddetto </a:t>
            </a:r>
            <a:r>
              <a:rPr lang="it-IT" sz="2000" b="1" dirty="0">
                <a:solidFill>
                  <a:srgbClr val="00B0F0"/>
                </a:solidFill>
              </a:rPr>
              <a:t>Tappo o Trombo </a:t>
            </a:r>
            <a:r>
              <a:rPr lang="it-IT" sz="2000" b="1" dirty="0" err="1">
                <a:solidFill>
                  <a:srgbClr val="00B0F0"/>
                </a:solidFill>
              </a:rPr>
              <a:t>fibrinico</a:t>
            </a:r>
            <a:r>
              <a:rPr lang="it-IT" sz="2000" dirty="0">
                <a:solidFill>
                  <a:srgbClr val="00B0F0"/>
                </a:solidFill>
              </a:rPr>
              <a:t> </a:t>
            </a:r>
            <a:r>
              <a:rPr lang="it-IT" sz="2000" dirty="0">
                <a:solidFill>
                  <a:srgbClr val="FFFF00"/>
                </a:solidFill>
              </a:rPr>
              <a:t>che occlude il vaso, determinando    </a:t>
            </a:r>
            <a:r>
              <a:rPr lang="it-IT" sz="2000" b="1" dirty="0">
                <a:solidFill>
                  <a:srgbClr val="00FF00"/>
                </a:solidFill>
              </a:rPr>
              <a:t>ischemia  e  necrosi  a  valle. </a:t>
            </a:r>
          </a:p>
          <a:p>
            <a:pPr algn="just"/>
            <a:endParaRPr lang="it-IT" sz="2000" b="1" dirty="0">
              <a:solidFill>
                <a:srgbClr val="00FF00"/>
              </a:solidFill>
            </a:endParaRPr>
          </a:p>
          <a:p>
            <a:pPr algn="just"/>
            <a:r>
              <a:rPr lang="it-IT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L’attivazione  del  sistema  fibrinolitico  gioca  un  ruolo centrale : </a:t>
            </a:r>
          </a:p>
          <a:p>
            <a:pPr algn="just"/>
            <a:r>
              <a:rPr lang="it-IT" sz="2000" dirty="0">
                <a:solidFill>
                  <a:srgbClr val="FFFF00"/>
                </a:solidFill>
              </a:rPr>
              <a:t>in una </a:t>
            </a:r>
            <a:r>
              <a:rPr lang="it-IT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fase iniziale</a:t>
            </a:r>
            <a:r>
              <a:rPr lang="it-IT" sz="2000" dirty="0">
                <a:solidFill>
                  <a:srgbClr val="FFFF00"/>
                </a:solidFill>
              </a:rPr>
              <a:t>, si realizza un </a:t>
            </a:r>
            <a:r>
              <a:rPr lang="it-IT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massivo rilascio di attivatore del </a:t>
            </a:r>
            <a:r>
              <a:rPr lang="it-IT" sz="20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plasminogeno</a:t>
            </a:r>
            <a:r>
              <a:rPr lang="it-IT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endoteliale </a:t>
            </a:r>
            <a:r>
              <a:rPr lang="it-IT" sz="2000" dirty="0">
                <a:solidFill>
                  <a:srgbClr val="FFFF00"/>
                </a:solidFill>
              </a:rPr>
              <a:t>con conseguente </a:t>
            </a:r>
            <a:r>
              <a:rPr lang="it-IT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attivazione del sistema fibrinolitico locale.</a:t>
            </a:r>
          </a:p>
          <a:p>
            <a:pPr algn="just"/>
            <a:r>
              <a:rPr lang="it-IT" sz="2000" dirty="0">
                <a:solidFill>
                  <a:srgbClr val="FFFF00"/>
                </a:solidFill>
              </a:rPr>
              <a:t>A questa iniziale fase </a:t>
            </a:r>
            <a:r>
              <a:rPr lang="it-IT" sz="2000" dirty="0" err="1">
                <a:solidFill>
                  <a:srgbClr val="FFFF00"/>
                </a:solidFill>
              </a:rPr>
              <a:t>iperfibrinolitica</a:t>
            </a:r>
            <a:r>
              <a:rPr lang="it-IT" sz="2000" dirty="0">
                <a:solidFill>
                  <a:srgbClr val="FFFF00"/>
                </a:solidFill>
              </a:rPr>
              <a:t>, </a:t>
            </a:r>
            <a:r>
              <a:rPr lang="it-IT" sz="2000" b="1" dirty="0">
                <a:solidFill>
                  <a:srgbClr val="FF0000"/>
                </a:solidFill>
              </a:rPr>
              <a:t>fa seguito una fase </a:t>
            </a:r>
            <a:r>
              <a:rPr lang="it-IT" sz="2000" b="1" dirty="0" err="1">
                <a:solidFill>
                  <a:srgbClr val="FF0000"/>
                </a:solidFill>
              </a:rPr>
              <a:t>ipofibrinolitica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dirty="0">
                <a:solidFill>
                  <a:srgbClr val="FFFF00"/>
                </a:solidFill>
              </a:rPr>
              <a:t>(consumo dell’attivatore del </a:t>
            </a:r>
            <a:r>
              <a:rPr lang="it-IT" sz="2000" dirty="0" err="1">
                <a:solidFill>
                  <a:srgbClr val="FFFF00"/>
                </a:solidFill>
              </a:rPr>
              <a:t>plasminogeno</a:t>
            </a:r>
            <a:r>
              <a:rPr lang="it-IT" sz="2000" dirty="0">
                <a:solidFill>
                  <a:srgbClr val="FFFF00"/>
                </a:solidFill>
              </a:rPr>
              <a:t> e </a:t>
            </a:r>
            <a:r>
              <a:rPr lang="it-IT" sz="2000" b="1" dirty="0">
                <a:solidFill>
                  <a:srgbClr val="FF0000"/>
                </a:solidFill>
              </a:rPr>
              <a:t>produzione di inibitori degli attivatori del </a:t>
            </a:r>
            <a:r>
              <a:rPr lang="it-IT" sz="2000" b="1" dirty="0" err="1">
                <a:solidFill>
                  <a:srgbClr val="FF0000"/>
                </a:solidFill>
              </a:rPr>
              <a:t>plasminogeno</a:t>
            </a:r>
            <a:r>
              <a:rPr lang="it-IT" sz="2000" b="1" dirty="0">
                <a:solidFill>
                  <a:srgbClr val="FF0000"/>
                </a:solidFill>
              </a:rPr>
              <a:t> da parte di alcune citochine quali il TNF-alfa</a:t>
            </a:r>
            <a:r>
              <a:rPr lang="it-IT" sz="2000" dirty="0">
                <a:solidFill>
                  <a:srgbClr val="FFFF00"/>
                </a:solidFill>
              </a:rPr>
              <a:t>). </a:t>
            </a:r>
          </a:p>
          <a:p>
            <a:pPr algn="just"/>
            <a:endParaRPr lang="it-IT" sz="2000" dirty="0">
              <a:solidFill>
                <a:srgbClr val="FFFF00"/>
              </a:solidFill>
            </a:endParaRPr>
          </a:p>
          <a:p>
            <a:pPr algn="just"/>
            <a:r>
              <a:rPr lang="it-IT" sz="2000" b="1" dirty="0">
                <a:solidFill>
                  <a:srgbClr val="FF0000"/>
                </a:solidFill>
              </a:rPr>
              <a:t>La riduzione dell’attività fibrinolitica determina un improvviso e massiccio deposito di fibrina intravascolare con formazione del cosiddetto </a:t>
            </a:r>
            <a:r>
              <a:rPr lang="it-IT" sz="2000" b="1" dirty="0">
                <a:solidFill>
                  <a:srgbClr val="00B0F0"/>
                </a:solidFill>
              </a:rPr>
              <a:t>TROMBO DI FIBRINA</a:t>
            </a:r>
            <a:r>
              <a:rPr lang="it-IT" sz="2000" b="1" dirty="0">
                <a:solidFill>
                  <a:srgbClr val="FF0000"/>
                </a:solidFill>
              </a:rPr>
              <a:t> e conseguente  </a:t>
            </a:r>
            <a:r>
              <a:rPr lang="it-IT" sz="2000" b="1" dirty="0">
                <a:solidFill>
                  <a:srgbClr val="00FF00"/>
                </a:solidFill>
              </a:rPr>
              <a:t>NECROSI  TISSUTALE.</a:t>
            </a:r>
          </a:p>
        </p:txBody>
      </p:sp>
    </p:spTree>
    <p:extLst>
      <p:ext uri="{BB962C8B-B14F-4D97-AF65-F5344CB8AC3E}">
        <p14:creationId xmlns:p14="http://schemas.microsoft.com/office/powerpoint/2010/main" val="43262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isultati immagini per CLASSIFICAZIONE VASCULITI JORRIZZO E JANNETTE">
            <a:extLst>
              <a:ext uri="{FF2B5EF4-FFF2-40B4-BE49-F238E27FC236}">
                <a16:creationId xmlns:a16="http://schemas.microsoft.com/office/drawing/2014/main" id="{55D5AC67-4054-414C-996F-A6E224BEB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63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0DB805-FB7A-4478-AD19-CBAEBE852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16" y="328826"/>
            <a:ext cx="11084768" cy="421468"/>
          </a:xfrm>
        </p:spPr>
        <p:txBody>
          <a:bodyPr>
            <a:normAutofit/>
          </a:bodyPr>
          <a:lstStyle/>
          <a:p>
            <a:pPr algn="ctr"/>
            <a:r>
              <a:rPr lang="it-IT" sz="1800" b="1" dirty="0">
                <a:solidFill>
                  <a:srgbClr val="FF0000"/>
                </a:solidFill>
              </a:rPr>
              <a:t>ULCERE   CUTANEE   CONNETTIVITICHE</a:t>
            </a:r>
          </a:p>
        </p:txBody>
      </p:sp>
      <p:pic>
        <p:nvPicPr>
          <p:cNvPr id="4" name="Picture 2" descr="Risultati immagini per CLASSIFICAZIONE VASCULITI JORRIZZO E JANNETTE">
            <a:extLst>
              <a:ext uri="{FF2B5EF4-FFF2-40B4-BE49-F238E27FC236}">
                <a16:creationId xmlns:a16="http://schemas.microsoft.com/office/drawing/2014/main" id="{2132DF98-5C24-4EC5-862B-D73B437A72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16" y="1587855"/>
            <a:ext cx="1965649" cy="379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isultati immagini per CLASSIFICAZIONE VASCULITI JORRIZZO E JANNETTE">
            <a:extLst>
              <a:ext uri="{FF2B5EF4-FFF2-40B4-BE49-F238E27FC236}">
                <a16:creationId xmlns:a16="http://schemas.microsoft.com/office/drawing/2014/main" id="{B3B01746-1B0E-48F1-9857-18B8FD9D2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085" y="1252294"/>
            <a:ext cx="3368351" cy="234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Risultati immagini per foto ulcere cutanee vasculiti">
            <a:extLst>
              <a:ext uri="{FF2B5EF4-FFF2-40B4-BE49-F238E27FC236}">
                <a16:creationId xmlns:a16="http://schemas.microsoft.com/office/drawing/2014/main" id="{A1782850-0A83-49B9-A7E0-24ABE7A99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107" y="1252294"/>
            <a:ext cx="2979965" cy="234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Risultati immagini per foto ulcere cutanee vasculiti">
            <a:extLst>
              <a:ext uri="{FF2B5EF4-FFF2-40B4-BE49-F238E27FC236}">
                <a16:creationId xmlns:a16="http://schemas.microsoft.com/office/drawing/2014/main" id="{E327AFD2-6215-420E-B44F-DDD2D89D8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085" y="4124227"/>
            <a:ext cx="3368350" cy="22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Risultati immagini per foto ulcere cutanee vasculiti">
            <a:extLst>
              <a:ext uri="{FF2B5EF4-FFF2-40B4-BE49-F238E27FC236}">
                <a16:creationId xmlns:a16="http://schemas.microsoft.com/office/drawing/2014/main" id="{4744C63A-F10B-4482-B4CF-B9CD3BF7F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107" y="4238237"/>
            <a:ext cx="3368350" cy="22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06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FC8DB7-A35C-43D3-93BD-9C90E6EF7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51" y="260089"/>
            <a:ext cx="11551297" cy="561428"/>
          </a:xfrm>
        </p:spPr>
        <p:txBody>
          <a:bodyPr>
            <a:noAutofit/>
          </a:bodyPr>
          <a:lstStyle/>
          <a:p>
            <a:pPr algn="ctr"/>
            <a:r>
              <a:rPr lang="it-IT" sz="1600" b="1" dirty="0">
                <a:solidFill>
                  <a:srgbClr val="FF0000"/>
                </a:solidFill>
              </a:rPr>
              <a:t>ULCERE   CUTANEE   PER   INTERESSAMENTO   DEI   VASI   ARTERIOSI   MEDI </a:t>
            </a:r>
            <a:br>
              <a:rPr lang="it-IT" sz="1600" b="1" dirty="0">
                <a:solidFill>
                  <a:srgbClr val="FF0000"/>
                </a:solidFill>
              </a:rPr>
            </a:br>
            <a:endParaRPr lang="it-IT" sz="1600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3752C43-1C86-480C-B3A5-45D258A7E8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671" y="1222310"/>
            <a:ext cx="3696477" cy="5463123"/>
          </a:xfrm>
        </p:spPr>
        <p:txBody>
          <a:bodyPr>
            <a:normAutofit fontScale="32500" lnSpcReduction="20000"/>
          </a:bodyPr>
          <a:lstStyle/>
          <a:p>
            <a:pPr marL="342900" indent="-342900"/>
            <a:r>
              <a:rPr lang="it-IT" sz="6400" dirty="0">
                <a:solidFill>
                  <a:srgbClr val="FFFF00"/>
                </a:solidFill>
              </a:rPr>
              <a:t>Noduli cutanei</a:t>
            </a:r>
          </a:p>
          <a:p>
            <a:pPr marL="342900" indent="-342900"/>
            <a:endParaRPr lang="it-IT" sz="7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342900" indent="-342900"/>
            <a:r>
              <a:rPr lang="it-IT" sz="7200" b="1" dirty="0">
                <a:solidFill>
                  <a:srgbClr val="FF0000"/>
                </a:solidFill>
              </a:rPr>
              <a:t>ULCERE CUTANEE</a:t>
            </a:r>
          </a:p>
          <a:p>
            <a:pPr marL="342900" indent="-342900"/>
            <a:endParaRPr lang="it-IT" sz="5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342900" indent="-342900"/>
            <a:r>
              <a:rPr lang="it-IT" sz="6400" dirty="0" err="1">
                <a:solidFill>
                  <a:srgbClr val="FFFF00"/>
                </a:solidFill>
              </a:rPr>
              <a:t>Livedo</a:t>
            </a:r>
            <a:r>
              <a:rPr lang="it-IT" sz="6400" dirty="0">
                <a:solidFill>
                  <a:srgbClr val="FFFF00"/>
                </a:solidFill>
              </a:rPr>
              <a:t> </a:t>
            </a:r>
            <a:r>
              <a:rPr lang="it-IT" sz="6400" dirty="0" err="1">
                <a:solidFill>
                  <a:srgbClr val="FFFF00"/>
                </a:solidFill>
              </a:rPr>
              <a:t>reticularis</a:t>
            </a:r>
            <a:endParaRPr lang="it-IT" sz="6400" dirty="0">
              <a:solidFill>
                <a:srgbClr val="FFFF00"/>
              </a:solidFill>
            </a:endParaRPr>
          </a:p>
          <a:p>
            <a:pPr marL="342900" indent="-342900"/>
            <a:endParaRPr lang="it-IT" sz="6400" dirty="0">
              <a:solidFill>
                <a:srgbClr val="FFFF00"/>
              </a:solidFill>
            </a:endParaRPr>
          </a:p>
          <a:p>
            <a:pPr marL="342900" indent="-342900"/>
            <a:r>
              <a:rPr lang="it-IT" sz="6400" dirty="0">
                <a:solidFill>
                  <a:srgbClr val="FFFF00"/>
                </a:solidFill>
              </a:rPr>
              <a:t>Gangrena delle dita</a:t>
            </a:r>
          </a:p>
          <a:p>
            <a:pPr marL="342900" indent="-342900"/>
            <a:endParaRPr lang="it-IT" sz="6400" dirty="0">
              <a:solidFill>
                <a:srgbClr val="FFFF00"/>
              </a:solidFill>
            </a:endParaRPr>
          </a:p>
          <a:p>
            <a:pPr marL="342900" indent="-342900"/>
            <a:r>
              <a:rPr lang="it-IT" sz="6400" dirty="0" err="1">
                <a:solidFill>
                  <a:srgbClr val="FFFF00"/>
                </a:solidFill>
              </a:rPr>
              <a:t>Mononeuriti</a:t>
            </a:r>
            <a:r>
              <a:rPr lang="it-IT" sz="6400" dirty="0">
                <a:solidFill>
                  <a:srgbClr val="FFFF00"/>
                </a:solidFill>
              </a:rPr>
              <a:t> multiple</a:t>
            </a:r>
          </a:p>
          <a:p>
            <a:pPr marL="342900" indent="-342900"/>
            <a:endParaRPr lang="it-IT" sz="7200" dirty="0">
              <a:solidFill>
                <a:srgbClr val="FFFF00"/>
              </a:solidFill>
            </a:endParaRPr>
          </a:p>
          <a:p>
            <a:pPr marL="342900" indent="-342900"/>
            <a:r>
              <a:rPr lang="it-IT" sz="7200" dirty="0" err="1">
                <a:solidFill>
                  <a:srgbClr val="FFFF00"/>
                </a:solidFill>
              </a:rPr>
              <a:t>Microaneurismi</a:t>
            </a:r>
            <a:endParaRPr lang="it-IT" sz="7200" dirty="0">
              <a:solidFill>
                <a:srgbClr val="FFFF00"/>
              </a:solidFill>
            </a:endParaRPr>
          </a:p>
          <a:p>
            <a:endParaRPr lang="it-IT" dirty="0"/>
          </a:p>
        </p:txBody>
      </p:sp>
      <p:pic>
        <p:nvPicPr>
          <p:cNvPr id="5" name="Picture 2" descr="Necrosi fibrinoide ed infiltrato  infiammatorio arteriolare &lt;ul&gt;&lt;li&gt;colpite segmentariamente biforcazioni e ramificazioni ...">
            <a:extLst>
              <a:ext uri="{FF2B5EF4-FFF2-40B4-BE49-F238E27FC236}">
                <a16:creationId xmlns:a16="http://schemas.microsoft.com/office/drawing/2014/main" id="{C7EAB9BE-3BEA-44DA-9D72-EE6A56FC3CC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503" y="1030635"/>
            <a:ext cx="2714368" cy="284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isultati immagini per poliarterite nodosa immagini">
            <a:extLst>
              <a:ext uri="{FF2B5EF4-FFF2-40B4-BE49-F238E27FC236}">
                <a16:creationId xmlns:a16="http://schemas.microsoft.com/office/drawing/2014/main" id="{FA471654-6765-4BF3-8961-F96110C31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415" y="1030635"/>
            <a:ext cx="2714367" cy="284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isultati immagini per poliarterite nodosa immagini">
            <a:extLst>
              <a:ext uri="{FF2B5EF4-FFF2-40B4-BE49-F238E27FC236}">
                <a16:creationId xmlns:a16="http://schemas.microsoft.com/office/drawing/2014/main" id="{F1FD8BB3-B469-43F9-BFF4-78244B708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414" y="4282751"/>
            <a:ext cx="2714367" cy="189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magine correlata">
            <a:extLst>
              <a:ext uri="{FF2B5EF4-FFF2-40B4-BE49-F238E27FC236}">
                <a16:creationId xmlns:a16="http://schemas.microsoft.com/office/drawing/2014/main" id="{2434EE44-1A80-49C9-B188-0620C20B8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503" y="4282751"/>
            <a:ext cx="2714367" cy="189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5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052005-0C4B-4889-A132-58D58C700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6974" y="130628"/>
            <a:ext cx="9601200" cy="542766"/>
          </a:xfrm>
        </p:spPr>
        <p:txBody>
          <a:bodyPr>
            <a:normAutofit/>
          </a:bodyPr>
          <a:lstStyle/>
          <a:p>
            <a:pPr algn="ctr"/>
            <a:r>
              <a:rPr lang="it-IT" sz="1800" b="1" dirty="0">
                <a:solidFill>
                  <a:srgbClr val="FF0000"/>
                </a:solidFill>
              </a:rPr>
              <a:t>PIODERMA    GANGRENOSO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112465-653A-41E3-A858-B634D6A87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1007704"/>
            <a:ext cx="11713029" cy="6047829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it-IT" sz="5600" b="1" dirty="0">
                <a:solidFill>
                  <a:srgbClr val="FF0000"/>
                </a:solidFill>
                <a:latin typeface="Verdana" panose="020B0604030504040204" pitchFamily="34" charset="0"/>
              </a:rPr>
              <a:t>AFFEZIONE   INFIAMMATORIA   DELLA   CUTE   NON  DI  NATURA  INFETTIVA,   AD </a:t>
            </a:r>
            <a:r>
              <a:rPr lang="it-IT" sz="5600" b="1" dirty="0">
                <a:solidFill>
                  <a:srgbClr val="00FF00"/>
                </a:solidFill>
                <a:latin typeface="Verdana" panose="020B0604030504040204" pitchFamily="34" charset="0"/>
              </a:rPr>
              <a:t>EZIOLOGIA  </a:t>
            </a:r>
            <a:r>
              <a:rPr lang="it-IT" sz="5600" b="1" dirty="0">
                <a:solidFill>
                  <a:srgbClr val="FF0000"/>
                </a:solidFill>
                <a:latin typeface="Verdana" panose="020B0604030504040204" pitchFamily="34" charset="0"/>
              </a:rPr>
              <a:t>NON   CHIARA,  MA</a:t>
            </a:r>
          </a:p>
          <a:p>
            <a:pPr marL="0" indent="0" algn="just">
              <a:buNone/>
            </a:pPr>
            <a:r>
              <a:rPr lang="it-IT" sz="5600" b="1" dirty="0">
                <a:solidFill>
                  <a:srgbClr val="00FF00"/>
                </a:solidFill>
                <a:latin typeface="Verdana" panose="020B0604030504040204" pitchFamily="34" charset="0"/>
              </a:rPr>
              <a:t>SOSPETTA  IMMUNO-MEDIATA </a:t>
            </a:r>
            <a:r>
              <a:rPr lang="it-IT" sz="5600" b="1" dirty="0">
                <a:solidFill>
                  <a:srgbClr val="FF0000"/>
                </a:solidFill>
                <a:latin typeface="Verdana" panose="020B0604030504040204" pitchFamily="34" charset="0"/>
              </a:rPr>
              <a:t>,  </a:t>
            </a:r>
            <a:r>
              <a:rPr lang="it-IT" sz="5600" dirty="0">
                <a:solidFill>
                  <a:srgbClr val="2DC8FF"/>
                </a:solidFill>
              </a:rPr>
              <a:t>CARATTERIZZATA   DA    </a:t>
            </a:r>
            <a:r>
              <a:rPr lang="it-IT" sz="5600" b="1" dirty="0">
                <a:solidFill>
                  <a:srgbClr val="FF0000"/>
                </a:solidFill>
              </a:rPr>
              <a:t>ULCERE    CUTANEE  RICORRENTI</a:t>
            </a:r>
            <a:r>
              <a:rPr lang="it-IT" sz="5600" dirty="0">
                <a:solidFill>
                  <a:srgbClr val="2DC8FF"/>
                </a:solidFill>
              </a:rPr>
              <a:t>,    ASSOCIATEA   UN   ESSUDATO</a:t>
            </a:r>
          </a:p>
          <a:p>
            <a:pPr marL="0" indent="0" algn="just">
              <a:buNone/>
            </a:pPr>
            <a:r>
              <a:rPr lang="it-IT" sz="5600" dirty="0">
                <a:solidFill>
                  <a:srgbClr val="2DC8FF"/>
                </a:solidFill>
              </a:rPr>
              <a:t>EMORRAGICO   O   MUCO – PURULENTO.  </a:t>
            </a:r>
          </a:p>
          <a:p>
            <a:pPr marL="0" indent="0" algn="just">
              <a:buNone/>
            </a:pPr>
            <a:r>
              <a:rPr lang="it-IT" sz="5600" dirty="0">
                <a:solidFill>
                  <a:srgbClr val="FFFF00"/>
                </a:solidFill>
              </a:rPr>
              <a:t>L’ istologia     del    </a:t>
            </a:r>
            <a:r>
              <a:rPr lang="it-IT" sz="5600" dirty="0" err="1">
                <a:solidFill>
                  <a:srgbClr val="FFFF00"/>
                </a:solidFill>
              </a:rPr>
              <a:t>Pioderma</a:t>
            </a:r>
            <a:r>
              <a:rPr lang="it-IT" sz="5600" dirty="0">
                <a:solidFill>
                  <a:srgbClr val="FFFF00"/>
                </a:solidFill>
              </a:rPr>
              <a:t>   Gangrenoso   è   aspecifica,    tuttavia    si   repertano      </a:t>
            </a:r>
            <a:r>
              <a:rPr lang="it-IT" sz="5600" dirty="0">
                <a:solidFill>
                  <a:srgbClr val="00FF00"/>
                </a:solidFill>
              </a:rPr>
              <a:t>UN   GRAN   NUMERO   DI   NEUTROFILI   NEL   DERMA, </a:t>
            </a:r>
          </a:p>
          <a:p>
            <a:pPr marL="0" indent="0" algn="just">
              <a:buNone/>
            </a:pPr>
            <a:r>
              <a:rPr lang="it-IT" sz="5600" b="1" dirty="0">
                <a:solidFill>
                  <a:srgbClr val="FF0000"/>
                </a:solidFill>
              </a:rPr>
              <a:t>ASPETTI  VASCULITICI</a:t>
            </a:r>
            <a:r>
              <a:rPr lang="it-IT" sz="5600" dirty="0">
                <a:solidFill>
                  <a:srgbClr val="00FF00"/>
                </a:solidFill>
              </a:rPr>
              <a:t>,    E,   A  VOLTE,    REAZIONE  GRANULOMATOSA.</a:t>
            </a:r>
          </a:p>
          <a:p>
            <a:pPr marL="0" indent="0" algn="just">
              <a:buNone/>
            </a:pPr>
            <a:endParaRPr lang="it-IT" sz="3200" dirty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r>
              <a:rPr lang="it-IT" dirty="0"/>
              <a:t> </a:t>
            </a:r>
            <a:r>
              <a:rPr lang="it-IT" sz="4800" dirty="0">
                <a:solidFill>
                  <a:srgbClr val="FFFF00"/>
                </a:solidFill>
                <a:latin typeface="Verdana" panose="020B0604030504040204" pitchFamily="34" charset="0"/>
              </a:rPr>
              <a:t>Si distinguono diverse forme cliniche</a:t>
            </a:r>
            <a:r>
              <a:rPr lang="it-IT" sz="4800" dirty="0">
                <a:solidFill>
                  <a:srgbClr val="00FF00"/>
                </a:solidFill>
                <a:latin typeface="Verdana" panose="020B0604030504040204" pitchFamily="34" charset="0"/>
              </a:rPr>
              <a:t>:   ULCERATIVA,  PUSTOLOSA,  BOLLOSA   E  VEGETANTE  ( SUPERFICIALE ). </a:t>
            </a:r>
          </a:p>
          <a:p>
            <a:pPr marL="0" indent="0">
              <a:buNone/>
            </a:pPr>
            <a:r>
              <a:rPr lang="it-IT" sz="4800" dirty="0">
                <a:solidFill>
                  <a:srgbClr val="FFFF00"/>
                </a:solidFill>
                <a:latin typeface="Verdana" panose="020B0604030504040204" pitchFamily="34" charset="0"/>
              </a:rPr>
              <a:t>La </a:t>
            </a:r>
            <a:r>
              <a:rPr lang="it-IT" sz="4800" dirty="0">
                <a:solidFill>
                  <a:srgbClr val="00FF00"/>
                </a:solidFill>
                <a:latin typeface="Verdana" panose="020B0604030504040204" pitchFamily="34" charset="0"/>
              </a:rPr>
              <a:t>FORMA PUSTOLOSA </a:t>
            </a:r>
            <a:r>
              <a:rPr lang="it-IT" sz="4800" dirty="0">
                <a:solidFill>
                  <a:srgbClr val="FFFF00"/>
                </a:solidFill>
                <a:latin typeface="Verdana" panose="020B0604030504040204" pitchFamily="34" charset="0"/>
              </a:rPr>
              <a:t>è più comunemente  associata a  </a:t>
            </a:r>
            <a:r>
              <a:rPr lang="it-IT" sz="4800" dirty="0">
                <a:solidFill>
                  <a:srgbClr val="00FF00"/>
                </a:solidFill>
                <a:latin typeface="Verdana" panose="020B0604030504040204" pitchFamily="34" charset="0"/>
              </a:rPr>
              <a:t>MALATTIE  INFIAMMATORIE DELL’ INTESTINO</a:t>
            </a:r>
            <a:r>
              <a:rPr lang="it-IT" sz="4800" dirty="0">
                <a:solidFill>
                  <a:srgbClr val="FFFF00"/>
                </a:solidFill>
                <a:latin typeface="Verdana" panose="020B0604030504040204" pitchFamily="34" charset="0"/>
              </a:rPr>
              <a:t>,  mentre la  </a:t>
            </a:r>
            <a:r>
              <a:rPr lang="it-IT" sz="4800" dirty="0">
                <a:solidFill>
                  <a:srgbClr val="00FF00"/>
                </a:solidFill>
                <a:latin typeface="Verdana" panose="020B0604030504040204" pitchFamily="34" charset="0"/>
              </a:rPr>
              <a:t>FORMA BOLLOSA  </a:t>
            </a:r>
            <a:r>
              <a:rPr lang="it-IT" sz="4800" dirty="0">
                <a:solidFill>
                  <a:srgbClr val="FFFF00"/>
                </a:solidFill>
                <a:latin typeface="Verdana" panose="020B0604030504040204" pitchFamily="34" charset="0"/>
              </a:rPr>
              <a:t>si associa  ad</a:t>
            </a:r>
          </a:p>
          <a:p>
            <a:pPr marL="0" indent="0">
              <a:buNone/>
            </a:pPr>
            <a:r>
              <a:rPr lang="it-IT" sz="4800" dirty="0">
                <a:solidFill>
                  <a:srgbClr val="FFFF00"/>
                </a:solidFill>
                <a:latin typeface="Verdana" panose="020B0604030504040204" pitchFamily="34" charset="0"/>
              </a:rPr>
              <a:t>affezioni maligne, tra  cui le più frequenti sono le  </a:t>
            </a:r>
            <a:r>
              <a:rPr lang="it-IT" sz="4800" dirty="0">
                <a:solidFill>
                  <a:srgbClr val="00FF00"/>
                </a:solidFill>
                <a:latin typeface="Verdana" panose="020B0604030504040204" pitchFamily="34" charset="0"/>
              </a:rPr>
              <a:t>NEOPLASIE  EMATOLOGICHE</a:t>
            </a:r>
            <a:r>
              <a:rPr lang="it-IT" sz="4800" dirty="0">
                <a:solidFill>
                  <a:srgbClr val="FFFF00"/>
                </a:solidFill>
                <a:latin typeface="Verdana" panose="020B0604030504040204" pitchFamily="34" charset="0"/>
              </a:rPr>
              <a:t>. </a:t>
            </a:r>
          </a:p>
          <a:p>
            <a:pPr marL="0" indent="0">
              <a:buNone/>
            </a:pPr>
            <a:r>
              <a:rPr lang="it-IT" sz="4800" dirty="0">
                <a:solidFill>
                  <a:srgbClr val="FFFF00"/>
                </a:solidFill>
                <a:latin typeface="Verdana" panose="020B0604030504040204" pitchFamily="34" charset="0"/>
              </a:rPr>
              <a:t>Il   </a:t>
            </a:r>
            <a:r>
              <a:rPr lang="it-IT" sz="4800" dirty="0" err="1">
                <a:solidFill>
                  <a:srgbClr val="FFFF00"/>
                </a:solidFill>
                <a:latin typeface="Verdana" panose="020B0604030504040204" pitchFamily="34" charset="0"/>
              </a:rPr>
              <a:t>Pioderma</a:t>
            </a:r>
            <a:r>
              <a:rPr lang="it-IT" sz="4800" dirty="0">
                <a:solidFill>
                  <a:srgbClr val="FFFF00"/>
                </a:solidFill>
                <a:latin typeface="Verdana" panose="020B0604030504040204" pitchFamily="34" charset="0"/>
              </a:rPr>
              <a:t>  gangrenoso  è  associato  anche  ad  altre numerose  Malattie  sistemiche  quali  </a:t>
            </a:r>
            <a:r>
              <a:rPr lang="it-IT" sz="4800" dirty="0">
                <a:solidFill>
                  <a:srgbClr val="00FF00"/>
                </a:solidFill>
                <a:latin typeface="Verdana" panose="020B0604030504040204" pitchFamily="34" charset="0"/>
              </a:rPr>
              <a:t>ARTRITI,  GAMMOPATIE  MONOCLONALI,   STATI  DI</a:t>
            </a:r>
          </a:p>
          <a:p>
            <a:pPr marL="0" indent="0">
              <a:buNone/>
            </a:pPr>
            <a:r>
              <a:rPr lang="it-IT" sz="4800" dirty="0">
                <a:solidFill>
                  <a:srgbClr val="00FF00"/>
                </a:solidFill>
                <a:latin typeface="Verdana" panose="020B0604030504040204" pitchFamily="34" charset="0"/>
              </a:rPr>
              <a:t>IMMUNODEFICIENZA  E  AD ALTRE AFFEZIONI MALIGNE.</a:t>
            </a:r>
          </a:p>
          <a:p>
            <a:pPr marL="0" indent="0">
              <a:buNone/>
            </a:pPr>
            <a:br>
              <a:rPr lang="it-IT" sz="4800" dirty="0">
                <a:solidFill>
                  <a:srgbClr val="FFFF00"/>
                </a:solidFill>
              </a:rPr>
            </a:br>
            <a:endParaRPr lang="it-IT" sz="8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it-IT" sz="6400" b="1" dirty="0">
                <a:solidFill>
                  <a:srgbClr val="FF0000"/>
                </a:solidFill>
              </a:rPr>
              <a:t>SONO   MAGGIORMENTE   COLPITI   GLI   ARTI   INFERIORI </a:t>
            </a:r>
            <a:r>
              <a:rPr lang="it-IT" sz="5500" dirty="0">
                <a:solidFill>
                  <a:srgbClr val="FFFF00"/>
                </a:solidFill>
              </a:rPr>
              <a:t>, </a:t>
            </a:r>
          </a:p>
          <a:p>
            <a:pPr marL="0" indent="0" algn="just">
              <a:buNone/>
            </a:pPr>
            <a:r>
              <a:rPr lang="it-IT" sz="6400" dirty="0">
                <a:solidFill>
                  <a:srgbClr val="FFFF00"/>
                </a:solidFill>
              </a:rPr>
              <a:t>ma   possono   essere   interessate</a:t>
            </a:r>
            <a:r>
              <a:rPr lang="it-IT" sz="5600" dirty="0">
                <a:solidFill>
                  <a:srgbClr val="FFFF00"/>
                </a:solidFill>
              </a:rPr>
              <a:t>    </a:t>
            </a:r>
            <a:r>
              <a:rPr lang="it-IT" sz="5600" dirty="0">
                <a:solidFill>
                  <a:srgbClr val="00FF00"/>
                </a:solidFill>
              </a:rPr>
              <a:t>ANCHE   ALTRE   PARTI   DEL   CORPO   E   LE   MUCOSE . </a:t>
            </a:r>
          </a:p>
          <a:p>
            <a:pPr marL="0" indent="0" algn="just">
              <a:buNone/>
            </a:pPr>
            <a:r>
              <a:rPr lang="it-IT" sz="6400" dirty="0">
                <a:solidFill>
                  <a:srgbClr val="FFFF00"/>
                </a:solidFill>
              </a:rPr>
              <a:t>Il   decorso   clinico   può    essere   mite   o   maligno,   cronico   o   ricorrente,   con   una   significativa   </a:t>
            </a:r>
            <a:r>
              <a:rPr lang="it-IT" sz="6400" dirty="0" err="1">
                <a:solidFill>
                  <a:srgbClr val="FFFF00"/>
                </a:solidFill>
              </a:rPr>
              <a:t>morbidità</a:t>
            </a:r>
            <a:r>
              <a:rPr lang="it-IT" sz="6400" dirty="0">
                <a:solidFill>
                  <a:srgbClr val="FFFF00"/>
                </a:solidFill>
              </a:rPr>
              <a:t>. </a:t>
            </a:r>
          </a:p>
          <a:p>
            <a:pPr marL="0" indent="0" algn="just">
              <a:buNone/>
            </a:pPr>
            <a:r>
              <a:rPr lang="it-IT" sz="4800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377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7A1B67-2C26-4CA4-970C-A0DAB71F0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1" y="259570"/>
            <a:ext cx="11625943" cy="421468"/>
          </a:xfrm>
        </p:spPr>
        <p:txBody>
          <a:bodyPr>
            <a:normAutofit/>
          </a:bodyPr>
          <a:lstStyle/>
          <a:p>
            <a:pPr algn="ctr"/>
            <a:r>
              <a:rPr lang="it-IT" sz="1800" b="1" dirty="0">
                <a:solidFill>
                  <a:srgbClr val="FF0000"/>
                </a:solidFill>
              </a:rPr>
              <a:t>GRAVI    ULCERE   CUTANEE       da     PIODERMA   GANGRENOSO   AVANZATO</a:t>
            </a:r>
            <a:endParaRPr lang="it-IT" sz="1800" dirty="0"/>
          </a:p>
        </p:txBody>
      </p:sp>
      <p:pic>
        <p:nvPicPr>
          <p:cNvPr id="4" name="Picture 6" descr="Risultati immagini per foto ulcere cutanee vasculiti">
            <a:extLst>
              <a:ext uri="{FF2B5EF4-FFF2-40B4-BE49-F238E27FC236}">
                <a16:creationId xmlns:a16="http://schemas.microsoft.com/office/drawing/2014/main" id="{8CF0987F-FD68-48AB-9027-F41076766D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440" y="1950001"/>
            <a:ext cx="4030823" cy="29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isultati immagini per foto ulcere cutanee vasculiti">
            <a:extLst>
              <a:ext uri="{FF2B5EF4-FFF2-40B4-BE49-F238E27FC236}">
                <a16:creationId xmlns:a16="http://schemas.microsoft.com/office/drawing/2014/main" id="{7B24C15A-B901-4D40-BD92-A42637668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812" y="2178601"/>
            <a:ext cx="3858499" cy="29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6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56F0A2-5725-4933-B144-8E77B0CB6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31" y="91178"/>
            <a:ext cx="11558337" cy="432656"/>
          </a:xfrm>
        </p:spPr>
        <p:txBody>
          <a:bodyPr>
            <a:normAutofit/>
          </a:bodyPr>
          <a:lstStyle/>
          <a:p>
            <a:pPr algn="ctr"/>
            <a:r>
              <a:rPr lang="it-IT" sz="1600" b="1" dirty="0">
                <a:solidFill>
                  <a:srgbClr val="FF0000"/>
                </a:solidFill>
              </a:rPr>
              <a:t>ULCERA   CUTANEA   VASCULITICA 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FA74F9F-D076-4EB5-8554-B60D12E60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9457" y="697832"/>
            <a:ext cx="11868270" cy="5975684"/>
          </a:xfrm>
        </p:spPr>
        <p:txBody>
          <a:bodyPr>
            <a:normAutofit/>
          </a:bodyPr>
          <a:lstStyle/>
          <a:p>
            <a:pPr algn="just"/>
            <a:r>
              <a:rPr lang="it-IT" sz="1800" dirty="0">
                <a:solidFill>
                  <a:srgbClr val="FFFF00"/>
                </a:solidFill>
              </a:rPr>
              <a:t>Il   Medico   dovrebbe  sospettare   una   ulcera   di   natura   </a:t>
            </a:r>
            <a:r>
              <a:rPr lang="it-IT" sz="1800" dirty="0" err="1">
                <a:solidFill>
                  <a:srgbClr val="FFFF00"/>
                </a:solidFill>
              </a:rPr>
              <a:t>vasculitica</a:t>
            </a:r>
            <a:r>
              <a:rPr lang="it-IT" sz="1800" dirty="0">
                <a:solidFill>
                  <a:srgbClr val="FFFF00"/>
                </a:solidFill>
              </a:rPr>
              <a:t>   quando   si   trova  in   presenza   dei</a:t>
            </a:r>
          </a:p>
          <a:p>
            <a:pPr algn="just"/>
            <a:r>
              <a:rPr lang="it-IT" sz="1800" dirty="0">
                <a:solidFill>
                  <a:srgbClr val="FFFF00"/>
                </a:solidFill>
              </a:rPr>
              <a:t>seguenti  elementi : </a:t>
            </a:r>
          </a:p>
          <a:p>
            <a:pPr algn="just"/>
            <a:r>
              <a:rPr lang="it-IT" sz="1800" dirty="0">
                <a:solidFill>
                  <a:srgbClr val="00B0F0"/>
                </a:solidFill>
              </a:rPr>
              <a:t>     a.   ulcera molto dolente spontaneamente</a:t>
            </a:r>
            <a:r>
              <a:rPr lang="it-IT" sz="1800" dirty="0">
                <a:solidFill>
                  <a:srgbClr val="FF0000"/>
                </a:solidFill>
              </a:rPr>
              <a:t>  </a:t>
            </a:r>
          </a:p>
          <a:p>
            <a:pPr algn="just"/>
            <a:r>
              <a:rPr lang="it-IT" sz="1800" dirty="0">
                <a:solidFill>
                  <a:srgbClr val="00B0F0"/>
                </a:solidFill>
              </a:rPr>
              <a:t>     b.  ulcera con fondo necrotico associata ad altre manifestazioni di vasculite (cutanee  e/o  sistemiche)</a:t>
            </a:r>
          </a:p>
          <a:p>
            <a:pPr algn="just"/>
            <a:r>
              <a:rPr lang="it-IT" sz="1800" dirty="0">
                <a:solidFill>
                  <a:srgbClr val="00B0F0"/>
                </a:solidFill>
              </a:rPr>
              <a:t>     c.   ulcera a localizzazione “atipica”, cioè non localizzata nelle sedi tipiche delle ulcere </a:t>
            </a:r>
            <a:r>
              <a:rPr lang="it-IT" sz="1800" dirty="0" err="1">
                <a:solidFill>
                  <a:srgbClr val="00B0F0"/>
                </a:solidFill>
              </a:rPr>
              <a:t>flebostatiche</a:t>
            </a:r>
            <a:r>
              <a:rPr lang="it-IT" sz="1800" dirty="0">
                <a:solidFill>
                  <a:srgbClr val="00B0F0"/>
                </a:solidFill>
              </a:rPr>
              <a:t> o da</a:t>
            </a:r>
          </a:p>
          <a:p>
            <a:pPr algn="just"/>
            <a:r>
              <a:rPr lang="it-IT" sz="1800" dirty="0">
                <a:solidFill>
                  <a:srgbClr val="00B0F0"/>
                </a:solidFill>
              </a:rPr>
              <a:t>           arteriopatia . </a:t>
            </a:r>
          </a:p>
          <a:p>
            <a:pPr algn="just"/>
            <a:endParaRPr lang="it-IT" sz="1800" dirty="0">
              <a:solidFill>
                <a:srgbClr val="00B0F0"/>
              </a:solidFill>
            </a:endParaRPr>
          </a:p>
          <a:p>
            <a:pPr algn="just"/>
            <a:r>
              <a:rPr lang="it-IT" sz="1800" dirty="0">
                <a:solidFill>
                  <a:srgbClr val="FFFF00"/>
                </a:solidFill>
              </a:rPr>
              <a:t>Nella maggior parte dei casi, l’ulcera è preceduta e/o accompagnata da altre manifestazioni della vasculite.</a:t>
            </a:r>
          </a:p>
          <a:p>
            <a:pPr algn="just"/>
            <a:r>
              <a:rPr lang="it-IT" sz="1800" dirty="0">
                <a:solidFill>
                  <a:srgbClr val="FFFF00"/>
                </a:solidFill>
              </a:rPr>
              <a:t>Queste manifestazioni possono essere cutanee </a:t>
            </a:r>
            <a:r>
              <a:rPr lang="it-IT" sz="1800" dirty="0">
                <a:solidFill>
                  <a:srgbClr val="00B0F0"/>
                </a:solidFill>
              </a:rPr>
              <a:t>( Porpora Palpabile, Orticaria Cronica, Eritema Nodoso, Afte</a:t>
            </a:r>
          </a:p>
          <a:p>
            <a:pPr algn="just"/>
            <a:r>
              <a:rPr lang="it-IT" sz="1800" dirty="0">
                <a:solidFill>
                  <a:srgbClr val="00B0F0"/>
                </a:solidFill>
              </a:rPr>
              <a:t>buccali e/o genitali, </a:t>
            </a:r>
            <a:r>
              <a:rPr lang="it-IT" sz="1800" dirty="0" err="1">
                <a:solidFill>
                  <a:srgbClr val="00B0F0"/>
                </a:solidFill>
              </a:rPr>
              <a:t>Livedo</a:t>
            </a:r>
            <a:r>
              <a:rPr lang="it-IT" sz="1800" dirty="0">
                <a:solidFill>
                  <a:srgbClr val="00B0F0"/>
                </a:solidFill>
              </a:rPr>
              <a:t> </a:t>
            </a:r>
            <a:r>
              <a:rPr lang="it-IT" sz="1800" dirty="0" err="1">
                <a:solidFill>
                  <a:srgbClr val="00B0F0"/>
                </a:solidFill>
              </a:rPr>
              <a:t>reticularis</a:t>
            </a:r>
            <a:r>
              <a:rPr lang="it-IT" sz="1800" dirty="0">
                <a:solidFill>
                  <a:srgbClr val="00B0F0"/>
                </a:solidFill>
              </a:rPr>
              <a:t>…)</a:t>
            </a:r>
            <a:r>
              <a:rPr lang="it-IT" sz="1800" dirty="0">
                <a:solidFill>
                  <a:srgbClr val="FFFF00"/>
                </a:solidFill>
              </a:rPr>
              <a:t> oppure di tipo sistemico </a:t>
            </a:r>
            <a:r>
              <a:rPr lang="it-IT" sz="1800" dirty="0">
                <a:solidFill>
                  <a:srgbClr val="00B0F0"/>
                </a:solidFill>
              </a:rPr>
              <a:t>(Sintomi e Segni </a:t>
            </a:r>
            <a:r>
              <a:rPr lang="it-IT" sz="1800" dirty="0" err="1">
                <a:solidFill>
                  <a:srgbClr val="00B0F0"/>
                </a:solidFill>
              </a:rPr>
              <a:t>Connettivitici</a:t>
            </a:r>
            <a:r>
              <a:rPr lang="it-IT" sz="1800" dirty="0">
                <a:solidFill>
                  <a:srgbClr val="00B0F0"/>
                </a:solidFill>
              </a:rPr>
              <a:t>, Febbre</a:t>
            </a:r>
          </a:p>
          <a:p>
            <a:pPr algn="just"/>
            <a:r>
              <a:rPr lang="it-IT" sz="1800" dirty="0">
                <a:solidFill>
                  <a:srgbClr val="00B0F0"/>
                </a:solidFill>
              </a:rPr>
              <a:t>di incerto significato, </a:t>
            </a:r>
            <a:r>
              <a:rPr lang="it-IT" sz="1800" dirty="0" err="1">
                <a:solidFill>
                  <a:srgbClr val="00B0F0"/>
                </a:solidFill>
              </a:rPr>
              <a:t>Mononeuropatia</a:t>
            </a:r>
            <a:r>
              <a:rPr lang="it-IT" sz="1800" dirty="0">
                <a:solidFill>
                  <a:srgbClr val="00B0F0"/>
                </a:solidFill>
              </a:rPr>
              <a:t> multipla …)</a:t>
            </a:r>
            <a:r>
              <a:rPr lang="it-IT" sz="1800" dirty="0">
                <a:solidFill>
                  <a:srgbClr val="FFFF00"/>
                </a:solidFill>
              </a:rPr>
              <a:t> . La ricerca e la corretta interpretazione di questi altri</a:t>
            </a:r>
          </a:p>
          <a:p>
            <a:pPr algn="just"/>
            <a:r>
              <a:rPr lang="it-IT" sz="1800" dirty="0">
                <a:solidFill>
                  <a:srgbClr val="FFFF00"/>
                </a:solidFill>
              </a:rPr>
              <a:t> segni, evidentemente, deve essere opportunamente valorizzata. </a:t>
            </a:r>
          </a:p>
          <a:p>
            <a:pPr algn="just"/>
            <a:endParaRPr lang="it-IT" sz="1800" dirty="0">
              <a:solidFill>
                <a:srgbClr val="FFFF00"/>
              </a:solidFill>
            </a:endParaRPr>
          </a:p>
          <a:p>
            <a:pPr algn="just"/>
            <a:r>
              <a:rPr lang="it-IT" sz="1800" b="1" dirty="0">
                <a:solidFill>
                  <a:srgbClr val="FF0000"/>
                </a:solidFill>
              </a:rPr>
              <a:t>Altre volte, tuttavia, l’Ulcera rappresenta la manifestazione d’esordio della vasculite. Tale evenienza  è  particolarmente  frequente  nelle   Vasculiti  Cutanee   ad   esordio   acuto  o  iperacuto.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0701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3B18DA-42BA-4F2F-BB46-F9742CFF1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25143"/>
            <a:ext cx="9601200" cy="570385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LABORATORIO 1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C95EC8F-9EDF-47C6-9D4F-0008273C3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576" y="1212981"/>
            <a:ext cx="11356848" cy="554238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b="1" dirty="0">
                <a:solidFill>
                  <a:srgbClr val="FF0000"/>
                </a:solidFill>
              </a:rPr>
              <a:t>ULCERA  CUTANEA  </a:t>
            </a:r>
            <a:r>
              <a:rPr lang="it-IT" dirty="0">
                <a:solidFill>
                  <a:srgbClr val="FFFF00"/>
                </a:solidFill>
              </a:rPr>
              <a:t>di  sospetta  natura  </a:t>
            </a:r>
            <a:r>
              <a:rPr lang="it-IT" b="1" dirty="0" err="1">
                <a:solidFill>
                  <a:srgbClr val="FF0000"/>
                </a:solidFill>
              </a:rPr>
              <a:t>Vasculitica</a:t>
            </a:r>
            <a:r>
              <a:rPr lang="it-IT" dirty="0">
                <a:solidFill>
                  <a:srgbClr val="FFFF00"/>
                </a:solidFill>
              </a:rPr>
              <a:t>,  indagini  di  laboratorio  di  “ primo livello ” :</a:t>
            </a:r>
          </a:p>
          <a:p>
            <a:pPr marL="0" indent="0">
              <a:buNone/>
            </a:pPr>
            <a:endParaRPr lang="it-IT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it-IT" b="1" dirty="0">
                <a:solidFill>
                  <a:srgbClr val="00B0F0"/>
                </a:solidFill>
              </a:rPr>
              <a:t>VES</a:t>
            </a:r>
          </a:p>
          <a:p>
            <a:pPr marL="0" indent="0">
              <a:buNone/>
            </a:pPr>
            <a:r>
              <a:rPr lang="it-IT" b="1" dirty="0">
                <a:solidFill>
                  <a:srgbClr val="00B0F0"/>
                </a:solidFill>
              </a:rPr>
              <a:t>PCR</a:t>
            </a:r>
          </a:p>
          <a:p>
            <a:pPr marL="0" indent="0">
              <a:buNone/>
            </a:pPr>
            <a:r>
              <a:rPr lang="it-IT" b="1" dirty="0">
                <a:solidFill>
                  <a:srgbClr val="00B0F0"/>
                </a:solidFill>
              </a:rPr>
              <a:t>Emocromo</a:t>
            </a:r>
          </a:p>
          <a:p>
            <a:pPr marL="0" indent="0">
              <a:buNone/>
            </a:pPr>
            <a:r>
              <a:rPr lang="it-IT" b="1" dirty="0">
                <a:solidFill>
                  <a:srgbClr val="00B0F0"/>
                </a:solidFill>
              </a:rPr>
              <a:t>PT, PTT, Fibrinogeno</a:t>
            </a:r>
          </a:p>
          <a:p>
            <a:pPr marL="0" indent="0">
              <a:buNone/>
            </a:pPr>
            <a:r>
              <a:rPr lang="it-IT" b="1" dirty="0">
                <a:solidFill>
                  <a:srgbClr val="00B0F0"/>
                </a:solidFill>
              </a:rPr>
              <a:t>Fattore reumatoide</a:t>
            </a:r>
          </a:p>
          <a:p>
            <a:pPr marL="0" indent="0">
              <a:buNone/>
            </a:pPr>
            <a:r>
              <a:rPr lang="it-IT" b="1" dirty="0">
                <a:solidFill>
                  <a:srgbClr val="00B0F0"/>
                </a:solidFill>
              </a:rPr>
              <a:t>C3, C4</a:t>
            </a:r>
          </a:p>
          <a:p>
            <a:pPr marL="0" indent="0">
              <a:buNone/>
            </a:pPr>
            <a:r>
              <a:rPr lang="it-IT" b="1" dirty="0" err="1">
                <a:solidFill>
                  <a:srgbClr val="00B0F0"/>
                </a:solidFill>
              </a:rPr>
              <a:t>HbsAg</a:t>
            </a:r>
            <a:r>
              <a:rPr lang="it-IT" b="1" dirty="0">
                <a:solidFill>
                  <a:srgbClr val="00B0F0"/>
                </a:solidFill>
              </a:rPr>
              <a:t>, HCV-Ab</a:t>
            </a:r>
          </a:p>
          <a:p>
            <a:pPr marL="0" indent="0">
              <a:buNone/>
            </a:pPr>
            <a:r>
              <a:rPr lang="it-IT" b="1" dirty="0">
                <a:solidFill>
                  <a:srgbClr val="00B0F0"/>
                </a:solidFill>
              </a:rPr>
              <a:t>Crioglobuline</a:t>
            </a:r>
          </a:p>
          <a:p>
            <a:pPr marL="0" indent="0">
              <a:buNone/>
            </a:pPr>
            <a:r>
              <a:rPr lang="it-IT" b="1" dirty="0">
                <a:solidFill>
                  <a:srgbClr val="00B0F0"/>
                </a:solidFill>
              </a:rPr>
              <a:t>ANCA </a:t>
            </a:r>
          </a:p>
          <a:p>
            <a:pPr marL="0" indent="0">
              <a:buNone/>
            </a:pPr>
            <a:r>
              <a:rPr lang="it-IT" b="1" dirty="0">
                <a:solidFill>
                  <a:srgbClr val="00B0F0"/>
                </a:solidFill>
              </a:rPr>
              <a:t>ANA ,  ENA,  Anti - </a:t>
            </a:r>
            <a:r>
              <a:rPr lang="it-IT" b="1" dirty="0" err="1">
                <a:solidFill>
                  <a:srgbClr val="00B0F0"/>
                </a:solidFill>
              </a:rPr>
              <a:t>ds</a:t>
            </a:r>
            <a:r>
              <a:rPr lang="it-IT" b="1" dirty="0">
                <a:solidFill>
                  <a:srgbClr val="00B0F0"/>
                </a:solidFill>
              </a:rPr>
              <a:t> - DNA</a:t>
            </a:r>
          </a:p>
          <a:p>
            <a:pPr marL="0" indent="0">
              <a:buNone/>
            </a:pPr>
            <a:r>
              <a:rPr lang="it-IT" b="1" dirty="0">
                <a:solidFill>
                  <a:srgbClr val="00B0F0"/>
                </a:solidFill>
              </a:rPr>
              <a:t>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9990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516ED5-23CA-4B06-A655-DC1B15111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53769"/>
            <a:ext cx="9601200" cy="460657"/>
          </a:xfrm>
        </p:spPr>
        <p:txBody>
          <a:bodyPr>
            <a:normAutofit/>
          </a:bodyPr>
          <a:lstStyle/>
          <a:p>
            <a:pPr algn="ctr"/>
            <a:r>
              <a:rPr lang="it-IT" sz="2000" b="1" dirty="0">
                <a:solidFill>
                  <a:srgbClr val="FF0000"/>
                </a:solidFill>
              </a:rPr>
              <a:t>LABORATORIO 2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5CE719-A4FF-4972-9567-CB2EBF846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692" y="811763"/>
            <a:ext cx="11786616" cy="589246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it-IT" sz="2400" b="1" dirty="0">
                <a:solidFill>
                  <a:srgbClr val="2DC8FF"/>
                </a:solidFill>
              </a:rPr>
              <a:t>ANCA  ( Anticorpi  Anti - Citoplasma  dei  Neutrofili )</a:t>
            </a:r>
          </a:p>
          <a:p>
            <a:r>
              <a:rPr lang="it-IT" dirty="0">
                <a:solidFill>
                  <a:srgbClr val="FFFF00"/>
                </a:solidFill>
              </a:rPr>
              <a:t>La    presenza    di    franca     </a:t>
            </a:r>
            <a:r>
              <a:rPr lang="it-IT" dirty="0">
                <a:solidFill>
                  <a:srgbClr val="FF0000"/>
                </a:solidFill>
              </a:rPr>
              <a:t>POSITIVITÀ    PER    GLI    ANCA    </a:t>
            </a:r>
            <a:r>
              <a:rPr lang="it-IT" dirty="0">
                <a:solidFill>
                  <a:srgbClr val="FFFF00"/>
                </a:solidFill>
              </a:rPr>
              <a:t>consente    tout - court    la    diagnosi    di </a:t>
            </a:r>
          </a:p>
          <a:p>
            <a:pPr marL="0" indent="0">
              <a:buNone/>
            </a:pPr>
            <a:r>
              <a:rPr lang="it-IT" dirty="0">
                <a:solidFill>
                  <a:srgbClr val="00B0F0"/>
                </a:solidFill>
              </a:rPr>
              <a:t>    </a:t>
            </a:r>
            <a:r>
              <a:rPr lang="it-IT" dirty="0">
                <a:solidFill>
                  <a:srgbClr val="2DC8FF"/>
                </a:solidFill>
              </a:rPr>
              <a:t>ULCERA  VASCULITICA   ANCA - POSITIVA </a:t>
            </a:r>
          </a:p>
          <a:p>
            <a:r>
              <a:rPr lang="it-IT" dirty="0">
                <a:solidFill>
                  <a:srgbClr val="FFFF00"/>
                </a:solidFill>
              </a:rPr>
              <a:t>Gli  ANCA  rappresentano  </a:t>
            </a:r>
            <a:r>
              <a:rPr lang="it-IT" b="1" dirty="0">
                <a:solidFill>
                  <a:srgbClr val="FF0000"/>
                </a:solidFill>
              </a:rPr>
              <a:t>anticorpi  indirizzati  verso  il  citoplasma  dei  Polimorfonucleati  neutrofili . </a:t>
            </a:r>
          </a:p>
          <a:p>
            <a:pPr marL="0" indent="0">
              <a:buNone/>
            </a:pPr>
            <a:r>
              <a:rPr lang="it-IT" dirty="0">
                <a:solidFill>
                  <a:srgbClr val="FFFF00"/>
                </a:solidFill>
              </a:rPr>
              <a:t>    A  seconda  del  tipo  di  antigene  citoplasmatico  verso  cui  sono  diretti,  si  distinguono 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2DC8FF"/>
                </a:solidFill>
              </a:rPr>
              <a:t>   </a:t>
            </a:r>
            <a:r>
              <a:rPr lang="it-IT" b="1" dirty="0">
                <a:solidFill>
                  <a:srgbClr val="2DC8FF"/>
                </a:solidFill>
              </a:rPr>
              <a:t>p-ANCA  </a:t>
            </a:r>
            <a:r>
              <a:rPr lang="it-IT" dirty="0">
                <a:solidFill>
                  <a:srgbClr val="FFFF00"/>
                </a:solidFill>
              </a:rPr>
              <a:t>( indirizzati  verso  la  </a:t>
            </a:r>
            <a:r>
              <a:rPr lang="it-IT" dirty="0" err="1">
                <a:solidFill>
                  <a:srgbClr val="2DC8FF"/>
                </a:solidFill>
              </a:rPr>
              <a:t>mieloperossidasi</a:t>
            </a:r>
            <a:r>
              <a:rPr lang="it-IT" dirty="0">
                <a:solidFill>
                  <a:srgbClr val="2DC8FF"/>
                </a:solidFill>
              </a:rPr>
              <a:t> – </a:t>
            </a:r>
            <a:r>
              <a:rPr lang="it-IT" b="1" dirty="0">
                <a:solidFill>
                  <a:srgbClr val="2DC8FF"/>
                </a:solidFill>
              </a:rPr>
              <a:t>Anti-MPO </a:t>
            </a:r>
            <a:r>
              <a:rPr lang="it-IT" dirty="0">
                <a:solidFill>
                  <a:srgbClr val="FFFF00"/>
                </a:solidFill>
              </a:rPr>
              <a:t>)  responsabili  di  un  pattern  di  </a:t>
            </a:r>
            <a:r>
              <a:rPr lang="it-IT" dirty="0">
                <a:solidFill>
                  <a:srgbClr val="2DC8FF"/>
                </a:solidFill>
              </a:rPr>
              <a:t>fluorescenza  </a:t>
            </a:r>
            <a:r>
              <a:rPr lang="it-IT" dirty="0" err="1">
                <a:solidFill>
                  <a:srgbClr val="2DC8FF"/>
                </a:solidFill>
              </a:rPr>
              <a:t>perinucleare</a:t>
            </a:r>
            <a:endParaRPr lang="it-IT" dirty="0">
              <a:solidFill>
                <a:srgbClr val="2DC8FF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B0F0"/>
                </a:solidFill>
              </a:rPr>
              <a:t>   </a:t>
            </a:r>
            <a:r>
              <a:rPr lang="it-IT" b="1" dirty="0">
                <a:solidFill>
                  <a:srgbClr val="00B0F0"/>
                </a:solidFill>
              </a:rPr>
              <a:t>c-ANCA</a:t>
            </a:r>
            <a:r>
              <a:rPr lang="it-IT" dirty="0">
                <a:solidFill>
                  <a:srgbClr val="00B0F0"/>
                </a:solidFill>
              </a:rPr>
              <a:t>   </a:t>
            </a:r>
            <a:r>
              <a:rPr lang="it-IT" dirty="0">
                <a:solidFill>
                  <a:srgbClr val="FFFF00"/>
                </a:solidFill>
              </a:rPr>
              <a:t>( indirizzati  verso  la  </a:t>
            </a:r>
            <a:r>
              <a:rPr lang="it-IT" dirty="0">
                <a:solidFill>
                  <a:srgbClr val="2DC8FF"/>
                </a:solidFill>
              </a:rPr>
              <a:t>proteinasi 3 – </a:t>
            </a:r>
            <a:r>
              <a:rPr lang="it-IT" b="1" dirty="0">
                <a:solidFill>
                  <a:srgbClr val="2DC8FF"/>
                </a:solidFill>
              </a:rPr>
              <a:t>Anti-PR3 </a:t>
            </a:r>
            <a:r>
              <a:rPr lang="it-IT" dirty="0">
                <a:solidFill>
                  <a:srgbClr val="FFFF00"/>
                </a:solidFill>
              </a:rPr>
              <a:t>)  responsabili  di  un  pattern  di  </a:t>
            </a:r>
            <a:r>
              <a:rPr lang="it-IT" dirty="0">
                <a:solidFill>
                  <a:srgbClr val="2DC8FF"/>
                </a:solidFill>
              </a:rPr>
              <a:t>fluorescenza  citoplasmatico</a:t>
            </a:r>
            <a:r>
              <a:rPr lang="it-IT" dirty="0">
                <a:solidFill>
                  <a:srgbClr val="FFFF00"/>
                </a:solidFill>
              </a:rPr>
              <a:t> </a:t>
            </a:r>
          </a:p>
          <a:p>
            <a:r>
              <a:rPr lang="it-IT" dirty="0">
                <a:solidFill>
                  <a:srgbClr val="FFFF00"/>
                </a:solidFill>
              </a:rPr>
              <a:t>Gli   </a:t>
            </a:r>
            <a:r>
              <a:rPr lang="it-IT" b="1" dirty="0">
                <a:solidFill>
                  <a:srgbClr val="FF0000"/>
                </a:solidFill>
              </a:rPr>
              <a:t>c- ANCA   </a:t>
            </a:r>
            <a:r>
              <a:rPr lang="it-IT" dirty="0">
                <a:solidFill>
                  <a:srgbClr val="FFFF00"/>
                </a:solidFill>
              </a:rPr>
              <a:t>si osservano  nell’ 80 – 90 % dei pazienti affetti da  </a:t>
            </a:r>
            <a:r>
              <a:rPr lang="it-IT" b="1" dirty="0">
                <a:solidFill>
                  <a:srgbClr val="FF0000"/>
                </a:solidFill>
              </a:rPr>
              <a:t>Granulomatosi  di  Wegener</a:t>
            </a:r>
            <a:r>
              <a:rPr lang="it-IT" dirty="0">
                <a:solidFill>
                  <a:srgbClr val="FFFF00"/>
                </a:solidFill>
              </a:rPr>
              <a:t>  di  tipo  sistemico</a:t>
            </a:r>
          </a:p>
          <a:p>
            <a:pPr marL="0" indent="0">
              <a:buNone/>
            </a:pPr>
            <a:r>
              <a:rPr lang="it-IT" dirty="0">
                <a:solidFill>
                  <a:srgbClr val="FFFF00"/>
                </a:solidFill>
              </a:rPr>
              <a:t>    e  nel  50 %  delle  forme  localizzate </a:t>
            </a:r>
          </a:p>
          <a:p>
            <a:r>
              <a:rPr lang="it-IT" dirty="0">
                <a:solidFill>
                  <a:srgbClr val="FFFF00"/>
                </a:solidFill>
              </a:rPr>
              <a:t>Invece gli   </a:t>
            </a:r>
            <a:r>
              <a:rPr lang="it-IT" b="1" dirty="0">
                <a:solidFill>
                  <a:srgbClr val="FF0000"/>
                </a:solidFill>
              </a:rPr>
              <a:t>p-ANCA</a:t>
            </a:r>
            <a:r>
              <a:rPr lang="it-IT" dirty="0">
                <a:solidFill>
                  <a:srgbClr val="FFFF00"/>
                </a:solidFill>
              </a:rPr>
              <a:t>    sono   più   specifici   di   altre  forme  di  vasculiti  quali     </a:t>
            </a:r>
            <a:r>
              <a:rPr lang="it-IT" b="1" dirty="0" err="1">
                <a:solidFill>
                  <a:srgbClr val="FF0000"/>
                </a:solidFill>
              </a:rPr>
              <a:t>Poliangioite</a:t>
            </a:r>
            <a:r>
              <a:rPr lang="it-IT" b="1" dirty="0">
                <a:solidFill>
                  <a:srgbClr val="FF0000"/>
                </a:solidFill>
              </a:rPr>
              <a:t>  Microscopica </a:t>
            </a:r>
          </a:p>
          <a:p>
            <a:pPr marL="0" indent="0">
              <a:buNone/>
            </a:pPr>
            <a:r>
              <a:rPr lang="it-IT" dirty="0">
                <a:solidFill>
                  <a:srgbClr val="FFFF00"/>
                </a:solidFill>
              </a:rPr>
              <a:t>    e    </a:t>
            </a:r>
            <a:r>
              <a:rPr lang="it-IT" b="1" dirty="0">
                <a:solidFill>
                  <a:srgbClr val="FF0000"/>
                </a:solidFill>
              </a:rPr>
              <a:t>Sindrome  di  </a:t>
            </a:r>
            <a:r>
              <a:rPr lang="it-IT" b="1" dirty="0" err="1">
                <a:solidFill>
                  <a:srgbClr val="FF0000"/>
                </a:solidFill>
              </a:rPr>
              <a:t>Churg</a:t>
            </a:r>
            <a:r>
              <a:rPr lang="it-IT" b="1" dirty="0">
                <a:solidFill>
                  <a:srgbClr val="FF0000"/>
                </a:solidFill>
              </a:rPr>
              <a:t>-Strauss </a:t>
            </a:r>
          </a:p>
          <a:p>
            <a:pPr marL="0" indent="0">
              <a:buNone/>
            </a:pPr>
            <a:endParaRPr lang="it-IT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rgbClr val="FFFF00"/>
                </a:solidFill>
              </a:rPr>
              <a:t>N.B. :   I p-ANCA sono meno specifici per le vasculiti rispetto ai c-ANCA potendosi osservare anche in patologie di diversa</a:t>
            </a:r>
          </a:p>
          <a:p>
            <a:pPr marL="0" indent="0">
              <a:buNone/>
            </a:pPr>
            <a:r>
              <a:rPr lang="it-IT" dirty="0">
                <a:solidFill>
                  <a:srgbClr val="FFFF00"/>
                </a:solidFill>
              </a:rPr>
              <a:t>              natura  ( Malattie infiammatorie croniche intestinali, Infezioni).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17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13D313-DE24-43FD-B818-E114ADFF4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221" y="72671"/>
            <a:ext cx="11165305" cy="785582"/>
          </a:xfrm>
        </p:spPr>
        <p:txBody>
          <a:bodyPr>
            <a:normAutofit/>
          </a:bodyPr>
          <a:lstStyle/>
          <a:p>
            <a:pPr algn="ctr"/>
            <a:r>
              <a:rPr lang="it-IT" sz="3200" dirty="0">
                <a:solidFill>
                  <a:srgbClr val="FF0000"/>
                </a:solidFill>
              </a:rPr>
              <a:t>VASCULITI 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8C7EE3C-9678-4C04-8ED7-98DA7C46B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966" y="1395664"/>
            <a:ext cx="11090068" cy="514149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it-IT" dirty="0">
                <a:solidFill>
                  <a:srgbClr val="FFFF00"/>
                </a:solidFill>
              </a:rPr>
              <a:t>Le     Vasculiti   costituiscono     un    gruppo    estremamente   eterogeneo    di   patologie    il    cui</a:t>
            </a:r>
          </a:p>
          <a:p>
            <a:pPr algn="just"/>
            <a:r>
              <a:rPr lang="it-IT" dirty="0">
                <a:solidFill>
                  <a:srgbClr val="FFFF00"/>
                </a:solidFill>
              </a:rPr>
              <a:t>comune    denominatore   è   costituito   da   un </a:t>
            </a:r>
          </a:p>
          <a:p>
            <a:pPr algn="just"/>
            <a:endParaRPr lang="it-IT" dirty="0"/>
          </a:p>
          <a:p>
            <a:pPr algn="ctr"/>
            <a:r>
              <a:rPr lang="it-IT" sz="2800" dirty="0">
                <a:solidFill>
                  <a:srgbClr val="FF0000"/>
                </a:solidFill>
              </a:rPr>
              <a:t>PROCESSO   INFIAMMATORIO   CHE   INTERESSA   I   VASI   SANGUIGNI,</a:t>
            </a:r>
          </a:p>
          <a:p>
            <a:pPr algn="ctr"/>
            <a:r>
              <a:rPr lang="it-IT" sz="2800" dirty="0">
                <a:solidFill>
                  <a:srgbClr val="FF0000"/>
                </a:solidFill>
              </a:rPr>
              <a:t>SIA   ARTERIOSI     CHE     VENOSI,     DI   OGNI   CALIBRO </a:t>
            </a:r>
          </a:p>
          <a:p>
            <a:pPr algn="just"/>
            <a:endParaRPr lang="it-IT" dirty="0"/>
          </a:p>
          <a:p>
            <a:pPr algn="just"/>
            <a:r>
              <a:rPr 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L’INFIAMMAZIONE  </a:t>
            </a:r>
            <a:r>
              <a:rPr lang="it-IT" dirty="0"/>
              <a:t>  </a:t>
            </a:r>
            <a:r>
              <a:rPr lang="it-IT" dirty="0">
                <a:solidFill>
                  <a:srgbClr val="FFFF00"/>
                </a:solidFill>
              </a:rPr>
              <a:t>è    per   solito   ( ma  non  sempre !)</a:t>
            </a:r>
            <a:r>
              <a:rPr lang="it-IT" dirty="0"/>
              <a:t>   </a:t>
            </a:r>
            <a:r>
              <a:rPr 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IMMUNO - MEDIATA. </a:t>
            </a:r>
          </a:p>
          <a:p>
            <a:pPr algn="just"/>
            <a:endParaRPr lang="it-IT" dirty="0"/>
          </a:p>
          <a:p>
            <a:pPr algn="just"/>
            <a:r>
              <a:rPr lang="it-IT" dirty="0">
                <a:solidFill>
                  <a:srgbClr val="FFFF00"/>
                </a:solidFill>
              </a:rPr>
              <a:t>L’</a:t>
            </a:r>
            <a:r>
              <a:rPr lang="it-IT" dirty="0"/>
              <a:t> </a:t>
            </a:r>
            <a:r>
              <a:rPr lang="it-IT" b="1" dirty="0">
                <a:solidFill>
                  <a:srgbClr val="00FF00"/>
                </a:solidFill>
              </a:rPr>
              <a:t>ULCERA  CUTANEA 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dirty="0"/>
              <a:t> </a:t>
            </a:r>
            <a:r>
              <a:rPr lang="it-IT" dirty="0">
                <a:solidFill>
                  <a:srgbClr val="FFFF00"/>
                </a:solidFill>
              </a:rPr>
              <a:t>rappresenta  una  delle  possibili  modalità  di  estrinsecazione clinica</a:t>
            </a:r>
          </a:p>
          <a:p>
            <a:pPr algn="just"/>
            <a:r>
              <a:rPr lang="it-IT" dirty="0">
                <a:solidFill>
                  <a:srgbClr val="FFFF00"/>
                </a:solidFill>
              </a:rPr>
              <a:t>delle Vasculiti,  ma certamente non l’unica. </a:t>
            </a:r>
          </a:p>
          <a:p>
            <a:pPr algn="just"/>
            <a:r>
              <a:rPr lang="it-IT" dirty="0">
                <a:solidFill>
                  <a:srgbClr val="FFFF00"/>
                </a:solidFill>
              </a:rPr>
              <a:t>Ancora oggi, il fatto che la vasculite rappresenti una patologia poco  nota  e poco  frequente,  fa sì</a:t>
            </a:r>
          </a:p>
          <a:p>
            <a:pPr algn="just"/>
            <a:r>
              <a:rPr lang="it-IT" dirty="0">
                <a:solidFill>
                  <a:srgbClr val="FFFF00"/>
                </a:solidFill>
              </a:rPr>
              <a:t>che  sovente la diagnosi di  Vasculite venga fatta per esclusione oppure in maniera  impropria  ed</a:t>
            </a:r>
          </a:p>
          <a:p>
            <a:pPr algn="just"/>
            <a:r>
              <a:rPr lang="it-IT" dirty="0">
                <a:solidFill>
                  <a:srgbClr val="FFFF00"/>
                </a:solidFill>
              </a:rPr>
              <a:t>azzardata    ( </a:t>
            </a:r>
            <a:r>
              <a:rPr lang="it-IT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« Non so che cos’è. Forse è una vasculite » </a:t>
            </a:r>
            <a:r>
              <a:rPr lang="it-IT" dirty="0">
                <a:solidFill>
                  <a:srgbClr val="FFFF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4546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978A32-FEF2-42DB-A7F2-F976F2CA9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992" y="220381"/>
            <a:ext cx="9601200" cy="460657"/>
          </a:xfrm>
        </p:spPr>
        <p:txBody>
          <a:bodyPr>
            <a:normAutofit/>
          </a:bodyPr>
          <a:lstStyle/>
          <a:p>
            <a:pPr algn="ctr"/>
            <a:r>
              <a:rPr lang="it-IT" sz="2000" b="1" dirty="0">
                <a:solidFill>
                  <a:srgbClr val="FF0000"/>
                </a:solidFill>
              </a:rPr>
              <a:t>LABORATORIO 3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2C19D6-A111-4B10-A1BD-00C2561E1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87552"/>
            <a:ext cx="11740896" cy="5468111"/>
          </a:xfrm>
        </p:spPr>
        <p:txBody>
          <a:bodyPr/>
          <a:lstStyle/>
          <a:p>
            <a:pPr algn="just"/>
            <a:r>
              <a:rPr lang="it-IT" dirty="0">
                <a:solidFill>
                  <a:srgbClr val="FFFF00"/>
                </a:solidFill>
              </a:rPr>
              <a:t>Purtuttavia,  </a:t>
            </a:r>
            <a:r>
              <a:rPr lang="it-IT" b="1" dirty="0">
                <a:solidFill>
                  <a:srgbClr val="FF0000"/>
                </a:solidFill>
              </a:rPr>
              <a:t>in  alcune  Vasculiti  il  laboratorio  può  essere  praticamente muto  </a:t>
            </a:r>
            <a:r>
              <a:rPr lang="it-IT" dirty="0">
                <a:solidFill>
                  <a:srgbClr val="FFFF00"/>
                </a:solidFill>
              </a:rPr>
              <a:t>e tutta la</a:t>
            </a:r>
          </a:p>
          <a:p>
            <a:pPr marL="0" indent="0" algn="just">
              <a:buNone/>
            </a:pPr>
            <a:r>
              <a:rPr lang="it-IT" dirty="0">
                <a:solidFill>
                  <a:srgbClr val="FFFF00"/>
                </a:solidFill>
              </a:rPr>
              <a:t>   “partita”  diagnostica  deve  basarsi  sulla  clinica,  esempi :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FFFF00"/>
                </a:solidFill>
              </a:rPr>
              <a:t>    </a:t>
            </a:r>
            <a:r>
              <a:rPr lang="it-IT" dirty="0">
                <a:solidFill>
                  <a:srgbClr val="00B0F0"/>
                </a:solidFill>
              </a:rPr>
              <a:t>Orticaria  cronica  </a:t>
            </a:r>
            <a:r>
              <a:rPr lang="it-IT" dirty="0" err="1">
                <a:solidFill>
                  <a:srgbClr val="00B0F0"/>
                </a:solidFill>
              </a:rPr>
              <a:t>normocomplementemica</a:t>
            </a:r>
            <a:endParaRPr lang="it-IT" dirty="0">
              <a:solidFill>
                <a:srgbClr val="00B0F0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FFFF00"/>
                </a:solidFill>
              </a:rPr>
              <a:t>    </a:t>
            </a:r>
            <a:r>
              <a:rPr lang="it-IT" dirty="0">
                <a:solidFill>
                  <a:srgbClr val="00B0F0"/>
                </a:solidFill>
              </a:rPr>
              <a:t>Vasculite  in  corso  di  Sindrome  di  </a:t>
            </a:r>
            <a:r>
              <a:rPr lang="it-IT" dirty="0" err="1">
                <a:solidFill>
                  <a:srgbClr val="00B0F0"/>
                </a:solidFill>
              </a:rPr>
              <a:t>Beh</a:t>
            </a:r>
            <a:r>
              <a:rPr lang="it-IT" dirty="0" err="1">
                <a:solidFill>
                  <a:srgbClr val="2DC8FF"/>
                </a:solidFill>
              </a:rPr>
              <a:t>ç</a:t>
            </a:r>
            <a:r>
              <a:rPr lang="it-IT" dirty="0" err="1">
                <a:solidFill>
                  <a:srgbClr val="00B0F0"/>
                </a:solidFill>
              </a:rPr>
              <a:t>et</a:t>
            </a:r>
            <a:r>
              <a:rPr lang="it-IT" dirty="0">
                <a:solidFill>
                  <a:srgbClr val="00B0F0"/>
                </a:solidFill>
              </a:rPr>
              <a:t>  </a:t>
            </a:r>
          </a:p>
          <a:p>
            <a:pPr marL="274320" lvl="1" indent="0" algn="just">
              <a:buNone/>
            </a:pPr>
            <a:endParaRPr lang="it-IT" dirty="0">
              <a:solidFill>
                <a:srgbClr val="FFFF00"/>
              </a:solidFill>
            </a:endParaRPr>
          </a:p>
          <a:p>
            <a:pPr algn="just"/>
            <a:r>
              <a:rPr lang="it-IT" dirty="0">
                <a:solidFill>
                  <a:srgbClr val="FFFF00"/>
                </a:solidFill>
              </a:rPr>
              <a:t>Altre  volte,   </a:t>
            </a:r>
            <a:r>
              <a:rPr lang="it-IT" b="1" dirty="0">
                <a:solidFill>
                  <a:srgbClr val="FF0000"/>
                </a:solidFill>
              </a:rPr>
              <a:t>il   laboratorio   può   dare   dei   risultati   falsamente   negativi </a:t>
            </a:r>
            <a:r>
              <a:rPr lang="it-IT" dirty="0">
                <a:solidFill>
                  <a:srgbClr val="FFFF00"/>
                </a:solidFill>
              </a:rPr>
              <a:t>. </a:t>
            </a:r>
          </a:p>
          <a:p>
            <a:pPr marL="0" indent="0" algn="just">
              <a:buNone/>
            </a:pPr>
            <a:r>
              <a:rPr lang="it-IT" dirty="0">
                <a:solidFill>
                  <a:srgbClr val="FFFF00"/>
                </a:solidFill>
              </a:rPr>
              <a:t>    Nella  pratica  clinica,   l’ evenienza  più  frequente  riguarda  la  </a:t>
            </a:r>
            <a:r>
              <a:rPr lang="it-IT" dirty="0">
                <a:solidFill>
                  <a:srgbClr val="00B0F0"/>
                </a:solidFill>
              </a:rPr>
              <a:t>ricerca  delle  Crioglobuline :</a:t>
            </a:r>
          </a:p>
          <a:p>
            <a:pPr marL="0" indent="0" algn="just">
              <a:buNone/>
            </a:pPr>
            <a:r>
              <a:rPr lang="it-IT" dirty="0">
                <a:solidFill>
                  <a:srgbClr val="FFFF00"/>
                </a:solidFill>
              </a:rPr>
              <a:t>    se  le Crioglobuline non vengono ricercate in maniera adeguata, specie se la loro quantità  è  modesta</a:t>
            </a:r>
          </a:p>
          <a:p>
            <a:pPr marL="0" indent="0" algn="just">
              <a:buNone/>
            </a:pPr>
            <a:r>
              <a:rPr lang="it-IT" dirty="0">
                <a:solidFill>
                  <a:srgbClr val="FFFF00"/>
                </a:solidFill>
              </a:rPr>
              <a:t>    ( come  per  solito  avviene  nella   </a:t>
            </a:r>
            <a:r>
              <a:rPr lang="it-IT" dirty="0" err="1">
                <a:solidFill>
                  <a:srgbClr val="FFFF00"/>
                </a:solidFill>
              </a:rPr>
              <a:t>Crioglobulinemia</a:t>
            </a:r>
            <a:r>
              <a:rPr lang="it-IT" dirty="0">
                <a:solidFill>
                  <a:srgbClr val="FFFF00"/>
                </a:solidFill>
              </a:rPr>
              <a:t>  Mista  Essenziale ),  il  laboratorio  può  dare un</a:t>
            </a:r>
          </a:p>
          <a:p>
            <a:pPr marL="0" indent="0" algn="just">
              <a:buNone/>
            </a:pPr>
            <a:r>
              <a:rPr lang="it-IT" dirty="0">
                <a:solidFill>
                  <a:srgbClr val="00B0F0"/>
                </a:solidFill>
              </a:rPr>
              <a:t>     risultato  falsamente  negativo</a:t>
            </a:r>
            <a:r>
              <a:rPr lang="it-IT" dirty="0">
                <a:solidFill>
                  <a:srgbClr val="FFFF00"/>
                </a:solidFill>
              </a:rPr>
              <a:t>,  mentre  le  Crioglobuline  sono  presenti.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0759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E3A31B-F699-410A-B5BC-DE2D7E6D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74321"/>
            <a:ext cx="9601200" cy="387505"/>
          </a:xfrm>
        </p:spPr>
        <p:txBody>
          <a:bodyPr>
            <a:no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BIOPSIA 1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590519-7325-4ECE-967B-180583EF9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579" y="1194132"/>
            <a:ext cx="11728579" cy="5660135"/>
          </a:xfrm>
        </p:spPr>
        <p:txBody>
          <a:bodyPr>
            <a:normAutofit/>
          </a:bodyPr>
          <a:lstStyle/>
          <a:p>
            <a:r>
              <a:rPr lang="it-IT" sz="2200" b="1" dirty="0">
                <a:solidFill>
                  <a:srgbClr val="2DC8FF"/>
                </a:solidFill>
              </a:rPr>
              <a:t>La   Biopsia   non  </a:t>
            </a:r>
            <a:r>
              <a:rPr lang="it-IT" sz="2200" b="1" dirty="0">
                <a:solidFill>
                  <a:srgbClr val="FFFF00"/>
                </a:solidFill>
              </a:rPr>
              <a:t> </a:t>
            </a:r>
            <a:r>
              <a:rPr lang="it-IT" sz="2200" b="1" dirty="0">
                <a:solidFill>
                  <a:srgbClr val="2DC8FF"/>
                </a:solidFill>
              </a:rPr>
              <a:t>aumenta    il   danno   cutaneo    e   non   ritarda   i    processi  </a:t>
            </a:r>
          </a:p>
          <a:p>
            <a:pPr marL="0" indent="0">
              <a:buNone/>
            </a:pPr>
            <a:r>
              <a:rPr lang="it-IT" sz="2200" b="1" dirty="0">
                <a:solidFill>
                  <a:srgbClr val="2DC8FF"/>
                </a:solidFill>
              </a:rPr>
              <a:t>    di   riparazione   tissutale . </a:t>
            </a:r>
          </a:p>
          <a:p>
            <a:endParaRPr lang="it-IT" dirty="0">
              <a:solidFill>
                <a:srgbClr val="FFFF00"/>
              </a:solidFill>
            </a:endParaRPr>
          </a:p>
          <a:p>
            <a:r>
              <a:rPr lang="it-IT" sz="2200" b="1" dirty="0">
                <a:solidFill>
                  <a:srgbClr val="00FF00"/>
                </a:solidFill>
              </a:rPr>
              <a:t>La  biopsia  andrebbe  effettuata  precocemente</a:t>
            </a:r>
            <a:r>
              <a:rPr lang="it-IT" dirty="0">
                <a:solidFill>
                  <a:srgbClr val="FFFF00"/>
                </a:solidFill>
              </a:rPr>
              <a:t>,   per   due  motivi : </a:t>
            </a:r>
          </a:p>
          <a:p>
            <a:endParaRPr lang="it-IT" sz="8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rgbClr val="FFFF00"/>
                </a:solidFill>
              </a:rPr>
              <a:t>1.    </a:t>
            </a:r>
            <a:r>
              <a:rPr lang="it-IT" dirty="0">
                <a:solidFill>
                  <a:srgbClr val="00FF00"/>
                </a:solidFill>
              </a:rPr>
              <a:t>il quadro può modificarsi per gli approcci terapeutici locali e/o sistemici già attuati </a:t>
            </a:r>
          </a:p>
          <a:p>
            <a:pPr marL="457200" indent="-457200">
              <a:buAutoNum type="arabicParenR"/>
            </a:pPr>
            <a:endParaRPr lang="it-IT" sz="800" dirty="0">
              <a:solidFill>
                <a:srgbClr val="00FF00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rgbClr val="FFFF00"/>
                </a:solidFill>
              </a:rPr>
              <a:t>2.   </a:t>
            </a:r>
            <a:r>
              <a:rPr lang="it-IT" dirty="0">
                <a:solidFill>
                  <a:srgbClr val="00FF00"/>
                </a:solidFill>
              </a:rPr>
              <a:t>il   quadro   può   modificarsi   per   l’ evoluzione   storica   naturale   della   vasculite . </a:t>
            </a:r>
          </a:p>
          <a:p>
            <a:pPr marL="0" indent="0">
              <a:buNone/>
            </a:pPr>
            <a:r>
              <a:rPr lang="it-IT" dirty="0">
                <a:solidFill>
                  <a:srgbClr val="FFFF00"/>
                </a:solidFill>
              </a:rPr>
              <a:t>       Nel  caso,  ad es.,   delle   ulcere   da  </a:t>
            </a:r>
            <a:r>
              <a:rPr lang="it-IT" dirty="0">
                <a:solidFill>
                  <a:srgbClr val="00FF00"/>
                </a:solidFill>
              </a:rPr>
              <a:t>Vasculiti  </a:t>
            </a:r>
            <a:r>
              <a:rPr lang="it-IT" dirty="0" err="1">
                <a:solidFill>
                  <a:srgbClr val="00FF00"/>
                </a:solidFill>
              </a:rPr>
              <a:t>Leucocitoclastiche</a:t>
            </a:r>
            <a:r>
              <a:rPr lang="it-IT" dirty="0">
                <a:solidFill>
                  <a:srgbClr val="00FF00"/>
                </a:solidFill>
              </a:rPr>
              <a:t>  </a:t>
            </a:r>
            <a:r>
              <a:rPr lang="it-IT" dirty="0">
                <a:solidFill>
                  <a:srgbClr val="FFFF00"/>
                </a:solidFill>
              </a:rPr>
              <a:t>( che  rappresentano  la  tipologia</a:t>
            </a:r>
          </a:p>
          <a:p>
            <a:pPr marL="0" indent="0">
              <a:buNone/>
            </a:pPr>
            <a:r>
              <a:rPr lang="it-IT" dirty="0">
                <a:solidFill>
                  <a:srgbClr val="FFFF00"/>
                </a:solidFill>
              </a:rPr>
              <a:t>       più   frequente   di   Vasculite   Cutanea ),    l’ elemento   caratterizzante   e   cioè  la   </a:t>
            </a:r>
            <a:r>
              <a:rPr lang="it-IT" dirty="0" err="1">
                <a:solidFill>
                  <a:srgbClr val="00FF00"/>
                </a:solidFill>
              </a:rPr>
              <a:t>Leucocitoclasia</a:t>
            </a:r>
            <a:endParaRPr lang="it-IT" dirty="0">
              <a:solidFill>
                <a:srgbClr val="00FF00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rgbClr val="00FF00"/>
                </a:solidFill>
              </a:rPr>
              <a:t>       scompare  entro   48 - 72  ore   dal   suo  manifestarsi.</a:t>
            </a:r>
          </a:p>
        </p:txBody>
      </p:sp>
    </p:spTree>
    <p:extLst>
      <p:ext uri="{BB962C8B-B14F-4D97-AF65-F5344CB8AC3E}">
        <p14:creationId xmlns:p14="http://schemas.microsoft.com/office/powerpoint/2010/main" val="55412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3673D4-3D78-401A-B469-D28BAF30B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16" y="214605"/>
            <a:ext cx="11084767" cy="1124712"/>
          </a:xfrm>
        </p:spPr>
        <p:txBody>
          <a:bodyPr>
            <a:no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                                                            BIOPSIA 2</a:t>
            </a:r>
            <a:br>
              <a:rPr lang="it-IT" sz="2400" b="1" dirty="0">
                <a:solidFill>
                  <a:srgbClr val="FF0000"/>
                </a:solidFill>
              </a:rPr>
            </a:br>
            <a:br>
              <a:rPr lang="it-IT" sz="2400" b="1" dirty="0">
                <a:solidFill>
                  <a:srgbClr val="FF0000"/>
                </a:solidFill>
              </a:rPr>
            </a:br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….ciò detto…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9E5015-A4A7-4EE3-B149-DCB407D17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136" y="1628565"/>
            <a:ext cx="11539728" cy="551383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B0F0"/>
                </a:solidFill>
              </a:rPr>
              <a:t>  LA   MAGGIOR    PARTE    DELLE     ULCERE     VASCULITICHE     IMMUNO-MEDIATE</a:t>
            </a:r>
          </a:p>
          <a:p>
            <a:pPr marL="0" indent="0">
              <a:buNone/>
            </a:pPr>
            <a:r>
              <a:rPr lang="it-IT" dirty="0">
                <a:solidFill>
                  <a:srgbClr val="00B0F0"/>
                </a:solidFill>
              </a:rPr>
              <a:t>      POSSONO    ESSERE     DIAGNOSTICATE      SENZA      RICORRERE     ALLA    BIOPSIA. </a:t>
            </a:r>
          </a:p>
          <a:p>
            <a:pPr marL="0" indent="0">
              <a:buNone/>
            </a:pPr>
            <a:endParaRPr lang="it-IT" dirty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FFFF00"/>
                </a:solidFill>
              </a:rPr>
              <a:t>  </a:t>
            </a:r>
            <a:r>
              <a:rPr lang="it-IT" dirty="0">
                <a:solidFill>
                  <a:srgbClr val="00FF00"/>
                </a:solidFill>
              </a:rPr>
              <a:t>Altre    Ulcere    </a:t>
            </a:r>
            <a:r>
              <a:rPr lang="it-IT" dirty="0" err="1">
                <a:solidFill>
                  <a:srgbClr val="00FF00"/>
                </a:solidFill>
              </a:rPr>
              <a:t>Vasculitiche</a:t>
            </a:r>
            <a:r>
              <a:rPr lang="it-IT" dirty="0">
                <a:solidFill>
                  <a:srgbClr val="00FF00"/>
                </a:solidFill>
              </a:rPr>
              <a:t>,   invece,     non    vengono     diagnosticate     neppure    alla    biopsia, </a:t>
            </a:r>
          </a:p>
          <a:p>
            <a:pPr marL="0" indent="0" algn="just">
              <a:buNone/>
            </a:pPr>
            <a:r>
              <a:rPr lang="it-IT" dirty="0">
                <a:solidFill>
                  <a:srgbClr val="FFFF00"/>
                </a:solidFill>
              </a:rPr>
              <a:t>      come   nel   caso  di     </a:t>
            </a:r>
            <a:r>
              <a:rPr lang="it-IT" dirty="0">
                <a:solidFill>
                  <a:srgbClr val="00FF00"/>
                </a:solidFill>
              </a:rPr>
              <a:t>Vasculiti    che    costituiscono     manifestazione    d’ esordio   di   Neoplasie</a:t>
            </a:r>
            <a:r>
              <a:rPr lang="it-IT" dirty="0">
                <a:solidFill>
                  <a:srgbClr val="FFFF00"/>
                </a:solidFill>
              </a:rPr>
              <a:t>.  </a:t>
            </a:r>
          </a:p>
          <a:p>
            <a:pPr marL="0" indent="0" algn="just">
              <a:buNone/>
            </a:pPr>
            <a:r>
              <a:rPr lang="it-IT" dirty="0">
                <a:solidFill>
                  <a:srgbClr val="FFFF00"/>
                </a:solidFill>
              </a:rPr>
              <a:t>      Esistono   infatti  casi   in  cui  la  Vasculite  ( o l’Ulcera </a:t>
            </a:r>
            <a:r>
              <a:rPr lang="it-IT" dirty="0" err="1">
                <a:solidFill>
                  <a:srgbClr val="FFFF00"/>
                </a:solidFill>
              </a:rPr>
              <a:t>vasculitica</a:t>
            </a:r>
            <a:r>
              <a:rPr lang="it-IT" dirty="0">
                <a:solidFill>
                  <a:srgbClr val="FFFF00"/>
                </a:solidFill>
              </a:rPr>
              <a:t> )  può  precedere anche di mesi </a:t>
            </a:r>
          </a:p>
          <a:p>
            <a:pPr marL="0" indent="0" algn="just">
              <a:buNone/>
            </a:pPr>
            <a:r>
              <a:rPr lang="it-IT" dirty="0">
                <a:solidFill>
                  <a:srgbClr val="FFFF00"/>
                </a:solidFill>
              </a:rPr>
              <a:t>      la comparsa   delle altre manifestazioni cliniche e/o strumentali della Neoplasia stessa. </a:t>
            </a:r>
          </a:p>
          <a:p>
            <a:pPr marL="0" indent="0" algn="just">
              <a:buNone/>
            </a:pPr>
            <a:r>
              <a:rPr lang="it-IT" dirty="0">
                <a:solidFill>
                  <a:srgbClr val="FFFF00"/>
                </a:solidFill>
              </a:rPr>
              <a:t>      In   questi   casi,   la   Biopsia   spesse   volte   non   dà   alcuna   informazione   decisiva  e  soltanto </a:t>
            </a:r>
          </a:p>
          <a:p>
            <a:pPr marL="0" indent="0" algn="just">
              <a:buNone/>
            </a:pPr>
            <a:r>
              <a:rPr lang="it-IT" dirty="0">
                <a:solidFill>
                  <a:srgbClr val="FFFF00"/>
                </a:solidFill>
              </a:rPr>
              <a:t>      il   follow - up   del  paziente  consentirà  l’ esatto  inquadramento diagnostico.   Le  Neoplasie  che</a:t>
            </a:r>
          </a:p>
          <a:p>
            <a:pPr marL="0" indent="0" algn="just">
              <a:buNone/>
            </a:pPr>
            <a:r>
              <a:rPr lang="it-IT" dirty="0">
                <a:solidFill>
                  <a:srgbClr val="FFFF00"/>
                </a:solidFill>
              </a:rPr>
              <a:t>      possono  determinare  Ulcera </a:t>
            </a:r>
            <a:r>
              <a:rPr lang="it-IT" dirty="0" err="1">
                <a:solidFill>
                  <a:srgbClr val="FFFF00"/>
                </a:solidFill>
              </a:rPr>
              <a:t>vasculitica</a:t>
            </a:r>
            <a:r>
              <a:rPr lang="it-IT" dirty="0">
                <a:solidFill>
                  <a:srgbClr val="FFFF00"/>
                </a:solidFill>
              </a:rPr>
              <a:t>  sono  molteplici, ma prevalgono  </a:t>
            </a:r>
            <a:r>
              <a:rPr lang="it-IT" dirty="0">
                <a:solidFill>
                  <a:srgbClr val="00FF00"/>
                </a:solidFill>
              </a:rPr>
              <a:t>le Leucemie e i Linfomi  </a:t>
            </a:r>
          </a:p>
        </p:txBody>
      </p:sp>
    </p:spTree>
    <p:extLst>
      <p:ext uri="{BB962C8B-B14F-4D97-AF65-F5344CB8AC3E}">
        <p14:creationId xmlns:p14="http://schemas.microsoft.com/office/powerpoint/2010/main" val="419887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86B887-46B9-424E-B224-2F2F1D043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04" y="270863"/>
            <a:ext cx="11594592" cy="410175"/>
          </a:xfrm>
        </p:spPr>
        <p:txBody>
          <a:bodyPr>
            <a:normAutofit/>
          </a:bodyPr>
          <a:lstStyle/>
          <a:p>
            <a:pPr algn="ctr"/>
            <a:r>
              <a:rPr lang="it-IT" sz="1600" b="1" dirty="0">
                <a:solidFill>
                  <a:srgbClr val="FF0000"/>
                </a:solidFill>
              </a:rPr>
              <a:t>TERAPIA  SISTEMICA  DELLE   ULCERE  VASCULITICHE   IMMUNO - MEDIATE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A88DFE-138E-43B4-A456-847350507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704" y="1165021"/>
            <a:ext cx="11594592" cy="57676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sz="1900" b="1" dirty="0">
                <a:solidFill>
                  <a:srgbClr val="FF0000"/>
                </a:solidFill>
              </a:rPr>
              <a:t>TERAPIA PATOGENETICA:</a:t>
            </a:r>
          </a:p>
          <a:p>
            <a:pPr marL="457200" indent="-457200">
              <a:buAutoNum type="arabicPeriod"/>
            </a:pPr>
            <a:r>
              <a:rPr lang="it-IT" sz="1800" b="1" dirty="0">
                <a:solidFill>
                  <a:srgbClr val="2DC8FF"/>
                </a:solidFill>
              </a:rPr>
              <a:t>IMMUNOSOPPRESSORI</a:t>
            </a:r>
          </a:p>
          <a:p>
            <a:pPr marL="0" indent="0">
              <a:buNone/>
            </a:pPr>
            <a:r>
              <a:rPr lang="it-IT" sz="1800" dirty="0"/>
              <a:t>          </a:t>
            </a:r>
            <a:r>
              <a:rPr lang="it-IT" sz="1900" dirty="0">
                <a:solidFill>
                  <a:srgbClr val="00FF00"/>
                </a:solidFill>
              </a:rPr>
              <a:t>( Ciclosporina,     </a:t>
            </a:r>
            <a:r>
              <a:rPr lang="it-IT" sz="1900" dirty="0" err="1">
                <a:solidFill>
                  <a:srgbClr val="00FF00"/>
                </a:solidFill>
              </a:rPr>
              <a:t>Azatioprina</a:t>
            </a:r>
            <a:r>
              <a:rPr lang="it-IT" sz="1900" dirty="0">
                <a:solidFill>
                  <a:srgbClr val="00FF00"/>
                </a:solidFill>
              </a:rPr>
              <a:t>,     </a:t>
            </a:r>
            <a:r>
              <a:rPr lang="it-IT" sz="1900" dirty="0" err="1">
                <a:solidFill>
                  <a:srgbClr val="00FF00"/>
                </a:solidFill>
              </a:rPr>
              <a:t>Micofenolato</a:t>
            </a:r>
            <a:r>
              <a:rPr lang="it-IT" sz="1900" dirty="0">
                <a:solidFill>
                  <a:srgbClr val="00FF00"/>
                </a:solidFill>
              </a:rPr>
              <a:t>  </a:t>
            </a:r>
            <a:r>
              <a:rPr lang="it-IT" sz="1900" dirty="0" err="1">
                <a:solidFill>
                  <a:srgbClr val="00FF00"/>
                </a:solidFill>
              </a:rPr>
              <a:t>Mofetile</a:t>
            </a:r>
            <a:r>
              <a:rPr lang="it-IT" sz="1900" dirty="0">
                <a:solidFill>
                  <a:srgbClr val="00FF00"/>
                </a:solidFill>
              </a:rPr>
              <a:t>,    Rituximab,    </a:t>
            </a:r>
            <a:r>
              <a:rPr lang="it-IT" sz="1900" dirty="0" err="1">
                <a:solidFill>
                  <a:srgbClr val="00FF00"/>
                </a:solidFill>
              </a:rPr>
              <a:t>Ciclofosfamide</a:t>
            </a:r>
            <a:r>
              <a:rPr lang="it-IT" sz="1900" dirty="0">
                <a:solidFill>
                  <a:srgbClr val="00FF00"/>
                </a:solidFill>
              </a:rPr>
              <a:t> )</a:t>
            </a:r>
          </a:p>
          <a:p>
            <a:pPr marL="457200" indent="-457200">
              <a:buAutoNum type="arabicPeriod"/>
            </a:pPr>
            <a:endParaRPr lang="it-IT" sz="1800" dirty="0"/>
          </a:p>
          <a:p>
            <a:pPr marL="342900" indent="-342900">
              <a:buAutoNum type="arabicPeriod" startAt="2"/>
            </a:pPr>
            <a:r>
              <a:rPr lang="it-IT" sz="1800" b="1" dirty="0">
                <a:solidFill>
                  <a:srgbClr val="2DC8FF"/>
                </a:solidFill>
              </a:rPr>
              <a:t>  CORTISONICI</a:t>
            </a:r>
          </a:p>
          <a:p>
            <a:pPr marL="0" indent="0">
              <a:buNone/>
            </a:pPr>
            <a:endParaRPr lang="it-IT" sz="1800" b="1" dirty="0">
              <a:solidFill>
                <a:srgbClr val="2DC8FF"/>
              </a:solidFill>
            </a:endParaRPr>
          </a:p>
          <a:p>
            <a:pPr marL="342900" indent="-342900">
              <a:buAutoNum type="arabicPeriod" startAt="2"/>
            </a:pPr>
            <a:r>
              <a:rPr lang="it-IT" sz="1400" dirty="0">
                <a:solidFill>
                  <a:srgbClr val="2DC8FF"/>
                </a:solidFill>
              </a:rPr>
              <a:t> ANTI - COAGULANTI</a:t>
            </a:r>
          </a:p>
          <a:p>
            <a:pPr marL="342900" indent="-342900">
              <a:buAutoNum type="arabicPeriod" startAt="2"/>
            </a:pPr>
            <a:r>
              <a:rPr lang="it-IT" sz="1400" dirty="0">
                <a:solidFill>
                  <a:srgbClr val="2DC8FF"/>
                </a:solidFill>
              </a:rPr>
              <a:t> ANTI - AGGREGANTI  PIASTRINICI</a:t>
            </a:r>
          </a:p>
          <a:p>
            <a:pPr marL="457200" indent="-457200">
              <a:buAutoNum type="arabicPeriod"/>
            </a:pPr>
            <a:endParaRPr lang="it-IT" sz="1800" dirty="0"/>
          </a:p>
          <a:p>
            <a:pPr marL="342900" indent="-342900">
              <a:buAutoNum type="arabicPeriod" startAt="5"/>
            </a:pPr>
            <a:r>
              <a:rPr lang="it-IT" sz="1800" dirty="0">
                <a:solidFill>
                  <a:srgbClr val="FFFF00"/>
                </a:solidFill>
              </a:rPr>
              <a:t> Nella</a:t>
            </a:r>
            <a:r>
              <a:rPr lang="it-IT" sz="1800" b="1" dirty="0">
                <a:solidFill>
                  <a:srgbClr val="FF0000"/>
                </a:solidFill>
              </a:rPr>
              <a:t>   SCLEROSI   SISTEMICA </a:t>
            </a:r>
          </a:p>
          <a:p>
            <a:pPr marL="0" indent="0">
              <a:buNone/>
            </a:pPr>
            <a:r>
              <a:rPr lang="it-IT" sz="1800" dirty="0"/>
              <a:t>        </a:t>
            </a:r>
            <a:r>
              <a:rPr lang="it-IT" sz="1800" dirty="0">
                <a:solidFill>
                  <a:srgbClr val="FF0000"/>
                </a:solidFill>
              </a:rPr>
              <a:t>( lesioni ulcerative acrali dita mani e piedi secondarie a F. </a:t>
            </a:r>
            <a:r>
              <a:rPr lang="it-IT" sz="1800" dirty="0" err="1">
                <a:solidFill>
                  <a:srgbClr val="FF0000"/>
                </a:solidFill>
              </a:rPr>
              <a:t>Raynaud</a:t>
            </a:r>
            <a:r>
              <a:rPr lang="it-IT" sz="1800" dirty="0">
                <a:solidFill>
                  <a:srgbClr val="FF0000"/>
                </a:solidFill>
              </a:rPr>
              <a:t> ) :</a:t>
            </a:r>
          </a:p>
          <a:p>
            <a:pPr lvl="3"/>
            <a:r>
              <a:rPr lang="it-IT" dirty="0">
                <a:solidFill>
                  <a:srgbClr val="2DC8FF"/>
                </a:solidFill>
              </a:rPr>
              <a:t>CALCIO – ANTAGONISTI                                </a:t>
            </a:r>
            <a:r>
              <a:rPr lang="it-IT" dirty="0">
                <a:solidFill>
                  <a:srgbClr val="FFFF00"/>
                </a:solidFill>
              </a:rPr>
              <a:t>( prevenzione  delle  ulcere )</a:t>
            </a:r>
          </a:p>
          <a:p>
            <a:pPr lvl="3"/>
            <a:r>
              <a:rPr lang="it-IT" dirty="0">
                <a:solidFill>
                  <a:srgbClr val="2DC8FF"/>
                </a:solidFill>
              </a:rPr>
              <a:t>CARDIOASPIRINA    </a:t>
            </a:r>
            <a:r>
              <a:rPr lang="it-IT" dirty="0"/>
              <a:t>                                         </a:t>
            </a:r>
            <a:r>
              <a:rPr lang="it-IT" dirty="0">
                <a:solidFill>
                  <a:srgbClr val="FFFF00"/>
                </a:solidFill>
              </a:rPr>
              <a:t>( l’attivazione delle piastrine gioca un ruolo nel danno vascolare e </a:t>
            </a:r>
          </a:p>
          <a:p>
            <a:pPr marL="777240" lvl="3" indent="0">
              <a:buNone/>
            </a:pPr>
            <a:r>
              <a:rPr lang="it-IT" dirty="0">
                <a:solidFill>
                  <a:srgbClr val="FFFF00"/>
                </a:solidFill>
              </a:rPr>
              <a:t>                                                                                        nella attivazione dei fibroblasti/produzione  tessuto connettivo )</a:t>
            </a:r>
          </a:p>
          <a:p>
            <a:pPr lvl="3"/>
            <a:r>
              <a:rPr lang="it-IT" dirty="0">
                <a:solidFill>
                  <a:srgbClr val="2DC8FF"/>
                </a:solidFill>
              </a:rPr>
              <a:t>ANTI – ENDOTELINA:  </a:t>
            </a:r>
            <a:r>
              <a:rPr lang="it-IT" sz="1600" dirty="0" err="1">
                <a:solidFill>
                  <a:srgbClr val="2DC8FF"/>
                </a:solidFill>
              </a:rPr>
              <a:t>Bosentan</a:t>
            </a:r>
            <a:r>
              <a:rPr lang="it-IT" dirty="0">
                <a:solidFill>
                  <a:srgbClr val="2DC8FF"/>
                </a:solidFill>
              </a:rPr>
              <a:t>               </a:t>
            </a:r>
            <a:r>
              <a:rPr lang="it-IT" dirty="0">
                <a:solidFill>
                  <a:srgbClr val="FFFF00"/>
                </a:solidFill>
              </a:rPr>
              <a:t>( impedire formazione nuove ulcere )</a:t>
            </a:r>
          </a:p>
          <a:p>
            <a:pPr lvl="3"/>
            <a:r>
              <a:rPr lang="it-IT" dirty="0">
                <a:solidFill>
                  <a:srgbClr val="2DC8FF"/>
                </a:solidFill>
              </a:rPr>
              <a:t>ANALOGHI DELLA PROSTACICLINA</a:t>
            </a:r>
            <a:r>
              <a:rPr lang="it-IT" dirty="0"/>
              <a:t>         </a:t>
            </a:r>
            <a:r>
              <a:rPr lang="it-IT" dirty="0">
                <a:solidFill>
                  <a:srgbClr val="FFFF00"/>
                </a:solidFill>
              </a:rPr>
              <a:t>( prevenzione delle ulcere )</a:t>
            </a:r>
          </a:p>
          <a:p>
            <a:pPr marL="0" indent="0">
              <a:buNone/>
            </a:pPr>
            <a:r>
              <a:rPr lang="it-IT" dirty="0"/>
              <a:t>              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2363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A70B28-FACC-4F29-A452-8D42A91E1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222250"/>
            <a:ext cx="9601200" cy="448056"/>
          </a:xfrm>
        </p:spPr>
        <p:txBody>
          <a:bodyPr>
            <a:normAutofit/>
          </a:bodyPr>
          <a:lstStyle/>
          <a:p>
            <a:pPr algn="ctr"/>
            <a:r>
              <a:rPr lang="it-IT" sz="1600" b="1" dirty="0">
                <a:solidFill>
                  <a:srgbClr val="FF0000"/>
                </a:solidFill>
              </a:rPr>
              <a:t>CASO   CLINICO  PERSONALE  (a)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97CE47-3A17-4059-9A41-46D73482C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647" y="1165860"/>
            <a:ext cx="11662705" cy="555386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1400" dirty="0">
                <a:solidFill>
                  <a:srgbClr val="FFFF00"/>
                </a:solidFill>
              </a:rPr>
              <a:t>VENGO    CHIAMATO    DAL     </a:t>
            </a:r>
            <a:r>
              <a:rPr lang="it-IT" sz="1400" b="1" dirty="0">
                <a:solidFill>
                  <a:srgbClr val="FF0000"/>
                </a:solidFill>
              </a:rPr>
              <a:t>CHIRURGO   PLASTICO     </a:t>
            </a:r>
            <a:r>
              <a:rPr lang="it-IT" sz="1400" dirty="0">
                <a:solidFill>
                  <a:srgbClr val="FFFF00"/>
                </a:solidFill>
              </a:rPr>
              <a:t>PER   UNA     </a:t>
            </a:r>
            <a:r>
              <a:rPr lang="it-IT" sz="1400" b="1" dirty="0">
                <a:solidFill>
                  <a:srgbClr val="FF0000"/>
                </a:solidFill>
              </a:rPr>
              <a:t>« CONSULENZA  IMMUNOLOGICA ».</a:t>
            </a:r>
          </a:p>
          <a:p>
            <a:pPr marL="0" indent="0">
              <a:buNone/>
            </a:pPr>
            <a:endParaRPr lang="it-IT" sz="1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sz="1400" b="1" dirty="0">
                <a:solidFill>
                  <a:srgbClr val="FF0000"/>
                </a:solidFill>
              </a:rPr>
              <a:t>IL  CASO  CLINICO : </a:t>
            </a:r>
          </a:p>
          <a:p>
            <a:pPr marL="0" indent="0">
              <a:buNone/>
            </a:pPr>
            <a:r>
              <a:rPr lang="it-IT" sz="1400" b="1" dirty="0">
                <a:solidFill>
                  <a:srgbClr val="FF0000"/>
                </a:solidFill>
              </a:rPr>
              <a:t>Paziente   C. R. ,   donna  di  70 anni</a:t>
            </a:r>
          </a:p>
          <a:p>
            <a:pPr marL="0" indent="0">
              <a:buNone/>
            </a:pPr>
            <a:endParaRPr lang="it-IT" sz="12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it-IT" sz="1200" b="1" dirty="0">
                <a:solidFill>
                  <a:srgbClr val="FFFF00"/>
                </a:solidFill>
              </a:rPr>
              <a:t>1.        </a:t>
            </a:r>
            <a:r>
              <a:rPr lang="it-IT" sz="1200" dirty="0">
                <a:solidFill>
                  <a:srgbClr val="FFFF00"/>
                </a:solidFill>
              </a:rPr>
              <a:t>AFFETTA   DA   UNA    IMPORTANTE       </a:t>
            </a:r>
            <a:r>
              <a:rPr lang="it-IT" sz="1500" b="1" dirty="0">
                <a:solidFill>
                  <a:srgbClr val="00FF00"/>
                </a:solidFill>
              </a:rPr>
              <a:t>ULCERA   CUTANEA   DELL’ ARTO   INFERIORE     SINISTRO </a:t>
            </a:r>
            <a:r>
              <a:rPr lang="it-IT" sz="1200" dirty="0">
                <a:solidFill>
                  <a:srgbClr val="FFFF00"/>
                </a:solidFill>
              </a:rPr>
              <a:t>,   </a:t>
            </a:r>
          </a:p>
          <a:p>
            <a:pPr marL="0" indent="0">
              <a:buNone/>
            </a:pPr>
            <a:r>
              <a:rPr lang="it-IT" sz="1200" dirty="0">
                <a:solidFill>
                  <a:srgbClr val="FFFF00"/>
                </a:solidFill>
              </a:rPr>
              <a:t>            DI   ORIGINE    NON    DIAGNOSTICATA</a:t>
            </a:r>
          </a:p>
          <a:p>
            <a:pPr marL="0" indent="0">
              <a:buNone/>
            </a:pPr>
            <a:endParaRPr lang="it-IT" sz="12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it-IT" sz="1200" dirty="0">
                <a:solidFill>
                  <a:srgbClr val="FFFF00"/>
                </a:solidFill>
              </a:rPr>
              <a:t>2.         TUTTE    LE      </a:t>
            </a:r>
            <a:r>
              <a:rPr lang="it-IT" sz="1200" b="1" dirty="0">
                <a:solidFill>
                  <a:srgbClr val="2DC8FF"/>
                </a:solidFill>
              </a:rPr>
              <a:t>CURE    TOPICHE</a:t>
            </a:r>
            <a:r>
              <a:rPr lang="it-IT" sz="1200" dirty="0">
                <a:solidFill>
                  <a:srgbClr val="2DC8FF"/>
                </a:solidFill>
              </a:rPr>
              <a:t>      </a:t>
            </a:r>
            <a:r>
              <a:rPr lang="it-IT" sz="1200" dirty="0">
                <a:solidFill>
                  <a:srgbClr val="FFFF00"/>
                </a:solidFill>
              </a:rPr>
              <a:t>EFFETTUATE     ERANO   RISULATE     </a:t>
            </a:r>
            <a:r>
              <a:rPr lang="it-IT" sz="1200" b="1" dirty="0">
                <a:solidFill>
                  <a:srgbClr val="2DC8FF"/>
                </a:solidFill>
              </a:rPr>
              <a:t>INEFFICACI </a:t>
            </a:r>
            <a:r>
              <a:rPr lang="it-IT" sz="1200" dirty="0">
                <a:solidFill>
                  <a:srgbClr val="FFFF00"/>
                </a:solidFill>
              </a:rPr>
              <a:t>,        ANZI     </a:t>
            </a:r>
            <a:r>
              <a:rPr lang="it-IT" sz="1400" b="1" dirty="0">
                <a:solidFill>
                  <a:srgbClr val="FF0000"/>
                </a:solidFill>
              </a:rPr>
              <a:t>L’  ULCERA   SI   ERA   AGGRAVATA</a:t>
            </a:r>
          </a:p>
          <a:p>
            <a:pPr>
              <a:buAutoNum type="arabicPeriod" startAt="2"/>
            </a:pPr>
            <a:endParaRPr lang="it-IT" sz="12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it-IT" sz="1200" dirty="0">
                <a:solidFill>
                  <a:srgbClr val="FFFF00"/>
                </a:solidFill>
              </a:rPr>
              <a:t>3.         IL    COLLEGA    AVEVA    PROCEDUTO    AD     </a:t>
            </a:r>
            <a:r>
              <a:rPr lang="it-IT" sz="1200" dirty="0">
                <a:solidFill>
                  <a:srgbClr val="FF0000"/>
                </a:solidFill>
              </a:rPr>
              <a:t>UN     </a:t>
            </a:r>
            <a:r>
              <a:rPr lang="it-IT" sz="1400" b="1" dirty="0">
                <a:solidFill>
                  <a:srgbClr val="FF0000"/>
                </a:solidFill>
              </a:rPr>
              <a:t>TRAPIANTO   DI   CUTE  AUTOLOGA </a:t>
            </a:r>
            <a:r>
              <a:rPr lang="it-IT" sz="1200" dirty="0">
                <a:solidFill>
                  <a:srgbClr val="FFFF00"/>
                </a:solidFill>
              </a:rPr>
              <a:t>,       CON    </a:t>
            </a:r>
            <a:r>
              <a:rPr lang="it-IT" sz="1400" b="1" dirty="0">
                <a:solidFill>
                  <a:srgbClr val="FF0000"/>
                </a:solidFill>
              </a:rPr>
              <a:t>INSUCCESSO </a:t>
            </a:r>
            <a:r>
              <a:rPr lang="it-IT" sz="1200" dirty="0">
                <a:solidFill>
                  <a:srgbClr val="FFFF00"/>
                </a:solidFill>
              </a:rPr>
              <a:t>: </a:t>
            </a:r>
          </a:p>
          <a:p>
            <a:pPr marL="0" indent="0">
              <a:buNone/>
            </a:pPr>
            <a:r>
              <a:rPr lang="it-IT" sz="1200" dirty="0">
                <a:solidFill>
                  <a:srgbClr val="FFFF00"/>
                </a:solidFill>
              </a:rPr>
              <a:t>             </a:t>
            </a:r>
            <a:r>
              <a:rPr lang="it-IT" sz="1400" b="1" dirty="0">
                <a:solidFill>
                  <a:srgbClr val="00FF00"/>
                </a:solidFill>
              </a:rPr>
              <a:t>IL    </a:t>
            </a:r>
            <a:r>
              <a:rPr lang="it-IT" sz="1400" b="1" dirty="0">
                <a:solidFill>
                  <a:srgbClr val="FF0000"/>
                </a:solidFill>
              </a:rPr>
              <a:t>LEMBO    DI    CUTE    TRAPIANTATO   </a:t>
            </a:r>
            <a:r>
              <a:rPr lang="it-IT" sz="1400" b="1" dirty="0">
                <a:solidFill>
                  <a:srgbClr val="00FF00"/>
                </a:solidFill>
              </a:rPr>
              <a:t>ERA    ANDATO     « INSPIEGABILMENTE »    </a:t>
            </a:r>
            <a:r>
              <a:rPr lang="it-IT" sz="1400" b="1" dirty="0">
                <a:solidFill>
                  <a:srgbClr val="FF0000"/>
                </a:solidFill>
              </a:rPr>
              <a:t>IN    NECROSI </a:t>
            </a:r>
            <a:r>
              <a:rPr lang="it-IT" sz="1400" b="1" dirty="0">
                <a:solidFill>
                  <a:srgbClr val="00FF00"/>
                </a:solidFill>
              </a:rPr>
              <a:t>,  </a:t>
            </a:r>
          </a:p>
          <a:p>
            <a:pPr marL="0" indent="0">
              <a:buNone/>
            </a:pPr>
            <a:r>
              <a:rPr lang="it-IT" sz="1400" b="1" dirty="0">
                <a:solidFill>
                  <a:srgbClr val="00FF00"/>
                </a:solidFill>
              </a:rPr>
              <a:t>          COME   FOSSE   STATO   </a:t>
            </a:r>
            <a:r>
              <a:rPr lang="it-IT" sz="1400" b="1" dirty="0">
                <a:solidFill>
                  <a:srgbClr val="FF0000"/>
                </a:solidFill>
              </a:rPr>
              <a:t>« RIGETTATO »</a:t>
            </a:r>
          </a:p>
          <a:p>
            <a:pPr marL="0" indent="0">
              <a:buNone/>
            </a:pPr>
            <a:endParaRPr lang="it-IT" sz="12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it-IT" sz="1200" dirty="0"/>
              <a:t> </a:t>
            </a:r>
          </a:p>
          <a:p>
            <a:pPr marL="0" indent="0">
              <a:buNone/>
            </a:pP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17287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A70B28-FACC-4F29-A452-8D42A91E1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28944"/>
            <a:ext cx="9601200" cy="448056"/>
          </a:xfrm>
        </p:spPr>
        <p:txBody>
          <a:bodyPr>
            <a:normAutofit/>
          </a:bodyPr>
          <a:lstStyle/>
          <a:p>
            <a:pPr algn="ctr"/>
            <a:r>
              <a:rPr lang="it-IT" sz="1600" b="1" dirty="0">
                <a:solidFill>
                  <a:srgbClr val="FF0000"/>
                </a:solidFill>
              </a:rPr>
              <a:t>CASO  CLINICO  PERSONALE  (b)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97CE47-3A17-4059-9A41-46D73482C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67" y="941832"/>
            <a:ext cx="11749791" cy="55538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1200" dirty="0">
                <a:solidFill>
                  <a:srgbClr val="FFFF00"/>
                </a:solidFill>
              </a:rPr>
              <a:t>MIO  SOSPETTO  CLINICO :</a:t>
            </a:r>
            <a:r>
              <a:rPr lang="it-IT" sz="1200" dirty="0"/>
              <a:t>    </a:t>
            </a:r>
            <a:r>
              <a:rPr lang="it-IT" sz="1400" b="1" dirty="0">
                <a:solidFill>
                  <a:srgbClr val="FF0000"/>
                </a:solidFill>
              </a:rPr>
              <a:t>ULCERA  CUTANEA  VASCULITICA  IMMUNO - MEDIATA</a:t>
            </a:r>
          </a:p>
          <a:p>
            <a:pPr marL="0" indent="0">
              <a:buNone/>
            </a:pPr>
            <a:r>
              <a:rPr lang="it-IT" sz="1200" dirty="0">
                <a:solidFill>
                  <a:srgbClr val="FFFF00"/>
                </a:solidFill>
              </a:rPr>
              <a:t>CON</a:t>
            </a:r>
            <a:r>
              <a:rPr lang="it-IT" sz="1200" b="1" dirty="0">
                <a:solidFill>
                  <a:srgbClr val="FFFF00"/>
                </a:solidFill>
              </a:rPr>
              <a:t>  </a:t>
            </a:r>
          </a:p>
          <a:p>
            <a:pPr marL="0" indent="0">
              <a:buNone/>
            </a:pPr>
            <a:r>
              <a:rPr lang="it-IT" sz="1400" b="1" dirty="0">
                <a:solidFill>
                  <a:srgbClr val="2DC8FF"/>
                </a:solidFill>
              </a:rPr>
              <a:t>« RIGETTO »         DELLA      CUTE      AUTOLOGA      TRAPIANTATA      PER      PROCESSO      VASCULITICO      INTERESSANTE    </a:t>
            </a:r>
          </a:p>
          <a:p>
            <a:pPr marL="0" indent="0">
              <a:buNone/>
            </a:pPr>
            <a:r>
              <a:rPr lang="it-IT" sz="1400" b="1" dirty="0">
                <a:solidFill>
                  <a:srgbClr val="2DC8FF"/>
                </a:solidFill>
              </a:rPr>
              <a:t> I      VASI      DI     NUTRIMENTO     DEL    TESSUTO</a:t>
            </a:r>
          </a:p>
          <a:p>
            <a:pPr marL="0" indent="0">
              <a:buNone/>
            </a:pPr>
            <a:endParaRPr lang="it-IT" sz="12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it-IT" sz="1200" b="1" dirty="0">
                <a:solidFill>
                  <a:srgbClr val="2DC8FF"/>
                </a:solidFill>
              </a:rPr>
              <a:t>ESAME  CLINICO </a:t>
            </a:r>
            <a:r>
              <a:rPr lang="it-IT" sz="1200" dirty="0">
                <a:solidFill>
                  <a:srgbClr val="FFFF00"/>
                </a:solidFill>
              </a:rPr>
              <a:t>:   PRESENZA    DI     </a:t>
            </a:r>
            <a:r>
              <a:rPr lang="it-IT" sz="1400" dirty="0">
                <a:solidFill>
                  <a:srgbClr val="00FF00"/>
                </a:solidFill>
              </a:rPr>
              <a:t>« LIVEDO RETICULARIS »    AGLI   ARTI  INFERIORI  +  XEROFTALMIA  +  XEROSTOMIA</a:t>
            </a:r>
          </a:p>
          <a:p>
            <a:pPr marL="0" indent="0">
              <a:buNone/>
            </a:pPr>
            <a:r>
              <a:rPr lang="it-IT" sz="1200" b="1" dirty="0">
                <a:solidFill>
                  <a:srgbClr val="2DC8FF"/>
                </a:solidFill>
              </a:rPr>
              <a:t>MIA  DEDUZIONE  CLINICA </a:t>
            </a:r>
            <a:r>
              <a:rPr lang="it-IT" sz="1200" dirty="0">
                <a:solidFill>
                  <a:srgbClr val="FFFF00"/>
                </a:solidFill>
              </a:rPr>
              <a:t>:    </a:t>
            </a:r>
            <a:r>
              <a:rPr lang="it-IT" sz="1400" b="1" dirty="0">
                <a:solidFill>
                  <a:srgbClr val="FF0000"/>
                </a:solidFill>
              </a:rPr>
              <a:t>SOSPETTA    S.  SJÖGREN  </a:t>
            </a:r>
          </a:p>
          <a:p>
            <a:pPr marL="0" indent="0">
              <a:buNone/>
            </a:pPr>
            <a:r>
              <a:rPr lang="it-IT" sz="1200" dirty="0">
                <a:solidFill>
                  <a:srgbClr val="FFFF00"/>
                </a:solidFill>
              </a:rPr>
              <a:t>INDAGINI  EFFETTUATE :</a:t>
            </a:r>
          </a:p>
          <a:p>
            <a:pPr>
              <a:buAutoNum type="alphaUcPeriod"/>
            </a:pPr>
            <a:r>
              <a:rPr lang="it-IT" sz="1200" b="1" dirty="0">
                <a:solidFill>
                  <a:srgbClr val="2DC8FF"/>
                </a:solidFill>
              </a:rPr>
              <a:t>INDAGINI DI LABORATORIO:</a:t>
            </a:r>
            <a:r>
              <a:rPr lang="it-IT" sz="1200" dirty="0">
                <a:solidFill>
                  <a:srgbClr val="FFFF00"/>
                </a:solidFill>
              </a:rPr>
              <a:t>     </a:t>
            </a:r>
            <a:r>
              <a:rPr lang="it-IT" sz="1200" b="1" dirty="0">
                <a:solidFill>
                  <a:srgbClr val="00FF00"/>
                </a:solidFill>
              </a:rPr>
              <a:t>POSITIVITA’   DI   ANA ,   ANTI – SSA ,   ANTI - SSB</a:t>
            </a:r>
          </a:p>
          <a:p>
            <a:pPr>
              <a:buAutoNum type="alphaUcPeriod"/>
            </a:pPr>
            <a:r>
              <a:rPr lang="it-IT" sz="1200" b="1" dirty="0">
                <a:solidFill>
                  <a:srgbClr val="2DC8FF"/>
                </a:solidFill>
              </a:rPr>
              <a:t>BIOPSIA  GHIANDOLE  SALIVARI  MINORI  MUCOSA  LABBRO  INFERIORE </a:t>
            </a:r>
            <a:r>
              <a:rPr lang="it-IT" sz="1200" b="1" dirty="0">
                <a:solidFill>
                  <a:srgbClr val="00FF00"/>
                </a:solidFill>
              </a:rPr>
              <a:t>:    QUANDRO   ISTOLOGICO  COMPATIBILE   CON   S.  SJÖGREN</a:t>
            </a:r>
          </a:p>
          <a:p>
            <a:pPr marL="0" indent="0">
              <a:buNone/>
            </a:pPr>
            <a:endParaRPr lang="it-IT" sz="12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it-IT" sz="1200" b="1" dirty="0">
                <a:solidFill>
                  <a:srgbClr val="2DC8FF"/>
                </a:solidFill>
              </a:rPr>
              <a:t>      </a:t>
            </a:r>
          </a:p>
          <a:p>
            <a:pPr marL="0" indent="0">
              <a:buNone/>
            </a:pPr>
            <a:r>
              <a:rPr lang="it-IT" sz="1200" b="1" dirty="0">
                <a:solidFill>
                  <a:srgbClr val="2DC8FF"/>
                </a:solidFill>
              </a:rPr>
              <a:t>     MIA DIAGNOSI </a:t>
            </a:r>
            <a:r>
              <a:rPr lang="it-IT" sz="1200" dirty="0">
                <a:solidFill>
                  <a:srgbClr val="FFFF00"/>
                </a:solidFill>
              </a:rPr>
              <a:t>:        </a:t>
            </a:r>
            <a:r>
              <a:rPr lang="it-IT" sz="1600" b="1" dirty="0">
                <a:solidFill>
                  <a:srgbClr val="FF0000"/>
                </a:solidFill>
              </a:rPr>
              <a:t>S.  SJÖGREN,         </a:t>
            </a:r>
            <a:r>
              <a:rPr lang="it-IT" sz="1200" dirty="0">
                <a:solidFill>
                  <a:srgbClr val="FFFF00"/>
                </a:solidFill>
              </a:rPr>
              <a:t>CON               </a:t>
            </a:r>
            <a:r>
              <a:rPr lang="it-IT" sz="1600" b="1" dirty="0">
                <a:solidFill>
                  <a:srgbClr val="FF0000"/>
                </a:solidFill>
              </a:rPr>
              <a:t>VASCULITE         </a:t>
            </a:r>
            <a:r>
              <a:rPr lang="it-IT" sz="1200" dirty="0">
                <a:solidFill>
                  <a:srgbClr val="FFFF00"/>
                </a:solidFill>
              </a:rPr>
              <a:t>ASSOCIATA       ED       IMPORTANTE        </a:t>
            </a:r>
            <a:r>
              <a:rPr lang="it-IT" sz="1600" b="1" dirty="0">
                <a:solidFill>
                  <a:srgbClr val="FF0000"/>
                </a:solidFill>
              </a:rPr>
              <a:t>ULCERA   CUTANEA </a:t>
            </a:r>
          </a:p>
          <a:p>
            <a:pPr marL="0" indent="0">
              <a:buNone/>
            </a:pPr>
            <a:r>
              <a:rPr lang="it-IT" sz="1200" dirty="0">
                <a:solidFill>
                  <a:srgbClr val="FFFF00"/>
                </a:solidFill>
              </a:rPr>
              <a:t>                                                 ALL’ ARTO   INFERIORE   SINISTRO    COME     MANIFESTAZIONE   DELLA   VASCULITE,   ASSIEME   ALLA  « LIVEDO   RETICULARIS »</a:t>
            </a:r>
          </a:p>
          <a:p>
            <a:pPr marL="0" indent="0">
              <a:buNone/>
            </a:pPr>
            <a:endParaRPr lang="it-IT" sz="120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923B914-3AE9-4AD4-ACA8-DD4360DC799D}"/>
              </a:ext>
            </a:extLst>
          </p:cNvPr>
          <p:cNvSpPr/>
          <p:nvPr/>
        </p:nvSpPr>
        <p:spPr>
          <a:xfrm>
            <a:off x="277368" y="5440307"/>
            <a:ext cx="11637264" cy="8210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377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A70B28-FACC-4F29-A452-8D42A91E1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22251"/>
            <a:ext cx="9601200" cy="448056"/>
          </a:xfrm>
        </p:spPr>
        <p:txBody>
          <a:bodyPr>
            <a:normAutofit/>
          </a:bodyPr>
          <a:lstStyle/>
          <a:p>
            <a:pPr algn="ctr"/>
            <a:r>
              <a:rPr lang="it-IT" sz="1600" b="1" dirty="0">
                <a:solidFill>
                  <a:srgbClr val="FF0000"/>
                </a:solidFill>
              </a:rPr>
              <a:t>CASO  CLINICO  PERSONALE  (c)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97CE47-3A17-4059-9A41-46D73482C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742" y="1026367"/>
            <a:ext cx="11423780" cy="65687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sz="1400" b="1" dirty="0">
                <a:solidFill>
                  <a:srgbClr val="2DC8FF"/>
                </a:solidFill>
              </a:rPr>
              <a:t>MIA  TERAPIA:</a:t>
            </a:r>
          </a:p>
          <a:p>
            <a:pPr marL="0" indent="0">
              <a:buNone/>
            </a:pPr>
            <a:endParaRPr lang="it-IT" sz="1400" b="1" dirty="0">
              <a:solidFill>
                <a:srgbClr val="2DC8FF"/>
              </a:solidFill>
            </a:endParaRPr>
          </a:p>
          <a:p>
            <a:pPr marL="0" indent="0">
              <a:buNone/>
            </a:pPr>
            <a:r>
              <a:rPr lang="it-IT" sz="1400" b="1" dirty="0">
                <a:solidFill>
                  <a:srgbClr val="FF0000"/>
                </a:solidFill>
              </a:rPr>
              <a:t>CICLOSPORINA</a:t>
            </a:r>
            <a:r>
              <a:rPr lang="it-IT" sz="1400" b="1" dirty="0">
                <a:solidFill>
                  <a:srgbClr val="00FF00"/>
                </a:solidFill>
              </a:rPr>
              <a:t>    3 MG / KG / DIE  </a:t>
            </a:r>
          </a:p>
          <a:p>
            <a:pPr marL="0" indent="0">
              <a:buNone/>
            </a:pPr>
            <a:r>
              <a:rPr lang="it-IT" sz="1400" dirty="0">
                <a:solidFill>
                  <a:srgbClr val="FFFF00"/>
                </a:solidFill>
              </a:rPr>
              <a:t>+   </a:t>
            </a:r>
          </a:p>
          <a:p>
            <a:pPr marL="0" indent="0">
              <a:buNone/>
            </a:pPr>
            <a:r>
              <a:rPr lang="it-IT" sz="1400" b="1" dirty="0">
                <a:solidFill>
                  <a:srgbClr val="FF0000"/>
                </a:solidFill>
              </a:rPr>
              <a:t>PREDNISONE</a:t>
            </a:r>
            <a:r>
              <a:rPr lang="it-IT" sz="1400" b="1" dirty="0">
                <a:solidFill>
                  <a:srgbClr val="00FF00"/>
                </a:solidFill>
              </a:rPr>
              <a:t>   50 MG  ( 25 MG  X  DUE  VOLTE  AL  GIORNO )</a:t>
            </a:r>
            <a:r>
              <a:rPr lang="it-IT" sz="1400" dirty="0">
                <a:solidFill>
                  <a:srgbClr val="FFFF00"/>
                </a:solidFill>
              </a:rPr>
              <a:t>,   </a:t>
            </a:r>
          </a:p>
          <a:p>
            <a:pPr marL="0" indent="0">
              <a:buNone/>
            </a:pPr>
            <a:r>
              <a:rPr lang="it-IT" sz="1300" dirty="0">
                <a:solidFill>
                  <a:srgbClr val="FFFF00"/>
                </a:solidFill>
              </a:rPr>
              <a:t>A   SCALARE    FINO   AD    ARRIVARE   A      </a:t>
            </a:r>
            <a:r>
              <a:rPr lang="it-IT" sz="1300" b="1" dirty="0">
                <a:solidFill>
                  <a:srgbClr val="00FF00"/>
                </a:solidFill>
              </a:rPr>
              <a:t>25 MG  ( 12.5  MG  X  DUE  VOLTE  AL GIORNO )     DOPO   UN   MESE   DALL’ INIZIO   DELLA   TERAPIA</a:t>
            </a:r>
          </a:p>
          <a:p>
            <a:pPr marL="0" indent="0">
              <a:buNone/>
            </a:pPr>
            <a:r>
              <a:rPr lang="it-IT" sz="1300" b="1" dirty="0">
                <a:solidFill>
                  <a:srgbClr val="FFFF00"/>
                </a:solidFill>
              </a:rPr>
              <a:t>+</a:t>
            </a:r>
          </a:p>
          <a:p>
            <a:pPr marL="0" indent="0">
              <a:buNone/>
            </a:pPr>
            <a:r>
              <a:rPr lang="it-IT" sz="1400" b="1" dirty="0">
                <a:solidFill>
                  <a:srgbClr val="00FF00"/>
                </a:solidFill>
              </a:rPr>
              <a:t> </a:t>
            </a:r>
            <a:r>
              <a:rPr lang="it-IT" sz="1400" b="1" dirty="0">
                <a:solidFill>
                  <a:srgbClr val="FF0000"/>
                </a:solidFill>
              </a:rPr>
              <a:t>CARDIOAPIRINA</a:t>
            </a:r>
          </a:p>
          <a:p>
            <a:pPr marL="0" indent="0">
              <a:buNone/>
            </a:pPr>
            <a:r>
              <a:rPr lang="it-IT" sz="1400" b="1" dirty="0">
                <a:solidFill>
                  <a:srgbClr val="FFFF00"/>
                </a:solidFill>
              </a:rPr>
              <a:t>+</a:t>
            </a:r>
            <a:r>
              <a:rPr lang="it-IT" sz="1400" b="1" dirty="0">
                <a:solidFill>
                  <a:srgbClr val="00FF00"/>
                </a:solidFill>
              </a:rPr>
              <a:t> </a:t>
            </a:r>
          </a:p>
          <a:p>
            <a:pPr marL="0" indent="0">
              <a:buNone/>
            </a:pPr>
            <a:r>
              <a:rPr lang="it-IT" sz="1400" b="1" dirty="0">
                <a:solidFill>
                  <a:srgbClr val="FF0000"/>
                </a:solidFill>
              </a:rPr>
              <a:t>EPARINA  A  BASSO  PESO  MOLECOLARE   </a:t>
            </a:r>
            <a:r>
              <a:rPr lang="it-IT" sz="1400" b="1" dirty="0">
                <a:solidFill>
                  <a:srgbClr val="00FF00"/>
                </a:solidFill>
              </a:rPr>
              <a:t>4000 U / DIE</a:t>
            </a:r>
          </a:p>
          <a:p>
            <a:pPr marL="0" indent="0">
              <a:buNone/>
            </a:pPr>
            <a:r>
              <a:rPr lang="it-IT" sz="1400" b="1" dirty="0">
                <a:solidFill>
                  <a:srgbClr val="FFFF00"/>
                </a:solidFill>
              </a:rPr>
              <a:t>+</a:t>
            </a:r>
            <a:r>
              <a:rPr lang="it-IT" sz="1400" b="1" dirty="0">
                <a:solidFill>
                  <a:srgbClr val="00FF00"/>
                </a:solidFill>
              </a:rPr>
              <a:t> </a:t>
            </a:r>
          </a:p>
          <a:p>
            <a:pPr marL="0" indent="0">
              <a:buNone/>
            </a:pPr>
            <a:r>
              <a:rPr lang="it-IT" sz="1400" b="1" dirty="0">
                <a:solidFill>
                  <a:srgbClr val="FF0000"/>
                </a:solidFill>
              </a:rPr>
              <a:t>BROMEXINA </a:t>
            </a:r>
            <a:r>
              <a:rPr lang="it-IT" sz="1400" b="1" dirty="0">
                <a:solidFill>
                  <a:srgbClr val="00FF00"/>
                </a:solidFill>
              </a:rPr>
              <a:t>  </a:t>
            </a:r>
            <a:r>
              <a:rPr lang="it-IT" sz="1400" b="1" dirty="0">
                <a:solidFill>
                  <a:srgbClr val="FFFF00"/>
                </a:solidFill>
              </a:rPr>
              <a:t>E</a:t>
            </a:r>
            <a:r>
              <a:rPr lang="it-IT" sz="1400" b="1" dirty="0">
                <a:solidFill>
                  <a:srgbClr val="00FF00"/>
                </a:solidFill>
              </a:rPr>
              <a:t>   </a:t>
            </a:r>
            <a:r>
              <a:rPr lang="it-IT" sz="1400" b="1" dirty="0">
                <a:solidFill>
                  <a:srgbClr val="FF0000"/>
                </a:solidFill>
              </a:rPr>
              <a:t>LACRIME ARTIFICIALI</a:t>
            </a:r>
          </a:p>
          <a:p>
            <a:pPr marL="0" indent="0">
              <a:buNone/>
            </a:pPr>
            <a:endParaRPr lang="it-IT" sz="1400" b="1" dirty="0">
              <a:solidFill>
                <a:srgbClr val="00FF00"/>
              </a:solidFill>
            </a:endParaRPr>
          </a:p>
          <a:p>
            <a:pPr marL="0" indent="0">
              <a:buNone/>
            </a:pPr>
            <a:r>
              <a:rPr lang="it-IT" sz="1400" b="1" dirty="0">
                <a:solidFill>
                  <a:srgbClr val="FFFF00"/>
                </a:solidFill>
              </a:rPr>
              <a:t>( +</a:t>
            </a:r>
            <a:r>
              <a:rPr lang="it-IT" sz="1400" b="1" dirty="0">
                <a:solidFill>
                  <a:srgbClr val="00FF00"/>
                </a:solidFill>
              </a:rPr>
              <a:t>    </a:t>
            </a:r>
            <a:r>
              <a:rPr lang="it-IT" sz="1400" b="1" dirty="0">
                <a:solidFill>
                  <a:srgbClr val="FF0000"/>
                </a:solidFill>
              </a:rPr>
              <a:t>IPP,   VITAMINA  D,   MAGNESIO,   TERAPIA  DIURETICA  PER  CONTROLLO  PRESSIONE  ARTERIOSA,  POTASSIO </a:t>
            </a:r>
            <a:r>
              <a:rPr lang="it-IT" sz="1400" b="1" dirty="0">
                <a:solidFill>
                  <a:srgbClr val="FFFF00"/>
                </a:solidFill>
              </a:rPr>
              <a:t>)</a:t>
            </a:r>
          </a:p>
          <a:p>
            <a:pPr marL="0" indent="0">
              <a:buNone/>
            </a:pPr>
            <a:endParaRPr lang="it-IT" sz="14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it-IT" sz="1400" dirty="0">
                <a:solidFill>
                  <a:srgbClr val="FFFF00"/>
                </a:solidFill>
              </a:rPr>
              <a:t> </a:t>
            </a:r>
          </a:p>
          <a:p>
            <a:pPr marL="0" indent="0">
              <a:buNone/>
            </a:pPr>
            <a:endParaRPr lang="it-IT" sz="1200" dirty="0"/>
          </a:p>
          <a:p>
            <a:pPr marL="0" indent="0">
              <a:buNone/>
            </a:pPr>
            <a:r>
              <a:rPr lang="it-IT" sz="1200" dirty="0"/>
              <a:t> </a:t>
            </a:r>
          </a:p>
          <a:p>
            <a:pPr marL="0" indent="0">
              <a:buNone/>
            </a:pPr>
            <a:r>
              <a:rPr lang="it-IT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064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A70B28-FACC-4F29-A452-8D42A91E1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8903"/>
            <a:ext cx="9601200" cy="448056"/>
          </a:xfrm>
        </p:spPr>
        <p:txBody>
          <a:bodyPr>
            <a:normAutofit/>
          </a:bodyPr>
          <a:lstStyle/>
          <a:p>
            <a:pPr algn="ctr"/>
            <a:r>
              <a:rPr lang="it-IT" sz="1600" b="1" dirty="0">
                <a:solidFill>
                  <a:srgbClr val="FF0000"/>
                </a:solidFill>
              </a:rPr>
              <a:t>CASO   CLINICO   PERSONALE  (e)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97CE47-3A17-4059-9A41-46D73482C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651" y="1138337"/>
            <a:ext cx="11393424" cy="53557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1400" dirty="0">
                <a:solidFill>
                  <a:srgbClr val="FFFF00"/>
                </a:solidFill>
              </a:rPr>
              <a:t>DOPO  UN  MESE  DI  QUESTA  TERAPIA,  </a:t>
            </a:r>
          </a:p>
          <a:p>
            <a:pPr marL="0" indent="0">
              <a:buNone/>
            </a:pPr>
            <a:endParaRPr lang="it-IT" sz="14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it-IT" sz="1400" dirty="0">
                <a:solidFill>
                  <a:srgbClr val="FFFF00"/>
                </a:solidFill>
              </a:rPr>
              <a:t>CON</a:t>
            </a:r>
            <a:r>
              <a:rPr lang="it-IT" sz="1600" dirty="0">
                <a:solidFill>
                  <a:srgbClr val="FFFF00"/>
                </a:solidFill>
              </a:rPr>
              <a:t>    </a:t>
            </a:r>
            <a:r>
              <a:rPr lang="it-IT" sz="1600" b="1" dirty="0">
                <a:solidFill>
                  <a:srgbClr val="2DC8FF"/>
                </a:solidFill>
              </a:rPr>
              <a:t>MIGLIORAMENTO    CLINICO   DELL’ ULCERA  CUTANEA </a:t>
            </a:r>
            <a:r>
              <a:rPr lang="it-IT" sz="1400" dirty="0">
                <a:solidFill>
                  <a:srgbClr val="FFFF00"/>
                </a:solidFill>
              </a:rPr>
              <a:t>,  </a:t>
            </a:r>
          </a:p>
          <a:p>
            <a:pPr marL="0" indent="0">
              <a:buNone/>
            </a:pPr>
            <a:r>
              <a:rPr lang="it-IT" sz="1400" dirty="0">
                <a:solidFill>
                  <a:srgbClr val="FFFF00"/>
                </a:solidFill>
              </a:rPr>
              <a:t>HO   DETTO   AL   COLLEGA   CHIRURGO   PLASTICO  CHE    POTEVA   EFFETTUARE   UN</a:t>
            </a:r>
            <a:r>
              <a:rPr lang="it-IT" sz="1600" dirty="0">
                <a:solidFill>
                  <a:srgbClr val="FFFF00"/>
                </a:solidFill>
              </a:rPr>
              <a:t>  </a:t>
            </a:r>
          </a:p>
          <a:p>
            <a:pPr marL="0" indent="0">
              <a:buNone/>
            </a:pPr>
            <a:r>
              <a:rPr lang="it-IT" sz="1600" b="1" dirty="0">
                <a:solidFill>
                  <a:srgbClr val="FF0000"/>
                </a:solidFill>
              </a:rPr>
              <a:t>NUOVO   TENTATIVO   DI    TRAPIANTO  DI  CUTE  AUTOLOGA </a:t>
            </a:r>
            <a:r>
              <a:rPr lang="it-IT" sz="1600" dirty="0">
                <a:solidFill>
                  <a:srgbClr val="FFFF00"/>
                </a:solidFill>
              </a:rPr>
              <a:t>.</a:t>
            </a:r>
          </a:p>
          <a:p>
            <a:pPr marL="0" indent="0">
              <a:buNone/>
            </a:pPr>
            <a:endParaRPr lang="it-IT" sz="16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it-IT" sz="1400" dirty="0">
                <a:solidFill>
                  <a:srgbClr val="FFFF00"/>
                </a:solidFill>
              </a:rPr>
              <a:t>IL   COLLEGA   HA      </a:t>
            </a:r>
            <a:r>
              <a:rPr lang="it-IT" sz="1600" b="1" dirty="0">
                <a:solidFill>
                  <a:srgbClr val="2DC8FF"/>
                </a:solidFill>
              </a:rPr>
              <a:t>EFFETTUATO   IL  TRAPIANTO  DI  CUTE  AUTOLOGA </a:t>
            </a:r>
            <a:r>
              <a:rPr lang="it-IT" sz="1600" dirty="0">
                <a:solidFill>
                  <a:srgbClr val="FFFF00"/>
                </a:solidFill>
              </a:rPr>
              <a:t>, </a:t>
            </a:r>
          </a:p>
          <a:p>
            <a:pPr marL="0" indent="0">
              <a:buNone/>
            </a:pPr>
            <a:endParaRPr lang="it-IT" sz="16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it-IT" sz="1400" dirty="0">
                <a:solidFill>
                  <a:srgbClr val="FFFF00"/>
                </a:solidFill>
              </a:rPr>
              <a:t>E    IO   HO   INCREMENTATO   LA     </a:t>
            </a:r>
            <a:r>
              <a:rPr lang="it-IT" sz="1600" b="1" dirty="0">
                <a:solidFill>
                  <a:srgbClr val="00FF00"/>
                </a:solidFill>
              </a:rPr>
              <a:t>TERAPIA  CON   CICLOSPORINA  A  4  MG / KG / DIE , </a:t>
            </a:r>
          </a:p>
          <a:p>
            <a:pPr marL="0" indent="0">
              <a:buNone/>
            </a:pPr>
            <a:r>
              <a:rPr lang="it-IT" sz="1400" dirty="0">
                <a:solidFill>
                  <a:srgbClr val="FFFF00"/>
                </a:solidFill>
              </a:rPr>
              <a:t>CONTINUANDO    CON    GLI     </a:t>
            </a:r>
            <a:r>
              <a:rPr lang="it-IT" sz="1600" b="1" dirty="0">
                <a:solidFill>
                  <a:srgbClr val="00FF00"/>
                </a:solidFill>
              </a:rPr>
              <a:t>STESSI    DOSAGGI    DI    PRIMA    GLI    ALTRI   FARMACI .</a:t>
            </a:r>
          </a:p>
          <a:p>
            <a:pPr marL="0" indent="0">
              <a:buNone/>
            </a:pPr>
            <a:endParaRPr lang="it-IT" sz="1600" b="1" dirty="0">
              <a:solidFill>
                <a:srgbClr val="00FF00"/>
              </a:solidFill>
            </a:endParaRPr>
          </a:p>
          <a:p>
            <a:pPr marL="0" indent="0">
              <a:buNone/>
            </a:pPr>
            <a:r>
              <a:rPr lang="it-IT" sz="1200" dirty="0"/>
              <a:t> </a:t>
            </a:r>
          </a:p>
          <a:p>
            <a:pPr marL="0" indent="0">
              <a:buNone/>
            </a:pPr>
            <a:r>
              <a:rPr lang="it-IT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015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A70B28-FACC-4F29-A452-8D42A91E1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38275"/>
            <a:ext cx="9601200" cy="448056"/>
          </a:xfrm>
        </p:spPr>
        <p:txBody>
          <a:bodyPr>
            <a:normAutofit/>
          </a:bodyPr>
          <a:lstStyle/>
          <a:p>
            <a:pPr algn="ctr"/>
            <a:r>
              <a:rPr lang="it-IT" sz="1600" b="1" dirty="0">
                <a:solidFill>
                  <a:srgbClr val="FF0000"/>
                </a:solidFill>
              </a:rPr>
              <a:t>CASO  CLINICO  PERSONALE  (e)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97CE47-3A17-4059-9A41-46D73482C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265" y="941832"/>
            <a:ext cx="11775233" cy="55538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600" b="1" dirty="0">
                <a:solidFill>
                  <a:srgbClr val="FF0000"/>
                </a:solidFill>
              </a:rPr>
              <a:t>IL   TRAPIANTO   QUESTA    VOLTA   HA   AVUTO   SUCCESSO .</a:t>
            </a:r>
          </a:p>
          <a:p>
            <a:pPr marL="0" indent="0">
              <a:buNone/>
            </a:pPr>
            <a:endParaRPr lang="it-IT" sz="12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it-IT" sz="1200" dirty="0">
                <a:solidFill>
                  <a:srgbClr val="FFFF00"/>
                </a:solidFill>
              </a:rPr>
              <a:t>DOPO  UN  MESE  DAL  TRAPIANTO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1200" dirty="0">
                <a:solidFill>
                  <a:srgbClr val="FFFF00"/>
                </a:solidFill>
              </a:rPr>
              <a:t>HO  RIDOTTO  LA  </a:t>
            </a:r>
            <a:r>
              <a:rPr lang="it-IT" sz="1200" b="1" dirty="0">
                <a:solidFill>
                  <a:srgbClr val="00FF00"/>
                </a:solidFill>
              </a:rPr>
              <a:t>CICLOSPORINA </a:t>
            </a:r>
            <a:r>
              <a:rPr lang="it-IT" sz="1200" dirty="0">
                <a:solidFill>
                  <a:srgbClr val="FFFF00"/>
                </a:solidFill>
              </a:rPr>
              <a:t> TORNANDO  AD  UN  DOSAGGIO  DI  </a:t>
            </a:r>
            <a:r>
              <a:rPr lang="it-IT" sz="1200" b="1" dirty="0">
                <a:solidFill>
                  <a:srgbClr val="00FF00"/>
                </a:solidFill>
              </a:rPr>
              <a:t>3 MG/KG/DIE </a:t>
            </a:r>
            <a:r>
              <a:rPr lang="it-IT" sz="1200" dirty="0">
                <a:solidFill>
                  <a:srgbClr val="FFFF00"/>
                </a:solidFill>
              </a:rPr>
              <a:t>,  E  L’ HO  CONTINUATA  CON  QUESTO  DOSAGGIO  NEL  TEMPO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1200" dirty="0">
                <a:solidFill>
                  <a:srgbClr val="FFFF00"/>
                </a:solidFill>
              </a:rPr>
              <a:t>HO  </a:t>
            </a:r>
            <a:r>
              <a:rPr lang="it-IT" sz="1200" b="1" dirty="0">
                <a:solidFill>
                  <a:srgbClr val="00FF00"/>
                </a:solidFill>
              </a:rPr>
              <a:t>SCALATO  IL  PREDNISONE   GRADUALMENTE  ( 5 MG AL MESE ),  PER  PORTARLO  AD  UNA  DOSE  DI  MANTENIMENTO  DI  5 MG / DIE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1200" dirty="0">
                <a:solidFill>
                  <a:srgbClr val="FFFF00"/>
                </a:solidFill>
              </a:rPr>
              <a:t>HO  </a:t>
            </a:r>
            <a:r>
              <a:rPr lang="it-IT" sz="1200" b="1" dirty="0">
                <a:solidFill>
                  <a:srgbClr val="00FF00"/>
                </a:solidFill>
              </a:rPr>
              <a:t>SOSPESO  L’ EPARINA  A  BASSO  PESO  MOLECOLARE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1200" dirty="0">
                <a:solidFill>
                  <a:srgbClr val="FFFF00"/>
                </a:solidFill>
              </a:rPr>
              <a:t>HO  </a:t>
            </a:r>
            <a:r>
              <a:rPr lang="it-IT" sz="1200" b="1" dirty="0">
                <a:solidFill>
                  <a:srgbClr val="00FF00"/>
                </a:solidFill>
              </a:rPr>
              <a:t>CONTINUATO  LA  CARDIOASPIRINA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1200" dirty="0">
                <a:solidFill>
                  <a:srgbClr val="FFFF00"/>
                </a:solidFill>
              </a:rPr>
              <a:t>HO  </a:t>
            </a:r>
            <a:r>
              <a:rPr lang="it-IT" sz="1200" b="1" dirty="0">
                <a:solidFill>
                  <a:srgbClr val="00FF00"/>
                </a:solidFill>
              </a:rPr>
              <a:t>CONTINUATO  BROMEXINA   E   LACRIME  ARTIFICIALI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1200" dirty="0">
                <a:solidFill>
                  <a:srgbClr val="FFFF00"/>
                </a:solidFill>
              </a:rPr>
              <a:t>+ HO  </a:t>
            </a:r>
            <a:r>
              <a:rPr lang="it-IT" sz="1200" b="1" dirty="0">
                <a:solidFill>
                  <a:srgbClr val="00FF00"/>
                </a:solidFill>
              </a:rPr>
              <a:t>CONTINUATO  IPP,  VITAMINA D,  MAGNESIO,  DIURETICO,  POTASSIO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sz="12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it-IT" sz="1200" b="1" dirty="0">
                <a:solidFill>
                  <a:srgbClr val="2DC8FF"/>
                </a:solidFill>
              </a:rPr>
              <a:t>RISULTATI :</a:t>
            </a:r>
          </a:p>
          <a:p>
            <a:pPr marL="0" indent="0">
              <a:buNone/>
            </a:pPr>
            <a:r>
              <a:rPr lang="it-IT" sz="1600" b="1" dirty="0">
                <a:solidFill>
                  <a:srgbClr val="FF0000"/>
                </a:solidFill>
              </a:rPr>
              <a:t>1.   GUARIGIONE  DELL’ ULCERA  CUTANEA</a:t>
            </a:r>
          </a:p>
          <a:p>
            <a:pPr marL="0" indent="0">
              <a:buNone/>
            </a:pPr>
            <a:r>
              <a:rPr lang="it-IT" sz="1600" b="1" dirty="0">
                <a:solidFill>
                  <a:srgbClr val="FF0000"/>
                </a:solidFill>
              </a:rPr>
              <a:t>2.   BUON   CONTROLLO   CLINICO   DELLA   S. SJÖGREN</a:t>
            </a:r>
          </a:p>
        </p:txBody>
      </p:sp>
    </p:spTree>
    <p:extLst>
      <p:ext uri="{BB962C8B-B14F-4D97-AF65-F5344CB8AC3E}">
        <p14:creationId xmlns:p14="http://schemas.microsoft.com/office/powerpoint/2010/main" val="397454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50964" y="404664"/>
            <a:ext cx="8090072" cy="571504"/>
          </a:xfrm>
        </p:spPr>
        <p:txBody>
          <a:bodyPr/>
          <a:lstStyle/>
          <a:p>
            <a:pPr algn="ctr"/>
            <a:r>
              <a:rPr lang="it-IT" sz="2800" dirty="0">
                <a:solidFill>
                  <a:srgbClr val="00FF00"/>
                </a:solidFill>
                <a:latin typeface="Comic Sans MS" pitchFamily="66" charset="0"/>
              </a:rPr>
              <a:t>Grazie    per   l’ attenzione</a:t>
            </a:r>
          </a:p>
        </p:txBody>
      </p:sp>
      <p:pic>
        <p:nvPicPr>
          <p:cNvPr id="19458" name="Picture 2" descr="C:\Users\PINO\Documents\slide fin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0964" y="1567543"/>
            <a:ext cx="7886138" cy="488579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CLASSIFICAZIONE VASCULITI">
            <a:extLst>
              <a:ext uri="{FF2B5EF4-FFF2-40B4-BE49-F238E27FC236}">
                <a16:creationId xmlns:a16="http://schemas.microsoft.com/office/drawing/2014/main" id="{D8203D84-4E10-4F39-B3D7-D5ACA30D7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992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DBEA92F-46ED-4BB4-A42A-6DC17FBD6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9872" y="2624327"/>
            <a:ext cx="3602736" cy="3182113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0BA6A549-F3D7-468B-9FE8-CF4F806A4A50}"/>
              </a:ext>
            </a:extLst>
          </p:cNvPr>
          <p:cNvSpPr/>
          <p:nvPr/>
        </p:nvSpPr>
        <p:spPr>
          <a:xfrm>
            <a:off x="7799832" y="420625"/>
            <a:ext cx="427939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CLASSIFICAZIONE </a:t>
            </a:r>
          </a:p>
          <a:p>
            <a:pPr algn="ctr"/>
            <a:r>
              <a:rPr lang="it-IT" b="1" dirty="0">
                <a:solidFill>
                  <a:srgbClr val="FF0000"/>
                </a:solidFill>
              </a:rPr>
              <a:t>DELLE  VASCULITI</a:t>
            </a:r>
            <a:br>
              <a:rPr lang="it-IT" sz="1400" dirty="0">
                <a:solidFill>
                  <a:srgbClr val="FF0000"/>
                </a:solidFill>
              </a:rPr>
            </a:br>
            <a:br>
              <a:rPr lang="it-IT" sz="1400" dirty="0">
                <a:solidFill>
                  <a:srgbClr val="FF0000"/>
                </a:solidFill>
              </a:rPr>
            </a:br>
            <a:r>
              <a:rPr lang="it-IT" sz="1400" dirty="0">
                <a:solidFill>
                  <a:srgbClr val="00B0F0"/>
                </a:solidFill>
              </a:rPr>
              <a:t> </a:t>
            </a:r>
          </a:p>
          <a:p>
            <a:pPr algn="ctr"/>
            <a:r>
              <a:rPr lang="it-IT" sz="1600" b="1" dirty="0">
                <a:solidFill>
                  <a:srgbClr val="FF0000"/>
                </a:solidFill>
              </a:rPr>
              <a:t>SECONDO   IL    CALIBRO    DEI    VASI</a:t>
            </a:r>
          </a:p>
          <a:p>
            <a:pPr algn="ctr"/>
            <a:r>
              <a:rPr lang="it-IT" sz="1400" dirty="0">
                <a:solidFill>
                  <a:srgbClr val="00B0F0"/>
                </a:solidFill>
              </a:rPr>
              <a:t>PREVALENTEMENTE    COINVOLTI </a:t>
            </a:r>
          </a:p>
          <a:p>
            <a:pPr algn="ctr"/>
            <a:r>
              <a:rPr lang="it-IT" sz="1400" b="1" dirty="0">
                <a:solidFill>
                  <a:srgbClr val="FF0000"/>
                </a:solidFill>
              </a:rPr>
              <a:t> 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40355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8223AD-FFF7-4955-8A58-407377EC3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133" y="233264"/>
            <a:ext cx="9601200" cy="746635"/>
          </a:xfrm>
        </p:spPr>
        <p:txBody>
          <a:bodyPr>
            <a:noAutofit/>
          </a:bodyPr>
          <a:lstStyle/>
          <a:p>
            <a:pPr algn="ctr"/>
            <a:r>
              <a:rPr lang="it-IT" sz="1400" b="1" dirty="0">
                <a:solidFill>
                  <a:srgbClr val="FF0000"/>
                </a:solidFill>
              </a:rPr>
              <a:t>CLASSIFICAZIONE   DELLE  VASCULITI</a:t>
            </a:r>
            <a:br>
              <a:rPr lang="it-IT" sz="1800" b="1" dirty="0">
                <a:solidFill>
                  <a:srgbClr val="FF0000"/>
                </a:solidFill>
              </a:rPr>
            </a:br>
            <a:r>
              <a:rPr lang="it-IT" sz="1800" b="1" dirty="0">
                <a:solidFill>
                  <a:srgbClr val="FF0000"/>
                </a:solidFill>
                <a:latin typeface="Lato"/>
              </a:rPr>
              <a:t> </a:t>
            </a:r>
            <a:r>
              <a:rPr lang="it-IT" sz="1200" b="1" dirty="0">
                <a:solidFill>
                  <a:srgbClr val="FF0000"/>
                </a:solidFill>
                <a:latin typeface="Lato"/>
              </a:rPr>
              <a:t>CRITERIO MISTO  MORFOLOGICO – EZIOPATOGENETICO   </a:t>
            </a:r>
            <a:br>
              <a:rPr lang="it-IT" sz="1400" b="1" dirty="0"/>
            </a:br>
            <a:endParaRPr lang="it-IT" sz="1400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25AEB35-C2C8-4C15-AB46-CE373A9B1180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0" y="5198554"/>
            <a:ext cx="45719" cy="178118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it-IT" dirty="0">
                <a:solidFill>
                  <a:srgbClr val="FFFF00"/>
                </a:solidFill>
                <a:latin typeface="Lato"/>
              </a:rPr>
              <a:t> </a:t>
            </a:r>
            <a:r>
              <a:rPr lang="it-IT" i="1" dirty="0">
                <a:solidFill>
                  <a:srgbClr val="FFFF00"/>
                </a:solidFill>
                <a:latin typeface="Lato"/>
              </a:rPr>
              <a:t>Vasculiti Primitive e Secondarie</a:t>
            </a:r>
            <a:r>
              <a:rPr lang="it-IT" dirty="0">
                <a:solidFill>
                  <a:srgbClr val="FFFF00"/>
                </a:solidFill>
                <a:latin typeface="Lato"/>
              </a:rPr>
              <a:t>.</a:t>
            </a:r>
          </a:p>
          <a:p>
            <a:r>
              <a:rPr lang="it-IT" dirty="0">
                <a:solidFill>
                  <a:srgbClr val="FFFF00"/>
                </a:solidFill>
                <a:latin typeface="Lato"/>
              </a:rPr>
              <a:t>A. VASCULITI PRIMITIVE</a:t>
            </a:r>
          </a:p>
          <a:p>
            <a:r>
              <a:rPr lang="it-IT" dirty="0">
                <a:solidFill>
                  <a:srgbClr val="FFFF00"/>
                </a:solidFill>
                <a:latin typeface="Lato"/>
              </a:rPr>
              <a:t>-Arterite di </a:t>
            </a:r>
            <a:r>
              <a:rPr lang="it-IT" dirty="0" err="1">
                <a:solidFill>
                  <a:srgbClr val="FFFF00"/>
                </a:solidFill>
                <a:latin typeface="Lato"/>
              </a:rPr>
              <a:t>Takayasu</a:t>
            </a:r>
            <a:endParaRPr lang="it-IT" dirty="0">
              <a:solidFill>
                <a:srgbClr val="FFFF00"/>
              </a:solidFill>
              <a:latin typeface="Lato"/>
            </a:endParaRPr>
          </a:p>
          <a:p>
            <a:r>
              <a:rPr lang="it-IT" dirty="0">
                <a:solidFill>
                  <a:srgbClr val="FFFF00"/>
                </a:solidFill>
                <a:latin typeface="Lato"/>
              </a:rPr>
              <a:t>-Arterite a Cellule Giganti</a:t>
            </a:r>
          </a:p>
          <a:p>
            <a:r>
              <a:rPr lang="it-IT" dirty="0">
                <a:solidFill>
                  <a:srgbClr val="FFFF00"/>
                </a:solidFill>
                <a:latin typeface="Lato"/>
              </a:rPr>
              <a:t>-</a:t>
            </a:r>
            <a:r>
              <a:rPr lang="it-IT" dirty="0" err="1">
                <a:solidFill>
                  <a:srgbClr val="FFFF00"/>
                </a:solidFill>
                <a:latin typeface="Lato"/>
              </a:rPr>
              <a:t>Poliarterite</a:t>
            </a:r>
            <a:r>
              <a:rPr lang="it-IT" dirty="0">
                <a:solidFill>
                  <a:srgbClr val="FFFF00"/>
                </a:solidFill>
                <a:latin typeface="Lato"/>
              </a:rPr>
              <a:t> nodosa</a:t>
            </a:r>
          </a:p>
          <a:p>
            <a:r>
              <a:rPr lang="it-IT" dirty="0">
                <a:solidFill>
                  <a:srgbClr val="FFFF00"/>
                </a:solidFill>
                <a:latin typeface="Lato"/>
              </a:rPr>
              <a:t>-</a:t>
            </a:r>
            <a:r>
              <a:rPr lang="it-IT" dirty="0" err="1">
                <a:solidFill>
                  <a:srgbClr val="FFFF00"/>
                </a:solidFill>
                <a:latin typeface="Lato"/>
              </a:rPr>
              <a:t>Poliangioite</a:t>
            </a:r>
            <a:r>
              <a:rPr lang="it-IT" dirty="0">
                <a:solidFill>
                  <a:srgbClr val="FFFF00"/>
                </a:solidFill>
                <a:latin typeface="Lato"/>
              </a:rPr>
              <a:t> microscopica</a:t>
            </a:r>
          </a:p>
          <a:p>
            <a:r>
              <a:rPr lang="it-IT" dirty="0">
                <a:solidFill>
                  <a:srgbClr val="FFFF00"/>
                </a:solidFill>
                <a:latin typeface="Lato"/>
              </a:rPr>
              <a:t>-Sindrome di </a:t>
            </a:r>
            <a:r>
              <a:rPr lang="it-IT" dirty="0" err="1">
                <a:solidFill>
                  <a:srgbClr val="FFFF00"/>
                </a:solidFill>
                <a:latin typeface="Lato"/>
              </a:rPr>
              <a:t>Churg</a:t>
            </a:r>
            <a:r>
              <a:rPr lang="it-IT" dirty="0">
                <a:solidFill>
                  <a:srgbClr val="FFFF00"/>
                </a:solidFill>
                <a:latin typeface="Lato"/>
              </a:rPr>
              <a:t>-Strauss</a:t>
            </a:r>
          </a:p>
          <a:p>
            <a:r>
              <a:rPr lang="it-IT" dirty="0">
                <a:solidFill>
                  <a:srgbClr val="FFFF00"/>
                </a:solidFill>
                <a:latin typeface="Lato"/>
              </a:rPr>
              <a:t>-Granulomatosi di Wegener</a:t>
            </a:r>
          </a:p>
          <a:p>
            <a:r>
              <a:rPr lang="it-IT" i="1" dirty="0">
                <a:solidFill>
                  <a:srgbClr val="FFFF00"/>
                </a:solidFill>
                <a:latin typeface="Lato"/>
              </a:rPr>
              <a:t>-Porpora di </a:t>
            </a:r>
            <a:r>
              <a:rPr lang="it-IT" i="1" dirty="0" err="1">
                <a:solidFill>
                  <a:srgbClr val="FFFF00"/>
                </a:solidFill>
                <a:latin typeface="Lato"/>
              </a:rPr>
              <a:t>Schonlein-Henoch</a:t>
            </a:r>
            <a:r>
              <a:rPr lang="it-IT" i="1" dirty="0">
                <a:solidFill>
                  <a:srgbClr val="FFFF00"/>
                </a:solidFill>
                <a:latin typeface="Lato"/>
              </a:rPr>
              <a:t> °</a:t>
            </a:r>
            <a:endParaRPr lang="it-IT" dirty="0">
              <a:solidFill>
                <a:srgbClr val="FFFF00"/>
              </a:solidFill>
              <a:latin typeface="Lato"/>
            </a:endParaRPr>
          </a:p>
          <a:p>
            <a:r>
              <a:rPr lang="it-IT" dirty="0">
                <a:solidFill>
                  <a:srgbClr val="FFFF00"/>
                </a:solidFill>
                <a:latin typeface="Lato"/>
              </a:rPr>
              <a:t>-</a:t>
            </a:r>
            <a:r>
              <a:rPr lang="it-IT" dirty="0" err="1">
                <a:solidFill>
                  <a:srgbClr val="FFFF00"/>
                </a:solidFill>
                <a:latin typeface="Lato"/>
              </a:rPr>
              <a:t>Crioglobulinemia</a:t>
            </a:r>
            <a:r>
              <a:rPr lang="it-IT" dirty="0">
                <a:solidFill>
                  <a:srgbClr val="FFFF00"/>
                </a:solidFill>
                <a:latin typeface="Lato"/>
              </a:rPr>
              <a:t> mista</a:t>
            </a:r>
          </a:p>
          <a:p>
            <a:r>
              <a:rPr lang="it-IT" dirty="0">
                <a:solidFill>
                  <a:srgbClr val="FFFF00"/>
                </a:solidFill>
                <a:latin typeface="Lato"/>
              </a:rPr>
              <a:t>-Vasculiti </a:t>
            </a:r>
            <a:r>
              <a:rPr lang="it-IT" dirty="0" err="1">
                <a:solidFill>
                  <a:srgbClr val="FFFF00"/>
                </a:solidFill>
                <a:latin typeface="Lato"/>
              </a:rPr>
              <a:t>leucocitoclasiche</a:t>
            </a:r>
            <a:r>
              <a:rPr lang="it-IT" dirty="0">
                <a:solidFill>
                  <a:srgbClr val="FFFF00"/>
                </a:solidFill>
                <a:latin typeface="Lato"/>
              </a:rPr>
              <a:t> cutanee (Vasculiti da ipersensibilità)</a:t>
            </a:r>
          </a:p>
          <a:p>
            <a:r>
              <a:rPr lang="it-IT" dirty="0">
                <a:solidFill>
                  <a:srgbClr val="FFFF00"/>
                </a:solidFill>
                <a:latin typeface="Lato"/>
              </a:rPr>
              <a:t>-Malattia di </a:t>
            </a:r>
            <a:r>
              <a:rPr lang="it-IT" dirty="0" err="1">
                <a:solidFill>
                  <a:srgbClr val="FFFF00"/>
                </a:solidFill>
                <a:latin typeface="Lato"/>
              </a:rPr>
              <a:t>Behçet</a:t>
            </a:r>
            <a:endParaRPr lang="it-IT" dirty="0">
              <a:solidFill>
                <a:srgbClr val="FFFF00"/>
              </a:solidFill>
              <a:latin typeface="Lato"/>
            </a:endParaRPr>
          </a:p>
          <a:p>
            <a:r>
              <a:rPr lang="it-IT" dirty="0">
                <a:solidFill>
                  <a:srgbClr val="FFFF00"/>
                </a:solidFill>
                <a:latin typeface="Lato"/>
              </a:rPr>
              <a:t>-Angioite isolata del Sistema Nervoso Centrale</a:t>
            </a:r>
          </a:p>
          <a:p>
            <a:r>
              <a:rPr lang="it-IT" dirty="0">
                <a:solidFill>
                  <a:srgbClr val="FFFF00"/>
                </a:solidFill>
                <a:latin typeface="Lato"/>
              </a:rPr>
              <a:t>-Tromboangioite obliterante</a:t>
            </a:r>
          </a:p>
          <a:p>
            <a:r>
              <a:rPr lang="it-IT" i="1" dirty="0">
                <a:solidFill>
                  <a:srgbClr val="FFFF00"/>
                </a:solidFill>
                <a:latin typeface="Lato"/>
              </a:rPr>
              <a:t>-Malattia di Kawasaki*</a:t>
            </a:r>
            <a:endParaRPr lang="it-IT" dirty="0">
              <a:solidFill>
                <a:srgbClr val="FFFF00"/>
              </a:solidFill>
              <a:latin typeface="Lato"/>
            </a:endParaRPr>
          </a:p>
          <a:p>
            <a:r>
              <a:rPr lang="it-IT" dirty="0">
                <a:solidFill>
                  <a:srgbClr val="FFFF00"/>
                </a:solidFill>
                <a:latin typeface="Lato"/>
              </a:rPr>
              <a:t>-Sindrome di </a:t>
            </a:r>
            <a:r>
              <a:rPr lang="it-IT" dirty="0" err="1">
                <a:solidFill>
                  <a:srgbClr val="FFFF00"/>
                </a:solidFill>
                <a:latin typeface="Lato"/>
              </a:rPr>
              <a:t>Cogan</a:t>
            </a:r>
            <a:endParaRPr lang="it-IT" dirty="0">
              <a:solidFill>
                <a:srgbClr val="FFFF00"/>
              </a:solidFill>
              <a:latin typeface="Lato"/>
            </a:endParaRPr>
          </a:p>
          <a:p>
            <a:r>
              <a:rPr lang="it-IT" i="1" dirty="0">
                <a:solidFill>
                  <a:srgbClr val="FFFF00"/>
                </a:solidFill>
                <a:latin typeface="Lato"/>
              </a:rPr>
              <a:t>°di pertinenza prevalentemente pediatrica</a:t>
            </a:r>
            <a:endParaRPr lang="it-IT" dirty="0">
              <a:solidFill>
                <a:srgbClr val="FFFF00"/>
              </a:solidFill>
              <a:latin typeface="Lato"/>
            </a:endParaRPr>
          </a:p>
          <a:p>
            <a:r>
              <a:rPr lang="it-IT" i="1" dirty="0">
                <a:solidFill>
                  <a:srgbClr val="FFFF00"/>
                </a:solidFill>
                <a:latin typeface="Lato"/>
              </a:rPr>
              <a:t>*di pertinenza esclusivamente pediatrica </a:t>
            </a:r>
            <a:endParaRPr lang="it-IT" dirty="0">
              <a:solidFill>
                <a:srgbClr val="FFFF00"/>
              </a:solidFill>
              <a:latin typeface="Lato"/>
            </a:endParaRPr>
          </a:p>
          <a:p>
            <a:r>
              <a:rPr lang="it-IT" dirty="0">
                <a:solidFill>
                  <a:srgbClr val="FFFF00"/>
                </a:solidFill>
                <a:latin typeface="Lato"/>
              </a:rPr>
              <a:t>B. VASCULITI SECONDARIE</a:t>
            </a:r>
          </a:p>
          <a:p>
            <a:r>
              <a:rPr lang="it-IT" dirty="0">
                <a:solidFill>
                  <a:srgbClr val="FFFF00"/>
                </a:solidFill>
                <a:latin typeface="Lato"/>
              </a:rPr>
              <a:t>-Vasculiti in corso di infezioni</a:t>
            </a:r>
          </a:p>
          <a:p>
            <a:r>
              <a:rPr lang="it-IT" dirty="0">
                <a:solidFill>
                  <a:srgbClr val="FFFF00"/>
                </a:solidFill>
                <a:latin typeface="Lato"/>
              </a:rPr>
              <a:t>-Vasculiti in corso di Connettiviti</a:t>
            </a:r>
          </a:p>
          <a:p>
            <a:r>
              <a:rPr lang="it-IT" dirty="0">
                <a:solidFill>
                  <a:srgbClr val="FFFF00"/>
                </a:solidFill>
                <a:latin typeface="Lato"/>
              </a:rPr>
              <a:t>-Vasculiti associate a neoplasie maligne</a:t>
            </a:r>
          </a:p>
          <a:p>
            <a:r>
              <a:rPr lang="it-IT" dirty="0">
                <a:solidFill>
                  <a:srgbClr val="FFFF00"/>
                </a:solidFill>
                <a:latin typeface="Lato"/>
              </a:rPr>
              <a:t>-Vasculiti </a:t>
            </a:r>
            <a:r>
              <a:rPr lang="it-IT" dirty="0" err="1">
                <a:solidFill>
                  <a:srgbClr val="FFFF00"/>
                </a:solidFill>
                <a:latin typeface="Lato"/>
              </a:rPr>
              <a:t>ipocomplementemiche</a:t>
            </a:r>
            <a:r>
              <a:rPr lang="it-IT" dirty="0">
                <a:solidFill>
                  <a:srgbClr val="FFFF00"/>
                </a:solidFill>
                <a:latin typeface="Lato"/>
              </a:rPr>
              <a:t> </a:t>
            </a:r>
            <a:r>
              <a:rPr lang="it-IT" dirty="0" err="1">
                <a:solidFill>
                  <a:srgbClr val="FFFF00"/>
                </a:solidFill>
                <a:latin typeface="Lato"/>
              </a:rPr>
              <a:t>orticarioidi</a:t>
            </a:r>
            <a:endParaRPr lang="it-IT" dirty="0">
              <a:solidFill>
                <a:srgbClr val="FFFF00"/>
              </a:solidFill>
              <a:latin typeface="Lato"/>
            </a:endParaRPr>
          </a:p>
          <a:p>
            <a:r>
              <a:rPr lang="it-IT" dirty="0">
                <a:solidFill>
                  <a:srgbClr val="FFFF00"/>
                </a:solidFill>
                <a:latin typeface="Lato"/>
              </a:rPr>
              <a:t>-Vasculiti post-trapianto d’organo</a:t>
            </a:r>
          </a:p>
          <a:p>
            <a:r>
              <a:rPr lang="it-IT" dirty="0">
                <a:solidFill>
                  <a:srgbClr val="FFFF00"/>
                </a:solidFill>
                <a:latin typeface="Lato"/>
              </a:rPr>
              <a:t>-</a:t>
            </a:r>
            <a:r>
              <a:rPr lang="it-IT" dirty="0" err="1">
                <a:solidFill>
                  <a:srgbClr val="FFFF00"/>
                </a:solidFill>
                <a:latin typeface="Lato"/>
              </a:rPr>
              <a:t>Pseudovasculiti</a:t>
            </a:r>
            <a:r>
              <a:rPr lang="it-IT" dirty="0">
                <a:solidFill>
                  <a:srgbClr val="FFFF00"/>
                </a:solidFill>
                <a:latin typeface="Lato"/>
              </a:rPr>
              <a:t> (mixoma atriale, endocardite subacuta)</a:t>
            </a:r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4A755BA1-1FC6-4052-B450-4FCAB441F90C}"/>
              </a:ext>
            </a:extLst>
          </p:cNvPr>
          <p:cNvSpPr/>
          <p:nvPr/>
        </p:nvSpPr>
        <p:spPr>
          <a:xfrm>
            <a:off x="6848669" y="1094994"/>
            <a:ext cx="5175691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FFFF00"/>
                </a:solidFill>
                <a:latin typeface="Lato"/>
              </a:rPr>
              <a:t>B.  VASCULITI  SECONDARIE</a:t>
            </a:r>
          </a:p>
          <a:p>
            <a:endParaRPr lang="it-IT" dirty="0">
              <a:solidFill>
                <a:srgbClr val="FFFF00"/>
              </a:solidFill>
              <a:latin typeface="Lato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rgbClr val="2DC8FF"/>
                </a:solidFill>
                <a:latin typeface="Lato"/>
              </a:rPr>
              <a:t>  Vasculiti in corso di infezioni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it-IT" sz="1200" b="1" dirty="0">
              <a:solidFill>
                <a:srgbClr val="2DC8FF"/>
              </a:solidFill>
              <a:latin typeface="Lato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rgbClr val="2DC8FF"/>
                </a:solidFill>
                <a:latin typeface="Lato"/>
              </a:rPr>
              <a:t>  Vasculiti in corso di Connettiviti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it-IT" sz="1200" b="1" dirty="0">
              <a:solidFill>
                <a:srgbClr val="2DC8FF"/>
              </a:solidFill>
              <a:latin typeface="Lato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rgbClr val="2DC8FF"/>
                </a:solidFill>
                <a:latin typeface="Lato"/>
              </a:rPr>
              <a:t>  Vasculiti associate a Malattie infiammatorie croniche dell’intestino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it-IT" sz="1200" b="1" dirty="0">
              <a:solidFill>
                <a:srgbClr val="2DC8FF"/>
              </a:solidFill>
              <a:latin typeface="Lato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rgbClr val="2DC8FF"/>
                </a:solidFill>
                <a:latin typeface="Lato"/>
              </a:rPr>
              <a:t>  Vasculiti associate a neoplasie maligne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it-IT" sz="1200" b="1" dirty="0">
              <a:solidFill>
                <a:srgbClr val="2DC8FF"/>
              </a:solidFill>
              <a:latin typeface="Lato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rgbClr val="2DC8FF"/>
                </a:solidFill>
                <a:latin typeface="Lato"/>
              </a:rPr>
              <a:t>  Vasculiti </a:t>
            </a:r>
            <a:r>
              <a:rPr lang="it-IT" sz="1200" b="1" dirty="0" err="1">
                <a:solidFill>
                  <a:srgbClr val="2DC8FF"/>
                </a:solidFill>
                <a:latin typeface="Lato"/>
              </a:rPr>
              <a:t>ipocomplementemiche</a:t>
            </a:r>
            <a:r>
              <a:rPr lang="it-IT" sz="1200" b="1" dirty="0">
                <a:solidFill>
                  <a:srgbClr val="2DC8FF"/>
                </a:solidFill>
                <a:latin typeface="Lato"/>
              </a:rPr>
              <a:t> </a:t>
            </a:r>
            <a:r>
              <a:rPr lang="it-IT" sz="1200" b="1" dirty="0" err="1">
                <a:solidFill>
                  <a:srgbClr val="2DC8FF"/>
                </a:solidFill>
                <a:latin typeface="Lato"/>
              </a:rPr>
              <a:t>orticarioidi</a:t>
            </a:r>
            <a:endParaRPr lang="it-IT" sz="1200" b="1" dirty="0">
              <a:solidFill>
                <a:srgbClr val="2DC8FF"/>
              </a:solidFill>
              <a:latin typeface="Lato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it-IT" sz="1200" b="1" dirty="0">
              <a:solidFill>
                <a:srgbClr val="2DC8FF"/>
              </a:solidFill>
              <a:latin typeface="Lato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rgbClr val="2DC8FF"/>
                </a:solidFill>
                <a:latin typeface="Lato"/>
              </a:rPr>
              <a:t>  Vasculiti post-trapianto d’organo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it-IT" sz="1200" b="1" dirty="0">
              <a:solidFill>
                <a:srgbClr val="2DC8FF"/>
              </a:solidFill>
              <a:latin typeface="Lato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rgbClr val="2DC8FF"/>
                </a:solidFill>
                <a:latin typeface="Lato"/>
              </a:rPr>
              <a:t>  </a:t>
            </a:r>
            <a:r>
              <a:rPr lang="it-IT" sz="1200" b="1" dirty="0" err="1">
                <a:solidFill>
                  <a:srgbClr val="2DC8FF"/>
                </a:solidFill>
                <a:latin typeface="Lato"/>
              </a:rPr>
              <a:t>Pseudovasculiti</a:t>
            </a:r>
            <a:r>
              <a:rPr lang="it-IT" sz="1200" b="1" dirty="0">
                <a:solidFill>
                  <a:srgbClr val="2DC8FF"/>
                </a:solidFill>
                <a:latin typeface="Lato"/>
              </a:rPr>
              <a:t>  ( mixoma atriale, endocardite subacuta)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A8BB869-F93C-4DF0-BB97-34C623BA85AA}"/>
              </a:ext>
            </a:extLst>
          </p:cNvPr>
          <p:cNvSpPr/>
          <p:nvPr/>
        </p:nvSpPr>
        <p:spPr>
          <a:xfrm>
            <a:off x="673609" y="1094994"/>
            <a:ext cx="525475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UcPeriod"/>
            </a:pPr>
            <a:r>
              <a:rPr lang="it-IT" sz="1400" b="1" dirty="0">
                <a:solidFill>
                  <a:srgbClr val="FFFF00"/>
                </a:solidFill>
                <a:latin typeface="Lato"/>
              </a:rPr>
              <a:t>VASCULITI  PRIMITIVE</a:t>
            </a:r>
          </a:p>
          <a:p>
            <a:pPr marL="342900" indent="-342900">
              <a:buAutoNum type="alphaUcPeriod"/>
            </a:pPr>
            <a:endParaRPr lang="it-IT" dirty="0">
              <a:solidFill>
                <a:srgbClr val="FFFF00"/>
              </a:solidFill>
              <a:latin typeface="Lato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rgbClr val="00FF00"/>
                </a:solidFill>
                <a:latin typeface="Lato"/>
              </a:rPr>
              <a:t>Arterite di </a:t>
            </a:r>
            <a:r>
              <a:rPr lang="it-IT" sz="1200" b="1" dirty="0" err="1">
                <a:solidFill>
                  <a:srgbClr val="00FF00"/>
                </a:solidFill>
                <a:latin typeface="Lato"/>
              </a:rPr>
              <a:t>Takayasu</a:t>
            </a:r>
            <a:endParaRPr lang="it-IT" sz="1200" b="1" dirty="0">
              <a:solidFill>
                <a:srgbClr val="00FF00"/>
              </a:solidFill>
              <a:latin typeface="Lato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sz="1200" b="1" dirty="0">
              <a:solidFill>
                <a:srgbClr val="00FF00"/>
              </a:solidFill>
              <a:latin typeface="Lato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rgbClr val="00FF00"/>
                </a:solidFill>
                <a:latin typeface="Lato"/>
              </a:rPr>
              <a:t>Arterite a Cellule Giganti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sz="1200" b="1" dirty="0">
              <a:solidFill>
                <a:srgbClr val="00FF00"/>
              </a:solidFill>
              <a:latin typeface="Lato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200" b="1" dirty="0" err="1">
                <a:solidFill>
                  <a:srgbClr val="00FF00"/>
                </a:solidFill>
                <a:latin typeface="Lato"/>
              </a:rPr>
              <a:t>Poliarterite</a:t>
            </a:r>
            <a:r>
              <a:rPr lang="it-IT" sz="1200" b="1" dirty="0">
                <a:solidFill>
                  <a:srgbClr val="00FF00"/>
                </a:solidFill>
                <a:latin typeface="Lato"/>
              </a:rPr>
              <a:t> nodosa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sz="1200" b="1" dirty="0">
              <a:solidFill>
                <a:srgbClr val="00FF00"/>
              </a:solidFill>
              <a:latin typeface="Lato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200" b="1" dirty="0" err="1">
                <a:solidFill>
                  <a:srgbClr val="00FF00"/>
                </a:solidFill>
                <a:latin typeface="Lato"/>
              </a:rPr>
              <a:t>Poliangioite</a:t>
            </a:r>
            <a:r>
              <a:rPr lang="it-IT" sz="1200" b="1" dirty="0">
                <a:solidFill>
                  <a:srgbClr val="00FF00"/>
                </a:solidFill>
                <a:latin typeface="Lato"/>
              </a:rPr>
              <a:t> microscopica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sz="1200" b="1" dirty="0">
              <a:solidFill>
                <a:srgbClr val="00FF00"/>
              </a:solidFill>
              <a:latin typeface="Lato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rgbClr val="00FF00"/>
                </a:solidFill>
                <a:latin typeface="Lato"/>
              </a:rPr>
              <a:t>  Sindrome di </a:t>
            </a:r>
            <a:r>
              <a:rPr lang="it-IT" sz="1200" b="1" dirty="0" err="1">
                <a:solidFill>
                  <a:srgbClr val="00FF00"/>
                </a:solidFill>
                <a:latin typeface="Lato"/>
              </a:rPr>
              <a:t>Churg</a:t>
            </a:r>
            <a:r>
              <a:rPr lang="it-IT" sz="1200" b="1" dirty="0">
                <a:solidFill>
                  <a:srgbClr val="00FF00"/>
                </a:solidFill>
                <a:latin typeface="Lato"/>
              </a:rPr>
              <a:t>-Strauss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it-IT" sz="1200" b="1" dirty="0">
              <a:solidFill>
                <a:srgbClr val="00FF00"/>
              </a:solidFill>
              <a:latin typeface="Lato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rgbClr val="00FF00"/>
                </a:solidFill>
                <a:latin typeface="Lato"/>
              </a:rPr>
              <a:t>  Granulomatosi di Wegener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it-IT" sz="1200" b="1" dirty="0">
              <a:solidFill>
                <a:srgbClr val="00FF00"/>
              </a:solidFill>
              <a:latin typeface="Lato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rgbClr val="00FF00"/>
                </a:solidFill>
                <a:latin typeface="Lato"/>
              </a:rPr>
              <a:t>  Porpora di </a:t>
            </a:r>
            <a:r>
              <a:rPr lang="it-IT" sz="1200" b="1" dirty="0" err="1">
                <a:solidFill>
                  <a:srgbClr val="00FF00"/>
                </a:solidFill>
                <a:latin typeface="Lato"/>
              </a:rPr>
              <a:t>Schonlein-Henoch</a:t>
            </a:r>
            <a:r>
              <a:rPr lang="it-IT" sz="1200" b="1" dirty="0">
                <a:solidFill>
                  <a:srgbClr val="00FF00"/>
                </a:solidFill>
                <a:latin typeface="Lato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it-IT" sz="1200" b="1" dirty="0">
              <a:solidFill>
                <a:srgbClr val="00FF00"/>
              </a:solidFill>
              <a:latin typeface="Lato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rgbClr val="00FF00"/>
                </a:solidFill>
                <a:latin typeface="Lato"/>
              </a:rPr>
              <a:t>  </a:t>
            </a:r>
            <a:r>
              <a:rPr lang="it-IT" sz="1200" b="1" dirty="0" err="1">
                <a:solidFill>
                  <a:srgbClr val="00FF00"/>
                </a:solidFill>
                <a:latin typeface="Lato"/>
              </a:rPr>
              <a:t>Crioglobulinemia</a:t>
            </a:r>
            <a:r>
              <a:rPr lang="it-IT" sz="1200" b="1" dirty="0">
                <a:solidFill>
                  <a:srgbClr val="00FF00"/>
                </a:solidFill>
                <a:latin typeface="Lato"/>
              </a:rPr>
              <a:t> mista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it-IT" sz="1200" b="1" dirty="0">
              <a:solidFill>
                <a:srgbClr val="00FF00"/>
              </a:solidFill>
              <a:latin typeface="Lato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rgbClr val="00FF00"/>
                </a:solidFill>
                <a:latin typeface="Lato"/>
              </a:rPr>
              <a:t>  Vasculiti </a:t>
            </a:r>
            <a:r>
              <a:rPr lang="it-IT" sz="1200" b="1" dirty="0" err="1">
                <a:solidFill>
                  <a:srgbClr val="00FF00"/>
                </a:solidFill>
                <a:latin typeface="Lato"/>
              </a:rPr>
              <a:t>leucocitoclastiche</a:t>
            </a:r>
            <a:r>
              <a:rPr lang="it-IT" sz="1200" b="1" dirty="0">
                <a:solidFill>
                  <a:srgbClr val="00FF00"/>
                </a:solidFill>
                <a:latin typeface="Lato"/>
              </a:rPr>
              <a:t> cutanee (Vasculiti da ipersensibilità)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sz="1200" b="1" dirty="0">
              <a:solidFill>
                <a:srgbClr val="00FF00"/>
              </a:solidFill>
              <a:latin typeface="Lato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rgbClr val="00FF00"/>
                </a:solidFill>
                <a:latin typeface="Lato"/>
              </a:rPr>
              <a:t>  Malattia di </a:t>
            </a:r>
            <a:r>
              <a:rPr lang="it-IT" sz="1200" b="1" dirty="0" err="1">
                <a:solidFill>
                  <a:srgbClr val="00FF00"/>
                </a:solidFill>
                <a:latin typeface="Lato"/>
              </a:rPr>
              <a:t>Behçet</a:t>
            </a:r>
            <a:endParaRPr lang="it-IT" sz="1200" b="1" dirty="0">
              <a:solidFill>
                <a:srgbClr val="00FF00"/>
              </a:solidFill>
              <a:latin typeface="Lato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it-IT" sz="1200" b="1" dirty="0">
              <a:solidFill>
                <a:srgbClr val="00FF00"/>
              </a:solidFill>
              <a:latin typeface="Lato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rgbClr val="00FF00"/>
                </a:solidFill>
                <a:latin typeface="Lato"/>
              </a:rPr>
              <a:t> Angioite isolata del Sistema Nervoso  Centrale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it-IT" sz="1200" b="1" dirty="0">
              <a:solidFill>
                <a:srgbClr val="00FF00"/>
              </a:solidFill>
              <a:latin typeface="Lato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rgbClr val="00FF00"/>
                </a:solidFill>
                <a:latin typeface="Lato"/>
              </a:rPr>
              <a:t> Tromboangioite obliterante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it-IT" sz="1200" b="1" dirty="0">
              <a:solidFill>
                <a:srgbClr val="00FF00"/>
              </a:solidFill>
              <a:latin typeface="Lato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rgbClr val="00FF00"/>
                </a:solidFill>
                <a:latin typeface="Lato"/>
              </a:rPr>
              <a:t> Malattia di Kawasaki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it-IT" sz="1200" b="1" dirty="0">
              <a:solidFill>
                <a:srgbClr val="00FF00"/>
              </a:solidFill>
              <a:latin typeface="Lato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rgbClr val="00FF00"/>
                </a:solidFill>
                <a:latin typeface="Lato"/>
              </a:rPr>
              <a:t> Sindrome di </a:t>
            </a:r>
            <a:r>
              <a:rPr lang="it-IT" sz="1200" b="1" dirty="0" err="1">
                <a:solidFill>
                  <a:srgbClr val="00FF00"/>
                </a:solidFill>
                <a:latin typeface="Lato"/>
              </a:rPr>
              <a:t>Cogan</a:t>
            </a:r>
            <a:endParaRPr lang="it-IT" sz="1200" b="1" dirty="0">
              <a:solidFill>
                <a:srgbClr val="00FF00"/>
              </a:solidFill>
              <a:latin typeface="Lato"/>
            </a:endParaRPr>
          </a:p>
          <a:p>
            <a:pPr marL="285750" indent="-285750">
              <a:buFontTx/>
              <a:buChar char="-"/>
            </a:pPr>
            <a:endParaRPr lang="it-IT" dirty="0">
              <a:solidFill>
                <a:srgbClr val="FFFF00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27301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ncidenza etÃ -specifica delle vasculiti primitive Watts, Arthritis Rheum. 2000 ">
            <a:extLst>
              <a:ext uri="{FF2B5EF4-FFF2-40B4-BE49-F238E27FC236}">
                <a16:creationId xmlns:a16="http://schemas.microsoft.com/office/drawing/2014/main" id="{1FFBE6AC-912A-466F-9105-4B237401F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4" y="292608"/>
            <a:ext cx="10680192" cy="627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67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CE59FF-CB8D-467B-A912-3165A6BC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68022"/>
            <a:ext cx="9601200" cy="318735"/>
          </a:xfrm>
        </p:spPr>
        <p:txBody>
          <a:bodyPr>
            <a:noAutofit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</a:rPr>
              <a:t>Note  epidemiologiche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3D068D-736B-4440-8C22-D50E41A4A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88" y="1301993"/>
            <a:ext cx="11622024" cy="492861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it-IT" sz="1700" dirty="0">
                <a:solidFill>
                  <a:srgbClr val="FFFF00"/>
                </a:solidFill>
                <a:latin typeface="Lato"/>
              </a:rPr>
              <a:t> </a:t>
            </a:r>
            <a:r>
              <a:rPr lang="it-IT" sz="1700" b="1" dirty="0">
                <a:solidFill>
                  <a:srgbClr val="FF0000"/>
                </a:solidFill>
                <a:latin typeface="Lato"/>
              </a:rPr>
              <a:t>FASCE  DI  ETÀ  PIÙ  COLPITE</a:t>
            </a:r>
            <a:r>
              <a:rPr lang="it-IT" b="1" dirty="0">
                <a:solidFill>
                  <a:srgbClr val="FF0000"/>
                </a:solidFill>
                <a:latin typeface="Lato"/>
              </a:rPr>
              <a:t>    </a:t>
            </a:r>
            <a:r>
              <a:rPr lang="it-IT" dirty="0">
                <a:solidFill>
                  <a:srgbClr val="FFFF00"/>
                </a:solidFill>
                <a:latin typeface="Lato"/>
              </a:rPr>
              <a:t>e   </a:t>
            </a:r>
            <a:r>
              <a:rPr lang="it-IT" sz="1700" b="1" dirty="0">
                <a:solidFill>
                  <a:srgbClr val="FF0000"/>
                </a:solidFill>
                <a:latin typeface="Lato"/>
              </a:rPr>
              <a:t>DIFFERENZE    DI SESSO / GEOGRAFICHE / ETNICHE : </a:t>
            </a:r>
          </a:p>
          <a:p>
            <a:pPr marL="0" indent="0" algn="just">
              <a:buNone/>
            </a:pPr>
            <a:endParaRPr lang="it-IT" sz="1700" dirty="0">
              <a:solidFill>
                <a:srgbClr val="FFFF00"/>
              </a:solidFill>
              <a:latin typeface="Lato"/>
            </a:endParaRPr>
          </a:p>
          <a:p>
            <a:pPr algn="just"/>
            <a:r>
              <a:rPr lang="it-IT" dirty="0">
                <a:solidFill>
                  <a:srgbClr val="FFFF00"/>
                </a:solidFill>
                <a:latin typeface="Lato"/>
              </a:rPr>
              <a:t>alcune  </a:t>
            </a:r>
            <a:r>
              <a:rPr lang="it-IT" b="1" dirty="0">
                <a:solidFill>
                  <a:srgbClr val="FF0000"/>
                </a:solidFill>
                <a:latin typeface="Lato"/>
              </a:rPr>
              <a:t>VASCULITI</a:t>
            </a:r>
            <a:r>
              <a:rPr lang="it-IT" dirty="0">
                <a:solidFill>
                  <a:srgbClr val="FFFF00"/>
                </a:solidFill>
                <a:latin typeface="Lato"/>
              </a:rPr>
              <a:t>   sono tipiche dell’età pediatrica o adolescenziale :  </a:t>
            </a:r>
          </a:p>
          <a:p>
            <a:pPr marL="0" indent="0" algn="just">
              <a:buNone/>
            </a:pPr>
            <a:r>
              <a:rPr lang="it-IT" dirty="0">
                <a:solidFill>
                  <a:srgbClr val="FFFF00"/>
                </a:solidFill>
                <a:latin typeface="Lato"/>
              </a:rPr>
              <a:t>    </a:t>
            </a:r>
            <a:r>
              <a:rPr lang="it-IT" b="1" i="1" dirty="0">
                <a:solidFill>
                  <a:srgbClr val="00B0F0"/>
                </a:solidFill>
                <a:latin typeface="Lato"/>
              </a:rPr>
              <a:t>Porpora di </a:t>
            </a:r>
            <a:r>
              <a:rPr lang="it-IT" b="1" i="1" dirty="0" err="1">
                <a:solidFill>
                  <a:srgbClr val="00B0F0"/>
                </a:solidFill>
                <a:latin typeface="Lato"/>
              </a:rPr>
              <a:t>Schonlein-Henoch</a:t>
            </a:r>
            <a:r>
              <a:rPr lang="it-IT" b="1" i="1" dirty="0">
                <a:solidFill>
                  <a:srgbClr val="00B0F0"/>
                </a:solidFill>
                <a:latin typeface="Lato"/>
              </a:rPr>
              <a:t> °  ,   Malattia di Kawasaki* </a:t>
            </a:r>
          </a:p>
          <a:p>
            <a:pPr marL="0" indent="0">
              <a:buNone/>
            </a:pPr>
            <a:r>
              <a:rPr lang="it-IT" i="1" dirty="0">
                <a:solidFill>
                  <a:srgbClr val="00B0F0"/>
                </a:solidFill>
                <a:latin typeface="Lato"/>
              </a:rPr>
              <a:t>      ° </a:t>
            </a:r>
            <a:r>
              <a:rPr lang="it-IT" i="1" dirty="0">
                <a:solidFill>
                  <a:srgbClr val="FFFF00"/>
                </a:solidFill>
                <a:latin typeface="Lato"/>
              </a:rPr>
              <a:t>di pertinenza </a:t>
            </a:r>
            <a:r>
              <a:rPr lang="it-IT" i="1" dirty="0">
                <a:solidFill>
                  <a:srgbClr val="00B0F0"/>
                </a:solidFill>
                <a:latin typeface="Lato"/>
              </a:rPr>
              <a:t>prevalentemente pediatrica</a:t>
            </a:r>
            <a:endParaRPr lang="it-IT" dirty="0">
              <a:solidFill>
                <a:srgbClr val="00B0F0"/>
              </a:solidFill>
              <a:latin typeface="Lato"/>
            </a:endParaRPr>
          </a:p>
          <a:p>
            <a:pPr marL="0" indent="0">
              <a:buNone/>
            </a:pPr>
            <a:r>
              <a:rPr lang="it-IT" i="1" dirty="0">
                <a:solidFill>
                  <a:srgbClr val="00B0F0"/>
                </a:solidFill>
                <a:latin typeface="Lato"/>
              </a:rPr>
              <a:t>      * </a:t>
            </a:r>
            <a:r>
              <a:rPr lang="it-IT" i="1" dirty="0">
                <a:solidFill>
                  <a:srgbClr val="FFFF00"/>
                </a:solidFill>
                <a:latin typeface="Lato"/>
              </a:rPr>
              <a:t>di pertinenza </a:t>
            </a:r>
            <a:r>
              <a:rPr lang="it-IT" i="1" dirty="0">
                <a:solidFill>
                  <a:srgbClr val="00B0F0"/>
                </a:solidFill>
                <a:latin typeface="Lato"/>
              </a:rPr>
              <a:t>esclusivamente pediatrica </a:t>
            </a:r>
            <a:r>
              <a:rPr lang="it-IT" i="1" dirty="0">
                <a:solidFill>
                  <a:srgbClr val="FFFF00"/>
                </a:solidFill>
                <a:latin typeface="Lato"/>
              </a:rPr>
              <a:t>e con una </a:t>
            </a:r>
            <a:r>
              <a:rPr lang="it-IT" i="1" dirty="0">
                <a:solidFill>
                  <a:srgbClr val="00B0F0"/>
                </a:solidFill>
                <a:latin typeface="Lato"/>
              </a:rPr>
              <a:t>prevalenza nettamente superiore in Giappone</a:t>
            </a:r>
            <a:endParaRPr lang="it-IT" dirty="0">
              <a:solidFill>
                <a:srgbClr val="00B0F0"/>
              </a:solidFill>
              <a:latin typeface="Lato"/>
            </a:endParaRPr>
          </a:p>
          <a:p>
            <a:pPr marL="0" indent="0" algn="just">
              <a:buNone/>
            </a:pPr>
            <a:endParaRPr lang="it-IT" b="1" i="1" dirty="0">
              <a:solidFill>
                <a:srgbClr val="00B0F0"/>
              </a:solidFill>
              <a:latin typeface="Lato"/>
            </a:endParaRPr>
          </a:p>
          <a:p>
            <a:pPr algn="just"/>
            <a:r>
              <a:rPr lang="it-IT" dirty="0">
                <a:solidFill>
                  <a:srgbClr val="FFFF00"/>
                </a:solidFill>
              </a:rPr>
              <a:t>l’</a:t>
            </a:r>
            <a:r>
              <a:rPr lang="it-IT" dirty="0"/>
              <a:t> </a:t>
            </a:r>
            <a:r>
              <a:rPr lang="it-IT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Arterite di </a:t>
            </a:r>
            <a:r>
              <a:rPr lang="it-IT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Takayasu</a:t>
            </a:r>
            <a:r>
              <a:rPr lang="it-IT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it-IT" dirty="0">
                <a:solidFill>
                  <a:srgbClr val="FFFF00"/>
                </a:solidFill>
              </a:rPr>
              <a:t>,  la cosiddetta </a:t>
            </a:r>
            <a:r>
              <a:rPr lang="it-IT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« Arterite delle giovani donne senza polso »,  </a:t>
            </a:r>
            <a:r>
              <a:rPr lang="it-IT" dirty="0">
                <a:solidFill>
                  <a:srgbClr val="FFFF00"/>
                </a:solidFill>
              </a:rPr>
              <a:t>colpisce </a:t>
            </a:r>
            <a:r>
              <a:rPr lang="it-IT" dirty="0"/>
              <a:t> </a:t>
            </a:r>
            <a:r>
              <a:rPr lang="it-IT" dirty="0">
                <a:solidFill>
                  <a:srgbClr val="2DC8FF"/>
                </a:solidFill>
              </a:rPr>
              <a:t>giovani  donne</a:t>
            </a:r>
          </a:p>
          <a:p>
            <a:pPr marL="0" indent="0" algn="just">
              <a:buNone/>
            </a:pPr>
            <a:r>
              <a:rPr lang="it-IT" dirty="0"/>
              <a:t>    </a:t>
            </a:r>
            <a:r>
              <a:rPr lang="it-IT" dirty="0">
                <a:solidFill>
                  <a:srgbClr val="2DC8FF"/>
                </a:solidFill>
              </a:rPr>
              <a:t>soprattutto dei Paesi orientali</a:t>
            </a:r>
          </a:p>
          <a:p>
            <a:pPr algn="just"/>
            <a:endParaRPr lang="it-IT" dirty="0">
              <a:solidFill>
                <a:srgbClr val="FFFF00"/>
              </a:solidFill>
              <a:latin typeface="Lato"/>
            </a:endParaRPr>
          </a:p>
          <a:p>
            <a:pPr algn="just"/>
            <a:r>
              <a:rPr lang="it-IT" dirty="0">
                <a:solidFill>
                  <a:srgbClr val="FFFF00"/>
                </a:solidFill>
                <a:latin typeface="Lato"/>
              </a:rPr>
              <a:t>altre invece insorgono nell’anziano : </a:t>
            </a:r>
          </a:p>
          <a:p>
            <a:pPr marL="0" indent="0" algn="just">
              <a:buNone/>
            </a:pPr>
            <a:r>
              <a:rPr lang="it-IT" dirty="0">
                <a:solidFill>
                  <a:srgbClr val="FFFF00"/>
                </a:solidFill>
                <a:latin typeface="Lato"/>
              </a:rPr>
              <a:t>    </a:t>
            </a:r>
            <a:r>
              <a:rPr lang="it-IT" b="1" dirty="0">
                <a:solidFill>
                  <a:srgbClr val="00FF00"/>
                </a:solidFill>
                <a:latin typeface="Lato"/>
              </a:rPr>
              <a:t>Arterite a Cellule Giganti</a:t>
            </a:r>
          </a:p>
          <a:p>
            <a:pPr algn="just"/>
            <a:endParaRPr lang="it-IT" dirty="0">
              <a:solidFill>
                <a:srgbClr val="FFFF00"/>
              </a:solidFill>
              <a:latin typeface="Lato"/>
            </a:endParaRPr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265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5F75547F-6838-4702-AB50-99C17266C01D}"/>
              </a:ext>
            </a:extLst>
          </p:cNvPr>
          <p:cNvSpPr/>
          <p:nvPr/>
        </p:nvSpPr>
        <p:spPr>
          <a:xfrm>
            <a:off x="279918" y="243512"/>
            <a:ext cx="1165393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FF0000"/>
                </a:solidFill>
              </a:rPr>
              <a:t>QUALE   E’   LA   FISIOPATOLOGIA   E    LA   PATOGENESI   DELLE   VASCULITI ? </a:t>
            </a:r>
            <a:r>
              <a:rPr lang="it-IT" sz="2000" dirty="0"/>
              <a:t> </a:t>
            </a:r>
          </a:p>
          <a:p>
            <a:pPr algn="ctr"/>
            <a:endParaRPr lang="it-IT" sz="2000" dirty="0"/>
          </a:p>
          <a:p>
            <a:pPr algn="just"/>
            <a:r>
              <a:rPr lang="it-IT" sz="2000" dirty="0">
                <a:solidFill>
                  <a:srgbClr val="FFFF00"/>
                </a:solidFill>
              </a:rPr>
              <a:t>Un ruolo importante è svolto dalle </a:t>
            </a:r>
            <a:r>
              <a:rPr lang="it-IT" b="1" dirty="0">
                <a:solidFill>
                  <a:srgbClr val="00B0F0"/>
                </a:solidFill>
              </a:rPr>
              <a:t>CELLULE ENDOTELIALI</a:t>
            </a:r>
            <a:r>
              <a:rPr lang="it-IT" sz="2000" dirty="0">
                <a:solidFill>
                  <a:srgbClr val="FFFF00"/>
                </a:solidFill>
              </a:rPr>
              <a:t>, in risposta a </a:t>
            </a:r>
            <a:r>
              <a:rPr lang="it-IT" sz="2000" dirty="0">
                <a:solidFill>
                  <a:srgbClr val="00B0F0"/>
                </a:solidFill>
              </a:rPr>
              <a:t>stimoli di varia natura prevalentemente immunologici</a:t>
            </a:r>
            <a:r>
              <a:rPr lang="it-IT" sz="2000" dirty="0">
                <a:solidFill>
                  <a:srgbClr val="FFFF00"/>
                </a:solidFill>
              </a:rPr>
              <a:t>, che secernono numerose </a:t>
            </a:r>
            <a:r>
              <a:rPr lang="it-IT" sz="2000" dirty="0">
                <a:solidFill>
                  <a:srgbClr val="00FF00"/>
                </a:solidFill>
              </a:rPr>
              <a:t>citochine e altri mediatori dell’ infiammazione</a:t>
            </a:r>
            <a:r>
              <a:rPr lang="it-IT" sz="2000" dirty="0">
                <a:solidFill>
                  <a:srgbClr val="FFFF00"/>
                </a:solidFill>
              </a:rPr>
              <a:t>, che esprimono sulla loro superficie svariate molecole di adesione e modulano l’equilibrio tra i </a:t>
            </a:r>
            <a:r>
              <a:rPr lang="it-IT" sz="2000" dirty="0">
                <a:solidFill>
                  <a:srgbClr val="00FF00"/>
                </a:solidFill>
              </a:rPr>
              <a:t>meccanismi della coagulazione e dell’anticoagulazione intravascolare</a:t>
            </a:r>
            <a:r>
              <a:rPr lang="it-IT" sz="2000" dirty="0">
                <a:solidFill>
                  <a:srgbClr val="FFFF00"/>
                </a:solidFill>
              </a:rPr>
              <a:t>.</a:t>
            </a:r>
          </a:p>
          <a:p>
            <a:pPr algn="just"/>
            <a:endParaRPr lang="it-IT" sz="2000" dirty="0">
              <a:solidFill>
                <a:srgbClr val="FFFF00"/>
              </a:solidFill>
            </a:endParaRPr>
          </a:p>
          <a:p>
            <a:pPr algn="just"/>
            <a:endParaRPr lang="it-IT" sz="2000" dirty="0">
              <a:solidFill>
                <a:srgbClr val="FFFF00"/>
              </a:solidFill>
            </a:endParaRPr>
          </a:p>
          <a:p>
            <a:pPr algn="just"/>
            <a:endParaRPr lang="it-IT" sz="800" dirty="0">
              <a:solidFill>
                <a:srgbClr val="FFFF00"/>
              </a:solidFill>
            </a:endParaRPr>
          </a:p>
          <a:p>
            <a:pPr algn="just"/>
            <a:r>
              <a:rPr lang="it-IT" sz="800" dirty="0">
                <a:solidFill>
                  <a:srgbClr val="FFFF00"/>
                </a:solidFill>
              </a:rPr>
              <a:t> </a:t>
            </a:r>
            <a:r>
              <a:rPr lang="it-IT" sz="2000" dirty="0">
                <a:solidFill>
                  <a:srgbClr val="FFFF00"/>
                </a:solidFill>
              </a:rPr>
              <a:t>La  maggior  parte  delle  Vasculiti  è  mediata  dalle  seguenti  reazioni  immunopatologiche :</a:t>
            </a:r>
          </a:p>
          <a:p>
            <a:pPr algn="just"/>
            <a:endParaRPr lang="it-IT" sz="2000" dirty="0">
              <a:solidFill>
                <a:srgbClr val="FFFF00"/>
              </a:solidFill>
            </a:endParaRPr>
          </a:p>
          <a:p>
            <a:pPr algn="just"/>
            <a:endParaRPr lang="it-IT" sz="2000" dirty="0">
              <a:solidFill>
                <a:srgbClr val="FFFF00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it-IT" sz="2000" b="1" dirty="0">
                <a:solidFill>
                  <a:srgbClr val="2DC8FF"/>
                </a:solidFill>
              </a:rPr>
              <a:t>Formazione  e  deposito  di  immunocomplessi</a:t>
            </a:r>
          </a:p>
          <a:p>
            <a:pPr marL="228600" indent="-228600" algn="just">
              <a:buAutoNum type="arabicPeriod"/>
            </a:pPr>
            <a:endParaRPr lang="it-IT" sz="2000" b="1" dirty="0">
              <a:solidFill>
                <a:srgbClr val="2DC8FF"/>
              </a:solidFill>
            </a:endParaRPr>
          </a:p>
          <a:p>
            <a:pPr marL="228600" indent="-228600" algn="just">
              <a:buAutoNum type="arabicPeriod"/>
            </a:pPr>
            <a:r>
              <a:rPr lang="it-IT" sz="2000" b="1" dirty="0">
                <a:solidFill>
                  <a:srgbClr val="2DC8FF"/>
                </a:solidFill>
              </a:rPr>
              <a:t>    Alterazioni della risposta immunitaria </a:t>
            </a:r>
            <a:r>
              <a:rPr lang="it-IT" sz="2000" b="1" dirty="0" err="1">
                <a:solidFill>
                  <a:srgbClr val="2DC8FF"/>
                </a:solidFill>
              </a:rPr>
              <a:t>cellulo</a:t>
            </a:r>
            <a:r>
              <a:rPr lang="it-IT" sz="2000" b="1" dirty="0">
                <a:solidFill>
                  <a:srgbClr val="2DC8FF"/>
                </a:solidFill>
              </a:rPr>
              <a:t> - mediata con formazione di</a:t>
            </a:r>
          </a:p>
          <a:p>
            <a:pPr algn="just"/>
            <a:r>
              <a:rPr lang="it-IT" sz="2000" b="1" dirty="0">
                <a:solidFill>
                  <a:srgbClr val="2DC8FF"/>
                </a:solidFill>
              </a:rPr>
              <a:t>       granulomi</a:t>
            </a:r>
          </a:p>
          <a:p>
            <a:pPr marL="228600" indent="-228600" algn="just">
              <a:buAutoNum type="arabicPeriod"/>
            </a:pPr>
            <a:endParaRPr lang="it-IT" sz="2000" b="1" dirty="0">
              <a:solidFill>
                <a:srgbClr val="2DC8FF"/>
              </a:solidFill>
            </a:endParaRPr>
          </a:p>
          <a:p>
            <a:pPr marL="228600" indent="-228600" algn="just">
              <a:buAutoNum type="arabicPeriod"/>
            </a:pPr>
            <a:r>
              <a:rPr lang="it-IT" sz="2000" b="1" dirty="0">
                <a:solidFill>
                  <a:srgbClr val="2DC8FF"/>
                </a:solidFill>
              </a:rPr>
              <a:t>    Processi  </a:t>
            </a:r>
            <a:r>
              <a:rPr lang="it-IT" sz="2000" b="1" dirty="0" err="1">
                <a:solidFill>
                  <a:srgbClr val="2DC8FF"/>
                </a:solidFill>
              </a:rPr>
              <a:t>autoanticorpali</a:t>
            </a:r>
            <a:r>
              <a:rPr lang="it-IT" sz="2000" b="1" dirty="0">
                <a:solidFill>
                  <a:srgbClr val="2DC8FF"/>
                </a:solidFill>
              </a:rPr>
              <a:t>  diretti  contro  le  cellule  endoteliali</a:t>
            </a:r>
          </a:p>
          <a:p>
            <a:pPr marL="228600" indent="-228600" algn="just">
              <a:buAutoNum type="arabicPeriod"/>
            </a:pPr>
            <a:endParaRPr lang="it-IT" sz="2000" b="1" dirty="0">
              <a:solidFill>
                <a:srgbClr val="2DC8FF"/>
              </a:solidFill>
            </a:endParaRPr>
          </a:p>
          <a:p>
            <a:pPr marL="228600" indent="-228600" algn="just">
              <a:buAutoNum type="arabicPeriod"/>
            </a:pPr>
            <a:r>
              <a:rPr lang="it-IT" sz="2000" b="1" dirty="0">
                <a:solidFill>
                  <a:srgbClr val="2DC8FF"/>
                </a:solidFill>
              </a:rPr>
              <a:t>    Meccanismi </a:t>
            </a:r>
            <a:r>
              <a:rPr lang="it-IT" sz="2000" b="1" dirty="0" err="1">
                <a:solidFill>
                  <a:srgbClr val="2DC8FF"/>
                </a:solidFill>
              </a:rPr>
              <a:t>autoanticorpali</a:t>
            </a:r>
            <a:r>
              <a:rPr lang="it-IT" sz="2000" b="1" dirty="0">
                <a:solidFill>
                  <a:srgbClr val="2DC8FF"/>
                </a:solidFill>
              </a:rPr>
              <a:t> nei confronti dei leucociti  neutrofili, di  agenti</a:t>
            </a:r>
          </a:p>
          <a:p>
            <a:pPr algn="just"/>
            <a:r>
              <a:rPr lang="it-IT" sz="2000" b="1" dirty="0">
                <a:solidFill>
                  <a:srgbClr val="2DC8FF"/>
                </a:solidFill>
              </a:rPr>
              <a:t>        infettivi, cellule tumorali.  </a:t>
            </a:r>
          </a:p>
        </p:txBody>
      </p:sp>
    </p:spTree>
    <p:extLst>
      <p:ext uri="{BB962C8B-B14F-4D97-AF65-F5344CB8AC3E}">
        <p14:creationId xmlns:p14="http://schemas.microsoft.com/office/powerpoint/2010/main" val="288967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453E00-F800-4477-9F33-BEB7155F3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27" y="268284"/>
            <a:ext cx="10849946" cy="480521"/>
          </a:xfrm>
        </p:spPr>
        <p:txBody>
          <a:bodyPr>
            <a:normAutofit/>
          </a:bodyPr>
          <a:lstStyle/>
          <a:p>
            <a:pPr algn="ctr"/>
            <a:r>
              <a:rPr lang="it-IT" sz="2800" dirty="0">
                <a:solidFill>
                  <a:srgbClr val="FF0000"/>
                </a:solidFill>
              </a:rPr>
              <a:t>Manifestazioni cliniche 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E169FE4-348A-496E-A988-CD3F98C79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027" y="1141120"/>
            <a:ext cx="3239339" cy="301378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GROSSI  VASI</a:t>
            </a:r>
          </a:p>
          <a:p>
            <a:pPr algn="ctr"/>
            <a:endParaRPr lang="it-IT" b="1" dirty="0">
              <a:solidFill>
                <a:srgbClr val="FF0000"/>
              </a:solidFill>
            </a:endParaRPr>
          </a:p>
          <a:p>
            <a:pPr algn="ctr"/>
            <a:endParaRPr lang="it-IT" b="1" dirty="0">
              <a:solidFill>
                <a:srgbClr val="FF0000"/>
              </a:solidFill>
            </a:endParaRPr>
          </a:p>
          <a:p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rgbClr val="2DC8FF"/>
                </a:solidFill>
              </a:rPr>
              <a:t>Claudicatio</a:t>
            </a:r>
            <a:r>
              <a:rPr lang="it-IT" dirty="0">
                <a:solidFill>
                  <a:srgbClr val="2DC8FF"/>
                </a:solidFill>
              </a:rPr>
              <a:t> degli arti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>
              <a:solidFill>
                <a:srgbClr val="2DC8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2DC8FF"/>
                </a:solidFill>
              </a:rPr>
              <a:t>Pressione arteriosa</a:t>
            </a:r>
          </a:p>
          <a:p>
            <a:r>
              <a:rPr lang="it-IT" dirty="0">
                <a:solidFill>
                  <a:srgbClr val="2DC8FF"/>
                </a:solidFill>
              </a:rPr>
              <a:t>       asimmetrica</a:t>
            </a:r>
          </a:p>
          <a:p>
            <a:endParaRPr lang="it-IT" dirty="0">
              <a:solidFill>
                <a:srgbClr val="2DC8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2DC8FF"/>
                </a:solidFill>
              </a:rPr>
              <a:t>Assenza di polsi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>
              <a:solidFill>
                <a:srgbClr val="2DC8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2DC8FF"/>
                </a:solidFill>
              </a:rPr>
              <a:t>Soffi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>
              <a:solidFill>
                <a:srgbClr val="2DC8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2DC8FF"/>
                </a:solidFill>
              </a:rPr>
              <a:t>Dilatazione aortica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88B18B5-88F8-452A-A6A9-DD64AB64E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668" y="5822472"/>
            <a:ext cx="11150081" cy="7301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1400" b="1" dirty="0">
                <a:solidFill>
                  <a:srgbClr val="FF0000"/>
                </a:solidFill>
              </a:rPr>
              <a:t>SINTOMI  COSTITUZIONALI :</a:t>
            </a:r>
          </a:p>
          <a:p>
            <a:r>
              <a:rPr lang="it-IT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Febbre,   perdita di peso,   malessere,   artralgie,   artriti,   astenia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DD2A3E8-E0CC-4CA6-B20C-7A8D1122B2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19188" y="1033817"/>
            <a:ext cx="2855043" cy="3917007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VASI MEDI</a:t>
            </a:r>
          </a:p>
          <a:p>
            <a:pPr algn="ctr"/>
            <a:endParaRPr lang="it-IT" b="1" dirty="0">
              <a:solidFill>
                <a:srgbClr val="FF0000"/>
              </a:solidFill>
            </a:endParaRPr>
          </a:p>
          <a:p>
            <a:pPr algn="ctr"/>
            <a:endParaRPr lang="it-IT" dirty="0"/>
          </a:p>
          <a:p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FFFF00"/>
                </a:solidFill>
              </a:rPr>
              <a:t>Noduli cutanei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900" b="1" dirty="0">
                <a:solidFill>
                  <a:srgbClr val="FF0000"/>
                </a:solidFill>
              </a:rPr>
              <a:t>ULCERE CUTANEE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rgbClr val="FFFF00"/>
                </a:solidFill>
              </a:rPr>
              <a:t>Livedo</a:t>
            </a:r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err="1">
                <a:solidFill>
                  <a:srgbClr val="FFFF00"/>
                </a:solidFill>
              </a:rPr>
              <a:t>reticularis</a:t>
            </a:r>
            <a:endParaRPr lang="it-IT" dirty="0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FFFF00"/>
                </a:solidFill>
              </a:rPr>
              <a:t>Gangrena delle dita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rgbClr val="FFFF00"/>
                </a:solidFill>
              </a:rPr>
              <a:t>Mononeuriti</a:t>
            </a:r>
            <a:r>
              <a:rPr lang="it-IT" dirty="0">
                <a:solidFill>
                  <a:srgbClr val="FFFF00"/>
                </a:solidFill>
              </a:rPr>
              <a:t> multiple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rgbClr val="FFFF00"/>
                </a:solidFill>
              </a:rPr>
              <a:t>Microaneurismi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07E6FD1-2EB5-4122-81C7-7C470672F4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74635" y="1141120"/>
            <a:ext cx="3621896" cy="465412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1600" b="1" dirty="0">
                <a:solidFill>
                  <a:srgbClr val="FF0000"/>
                </a:solidFill>
              </a:rPr>
              <a:t>PICCOLI  VASI</a:t>
            </a:r>
          </a:p>
          <a:p>
            <a:pPr marL="0" indent="0" algn="ctr">
              <a:buNone/>
            </a:pPr>
            <a:endParaRPr lang="it-IT" sz="800" b="1" dirty="0">
              <a:solidFill>
                <a:srgbClr val="FF0000"/>
              </a:solidFill>
            </a:endParaRPr>
          </a:p>
          <a:p>
            <a:r>
              <a:rPr lang="it-IT" sz="1600" dirty="0">
                <a:solidFill>
                  <a:srgbClr val="00FF00"/>
                </a:solidFill>
              </a:rPr>
              <a:t>Petecchie</a:t>
            </a:r>
          </a:p>
          <a:p>
            <a:r>
              <a:rPr lang="it-IT" sz="1600" dirty="0">
                <a:solidFill>
                  <a:srgbClr val="00FF00"/>
                </a:solidFill>
              </a:rPr>
              <a:t>Porpora </a:t>
            </a:r>
          </a:p>
          <a:p>
            <a:r>
              <a:rPr lang="it-IT" sz="1600" dirty="0">
                <a:solidFill>
                  <a:srgbClr val="00FF00"/>
                </a:solidFill>
              </a:rPr>
              <a:t>Lesioni </a:t>
            </a:r>
            <a:r>
              <a:rPr lang="it-IT" sz="1600" dirty="0" err="1">
                <a:solidFill>
                  <a:srgbClr val="00FF00"/>
                </a:solidFill>
              </a:rPr>
              <a:t>vescicolo</a:t>
            </a:r>
            <a:r>
              <a:rPr lang="it-IT" sz="1600" dirty="0">
                <a:solidFill>
                  <a:srgbClr val="00FF00"/>
                </a:solidFill>
              </a:rPr>
              <a:t> - bollose</a:t>
            </a:r>
          </a:p>
          <a:p>
            <a:r>
              <a:rPr lang="it-IT" sz="1600" b="1" dirty="0">
                <a:solidFill>
                  <a:srgbClr val="FF0000"/>
                </a:solidFill>
              </a:rPr>
              <a:t>ULCERE CUTANEE</a:t>
            </a:r>
          </a:p>
          <a:p>
            <a:r>
              <a:rPr lang="it-IT" sz="1600" dirty="0">
                <a:solidFill>
                  <a:srgbClr val="00FF00"/>
                </a:solidFill>
              </a:rPr>
              <a:t>Orticaria</a:t>
            </a:r>
          </a:p>
          <a:p>
            <a:r>
              <a:rPr lang="it-IT" sz="1600" dirty="0">
                <a:solidFill>
                  <a:srgbClr val="00FF00"/>
                </a:solidFill>
              </a:rPr>
              <a:t>Glomerulonefriti</a:t>
            </a:r>
          </a:p>
          <a:p>
            <a:r>
              <a:rPr lang="it-IT" sz="1600" dirty="0">
                <a:solidFill>
                  <a:srgbClr val="00FF00"/>
                </a:solidFill>
              </a:rPr>
              <a:t>Emorragie alveolari</a:t>
            </a:r>
          </a:p>
          <a:p>
            <a:r>
              <a:rPr lang="it-IT" sz="1600" dirty="0">
                <a:solidFill>
                  <a:srgbClr val="00FF00"/>
                </a:solidFill>
              </a:rPr>
              <a:t>Granulomi necrotizzanti della cute</a:t>
            </a:r>
          </a:p>
          <a:p>
            <a:r>
              <a:rPr lang="it-IT" sz="1600" dirty="0">
                <a:solidFill>
                  <a:srgbClr val="00FF00"/>
                </a:solidFill>
              </a:rPr>
              <a:t>Sclerite, Episclerite, Uveite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7699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E575F1-692C-419F-9F36-1D286DD42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16" y="475861"/>
            <a:ext cx="11692768" cy="740396"/>
          </a:xfrm>
        </p:spPr>
        <p:txBody>
          <a:bodyPr>
            <a:normAutofit fontScale="90000"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br>
              <a:rPr lang="it-IT" altLang="it-IT" dirty="0">
                <a:solidFill>
                  <a:srgbClr val="666666"/>
                </a:solidFill>
                <a:latin typeface="Verdana" panose="020B0604030504040204" pitchFamily="34" charset="0"/>
              </a:rPr>
            </a:br>
            <a:br>
              <a:rPr lang="it-IT" altLang="it-IT" dirty="0">
                <a:solidFill>
                  <a:schemeClr val="tx1"/>
                </a:solidFill>
              </a:rPr>
            </a:br>
            <a:r>
              <a:rPr lang="it-IT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VASCULITI   CON   PREVALENTE   INTERESSAMENTO  CUTANEO</a:t>
            </a:r>
            <a:br>
              <a:rPr lang="it-IT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800" b="1" dirty="0">
                <a:solidFill>
                  <a:srgbClr val="2DC8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VASCULITI  CUTANEE  DEI  PICCOLI  VASI</a:t>
            </a:r>
            <a:br>
              <a:rPr lang="it-IT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800" b="1" dirty="0">
                <a:solidFill>
                  <a:srgbClr val="2DC8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VASCULITI  DA  « IPERSENSIBILITA’ » / VASCULITI   LEUCOCITOCLASTICHE )</a:t>
            </a:r>
            <a:br>
              <a:rPr lang="it-IT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000" dirty="0">
                <a:solidFill>
                  <a:srgbClr val="FFFF00"/>
                </a:solidFill>
                <a:latin typeface="Open Sans"/>
              </a:rPr>
              <a:t> </a:t>
            </a:r>
            <a:endParaRPr lang="it-IT" sz="1300" dirty="0">
              <a:solidFill>
                <a:srgbClr val="00FF00"/>
              </a:solidFill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94E7F84-E1B2-4D4A-A87C-8462447AA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9616" y="1216257"/>
            <a:ext cx="11863456" cy="6336874"/>
          </a:xfrm>
        </p:spPr>
        <p:txBody>
          <a:bodyPr>
            <a:normAutofit fontScale="62500" lnSpcReduction="20000"/>
          </a:bodyPr>
          <a:lstStyle/>
          <a:p>
            <a:pPr marL="4572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AutoNum type="alphaUcPeriod"/>
            </a:pPr>
            <a:r>
              <a:rPr lang="it-IT" altLang="it-IT" sz="2200" b="1" dirty="0">
                <a:solidFill>
                  <a:srgbClr val="00B0F0"/>
                </a:solidFill>
                <a:latin typeface="Verdana" panose="020B0604030504040204" pitchFamily="34" charset="0"/>
              </a:rPr>
              <a:t>VASCULITI  DA  ACCERTATO O SOSPETTO  STIMOLO  ESOGENO </a:t>
            </a:r>
            <a:r>
              <a:rPr lang="it-IT" altLang="it-IT" sz="2200" b="1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it-IT" altLang="it-IT" sz="2200" b="1" dirty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it-IT" altLang="it-IT" sz="2600" b="1" dirty="0">
                <a:solidFill>
                  <a:srgbClr val="FF0000"/>
                </a:solidFill>
                <a:latin typeface="Verdana" panose="020B0604030504040204" pitchFamily="34" charset="0"/>
              </a:rPr>
              <a:t>        </a:t>
            </a:r>
            <a:endParaRPr lang="it-IT" altLang="it-IT" sz="2300" dirty="0">
              <a:solidFill>
                <a:srgbClr val="00B0F0"/>
              </a:solidFill>
            </a:endParaRPr>
          </a:p>
          <a:p>
            <a:pPr marL="8001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it-IT" altLang="it-IT" sz="1800" b="1" dirty="0">
                <a:solidFill>
                  <a:srgbClr val="00FF00"/>
                </a:solidFill>
                <a:latin typeface="Verdana" panose="020B0604030504040204" pitchFamily="34" charset="0"/>
              </a:rPr>
              <a:t>Vasculiti da farmaci:</a:t>
            </a:r>
            <a:r>
              <a:rPr lang="it-IT" altLang="it-IT" sz="1800" dirty="0">
                <a:solidFill>
                  <a:srgbClr val="00FF00"/>
                </a:solidFill>
                <a:latin typeface="Verdana" panose="020B0604030504040204" pitchFamily="34" charset="0"/>
              </a:rPr>
              <a:t> 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it-IT" altLang="it-IT" sz="1800" dirty="0">
              <a:solidFill>
                <a:srgbClr val="00FF00"/>
              </a:solidFill>
              <a:latin typeface="Verdana" panose="020B060403050404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it-IT" altLang="it-IT" sz="1800" dirty="0">
                <a:solidFill>
                  <a:srgbClr val="666666"/>
                </a:solidFill>
                <a:latin typeface="Verdana" panose="020B0604030504040204" pitchFamily="34" charset="0"/>
              </a:rPr>
              <a:t>                 </a:t>
            </a:r>
            <a:r>
              <a:rPr lang="it-IT" altLang="it-IT" sz="1800" dirty="0" err="1">
                <a:solidFill>
                  <a:srgbClr val="FFFF00"/>
                </a:solidFill>
                <a:latin typeface="Verdana" panose="020B0604030504040204" pitchFamily="34" charset="0"/>
              </a:rPr>
              <a:t>allopurinolo</a:t>
            </a:r>
            <a:r>
              <a:rPr lang="it-IT" altLang="it-IT" sz="1800" dirty="0">
                <a:solidFill>
                  <a:srgbClr val="FFFF00"/>
                </a:solidFill>
                <a:latin typeface="Verdana" panose="020B0604030504040204" pitchFamily="34" charset="0"/>
              </a:rPr>
              <a:t>, tiazidici, </a:t>
            </a:r>
            <a:r>
              <a:rPr lang="it-IT" altLang="it-IT" sz="1800" dirty="0" err="1">
                <a:solidFill>
                  <a:srgbClr val="FFFF00"/>
                </a:solidFill>
                <a:latin typeface="Verdana" panose="020B0604030504040204" pitchFamily="34" charset="0"/>
              </a:rPr>
              <a:t>sulfonamidi</a:t>
            </a:r>
            <a:r>
              <a:rPr lang="it-IT" altLang="it-IT" sz="1800" dirty="0">
                <a:solidFill>
                  <a:srgbClr val="FFFF00"/>
                </a:solidFill>
                <a:latin typeface="Verdana" panose="020B0604030504040204" pitchFamily="34" charset="0"/>
              </a:rPr>
              <a:t>, fenitoina, penicilline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it-IT" altLang="it-IT" sz="1800" dirty="0">
              <a:solidFill>
                <a:srgbClr val="FFFF00"/>
              </a:solidFill>
              <a:latin typeface="Verdana" panose="020B060403050404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endParaRPr lang="it-IT" altLang="it-IT" sz="1800" dirty="0">
              <a:solidFill>
                <a:srgbClr val="666666"/>
              </a:solidFill>
              <a:latin typeface="Verdana" panose="020B0604030504040204" pitchFamily="34" charset="0"/>
            </a:endParaRPr>
          </a:p>
          <a:p>
            <a:pPr marL="8001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it-IT" altLang="it-IT" sz="1800" b="1" dirty="0">
                <a:solidFill>
                  <a:srgbClr val="00FF00"/>
                </a:solidFill>
                <a:latin typeface="Verdana" panose="020B0604030504040204" pitchFamily="34" charset="0"/>
              </a:rPr>
              <a:t>Vasculiti secondarie a Malattia da siero o reazioni simili: 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endParaRPr lang="it-IT" altLang="it-IT" sz="1800" b="1" dirty="0">
              <a:solidFill>
                <a:srgbClr val="00FF00"/>
              </a:solidFill>
              <a:latin typeface="Verdana" panose="020B060403050404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it-IT" altLang="it-IT" sz="1800" b="1" dirty="0">
                <a:solidFill>
                  <a:srgbClr val="00B0F0"/>
                </a:solidFill>
                <a:latin typeface="Verdana" panose="020B0604030504040204" pitchFamily="34" charset="0"/>
              </a:rPr>
              <a:t>                 </a:t>
            </a:r>
            <a:r>
              <a:rPr lang="it-IT" altLang="it-IT" sz="1800" dirty="0">
                <a:solidFill>
                  <a:srgbClr val="FFFF00"/>
                </a:solidFill>
                <a:latin typeface="Verdana" panose="020B0604030504040204" pitchFamily="34" charset="0"/>
              </a:rPr>
              <a:t>queste reazioni sono caratterizzate dalla comparsa di febbre, orticaria e </a:t>
            </a:r>
            <a:r>
              <a:rPr lang="it-IT" altLang="it-IT" sz="1800" dirty="0" err="1">
                <a:solidFill>
                  <a:srgbClr val="FFFF00"/>
                </a:solidFill>
                <a:latin typeface="Verdana" panose="020B0604030504040204" pitchFamily="34" charset="0"/>
              </a:rPr>
              <a:t>poliartralgie</a:t>
            </a:r>
            <a:r>
              <a:rPr lang="it-IT" altLang="it-IT" sz="1800" dirty="0">
                <a:solidFill>
                  <a:srgbClr val="FFFF00"/>
                </a:solidFill>
                <a:latin typeface="Verdana" panose="020B0604030504040204" pitchFamily="34" charset="0"/>
              </a:rPr>
              <a:t>, e </a:t>
            </a:r>
            <a:r>
              <a:rPr lang="it-IT" altLang="it-IT" sz="1800" dirty="0" err="1">
                <a:solidFill>
                  <a:srgbClr val="FFFF00"/>
                </a:solidFill>
                <a:latin typeface="Verdana" panose="020B0604030504040204" pitchFamily="34" charset="0"/>
              </a:rPr>
              <a:t>lifoadenopatia</a:t>
            </a:r>
            <a:r>
              <a:rPr lang="it-IT" altLang="it-IT" sz="1800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it-IT" altLang="it-IT" sz="1800" dirty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endParaRPr lang="it-IT" altLang="it-IT" sz="1800" dirty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marL="8001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it-IT" altLang="it-IT" sz="1800" b="1" dirty="0">
                <a:solidFill>
                  <a:srgbClr val="00FF00"/>
                </a:solidFill>
                <a:latin typeface="Verdana" panose="020B0604030504040204" pitchFamily="34" charset="0"/>
              </a:rPr>
              <a:t>Vasculiti associate a Malattie infettive : 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endParaRPr lang="it-IT" altLang="it-IT" sz="1800" b="1" dirty="0">
              <a:solidFill>
                <a:srgbClr val="00FF00"/>
              </a:solidFill>
              <a:latin typeface="Verdana" panose="020B060403050404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it-IT" altLang="it-IT" sz="1800" b="1" dirty="0">
                <a:solidFill>
                  <a:srgbClr val="00B0F0"/>
                </a:solidFill>
                <a:latin typeface="Verdana" panose="020B0604030504040204" pitchFamily="34" charset="0"/>
              </a:rPr>
              <a:t>                 </a:t>
            </a:r>
            <a:r>
              <a:rPr lang="it-IT" altLang="it-IT" sz="1800" dirty="0">
                <a:solidFill>
                  <a:srgbClr val="FFFF00"/>
                </a:solidFill>
                <a:latin typeface="Verdana" panose="020B0604030504040204" pitchFamily="34" charset="0"/>
              </a:rPr>
              <a:t>endocardite batterica subacuta, infezioni da Epstein-Barr virus e da HIV, epatite cronica attiva, la vasculite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it-IT" altLang="it-IT" sz="1800" dirty="0">
              <a:solidFill>
                <a:srgbClr val="FFFF00"/>
              </a:solidFill>
              <a:latin typeface="Verdana" panose="020B060403050404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it-IT" altLang="it-IT" sz="1800" dirty="0">
                <a:solidFill>
                  <a:srgbClr val="FFFF00"/>
                </a:solidFill>
                <a:latin typeface="Verdana" panose="020B0604030504040204" pitchFamily="34" charset="0"/>
              </a:rPr>
              <a:t>                 </a:t>
            </a:r>
            <a:r>
              <a:rPr lang="it-IT" altLang="it-IT" sz="1800" dirty="0" err="1">
                <a:solidFill>
                  <a:srgbClr val="FFFF00"/>
                </a:solidFill>
                <a:latin typeface="Verdana" panose="020B0604030504040204" pitchFamily="34" charset="0"/>
              </a:rPr>
              <a:t>crioglobulinemica</a:t>
            </a:r>
            <a:r>
              <a:rPr lang="it-IT" altLang="it-IT" sz="1800" dirty="0">
                <a:solidFill>
                  <a:srgbClr val="FFFF00"/>
                </a:solidFill>
                <a:latin typeface="Verdana" panose="020B0604030504040204" pitchFamily="34" charset="0"/>
              </a:rPr>
              <a:t> è associata nel 90% dei  casi ad  infezione da HCV.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it-IT" altLang="it-IT" sz="1800" dirty="0">
              <a:solidFill>
                <a:srgbClr val="FFFF00"/>
              </a:solidFill>
              <a:latin typeface="Verdana" panose="020B060403050404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it-IT" altLang="it-IT" sz="1800" dirty="0">
              <a:solidFill>
                <a:srgbClr val="FFFF00"/>
              </a:solidFill>
              <a:latin typeface="Verdana" panose="020B060403050404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endParaRPr lang="it-IT" altLang="it-IT" dirty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endParaRPr lang="it-IT" altLang="it-IT" sz="1900" dirty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it-IT" altLang="it-IT" sz="2600" b="1" dirty="0">
                <a:solidFill>
                  <a:srgbClr val="00B0F0"/>
                </a:solidFill>
                <a:latin typeface="Verdana" panose="020B0604030504040204" pitchFamily="34" charset="0"/>
              </a:rPr>
              <a:t>B.  </a:t>
            </a:r>
            <a:r>
              <a:rPr lang="it-IT" altLang="it-IT" sz="2200" b="1" dirty="0">
                <a:solidFill>
                  <a:srgbClr val="00B0F0"/>
                </a:solidFill>
                <a:latin typeface="Verdana" panose="020B0604030504040204" pitchFamily="34" charset="0"/>
              </a:rPr>
              <a:t>VASCULITI  SECONDARIE  A  PROBABILE  COINVOGIMENTO  DI  ANTIGENI  ENDOGENI (ANTIGENI «SELF»)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endParaRPr lang="it-IT" altLang="it-IT" dirty="0">
              <a:solidFill>
                <a:srgbClr val="00B0F0"/>
              </a:solidFill>
              <a:latin typeface="Verdana" panose="020B0604030504040204" pitchFamily="34" charset="0"/>
            </a:endParaRPr>
          </a:p>
          <a:p>
            <a:pPr marL="1028700" lvl="1" indent="-5715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it-IT" altLang="it-IT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Verdana" panose="020B0604030504040204" pitchFamily="34" charset="0"/>
              </a:rPr>
              <a:t>Vasculiti associate a Connettiviti (LES, AR, </a:t>
            </a:r>
            <a:r>
              <a:rPr lang="it-IT" altLang="it-IT" sz="32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Verdana" panose="020B0604030504040204" pitchFamily="34" charset="0"/>
              </a:rPr>
              <a:t>SSc</a:t>
            </a:r>
            <a:r>
              <a:rPr lang="it-IT" altLang="it-IT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Verdana" panose="020B0604030504040204" pitchFamily="34" charset="0"/>
              </a:rPr>
              <a:t>, S. SJOGREN, APS, ALTRE):</a:t>
            </a:r>
          </a:p>
          <a:p>
            <a:pPr marL="1028700" lvl="1" indent="-5715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endParaRPr lang="it-IT" altLang="it-IT" sz="1600" b="1" dirty="0">
              <a:solidFill>
                <a:schemeClr val="accent6">
                  <a:lumMod val="60000"/>
                  <a:lumOff val="40000"/>
                </a:schemeClr>
              </a:solidFill>
              <a:latin typeface="Verdana" panose="020B060403050404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it-IT" altLang="it-IT" b="1" dirty="0">
                <a:solidFill>
                  <a:srgbClr val="00FF00"/>
                </a:solidFill>
                <a:latin typeface="Verdana" panose="020B0604030504040204" pitchFamily="34" charset="0"/>
              </a:rPr>
              <a:t> </a:t>
            </a:r>
            <a:r>
              <a:rPr lang="it-IT" altLang="it-IT" b="1" dirty="0">
                <a:solidFill>
                  <a:srgbClr val="00B0F0"/>
                </a:solidFill>
                <a:latin typeface="Verdana" panose="020B0604030504040204" pitchFamily="34" charset="0"/>
              </a:rPr>
              <a:t>               </a:t>
            </a:r>
            <a:r>
              <a:rPr lang="it-IT" altLang="it-IT" sz="2200" dirty="0">
                <a:solidFill>
                  <a:srgbClr val="FF0000"/>
                </a:solidFill>
                <a:latin typeface="Verdana" panose="020B0604030504040204" pitchFamily="34" charset="0"/>
              </a:rPr>
              <a:t>sono  le  patologie  che  con  più  facilità  danno  origine a vasculiti secondarie con prevalente interessamento cutaneo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it-IT" altLang="it-IT" sz="1900" dirty="0">
              <a:solidFill>
                <a:srgbClr val="00B0F0"/>
              </a:solidFill>
            </a:endParaRPr>
          </a:p>
          <a:p>
            <a:pPr marL="8001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it-IT" altLang="it-IT" sz="1800" b="1" dirty="0">
                <a:solidFill>
                  <a:srgbClr val="00FF00"/>
                </a:solidFill>
                <a:latin typeface="Verdana" panose="020B0604030504040204" pitchFamily="34" charset="0"/>
              </a:rPr>
              <a:t>Vasculiti associate a Neoplasie:    </a:t>
            </a:r>
            <a:r>
              <a:rPr lang="it-IT" altLang="it-IT" sz="1800" dirty="0">
                <a:solidFill>
                  <a:srgbClr val="FFFF00"/>
                </a:solidFill>
                <a:latin typeface="Verdana" panose="020B0604030504040204" pitchFamily="34" charset="0"/>
              </a:rPr>
              <a:t>soprattutto  quelle  di  origine  linfoide  e  reticoloendoteliale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it-IT" altLang="it-IT" sz="1800" dirty="0">
              <a:solidFill>
                <a:srgbClr val="FFFF00"/>
              </a:solidFill>
              <a:latin typeface="Verdana" panose="020B0604030504040204" pitchFamily="34" charset="0"/>
            </a:endParaRPr>
          </a:p>
          <a:p>
            <a:pPr marL="8001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it-IT" altLang="it-IT" sz="1800" b="1" dirty="0">
                <a:solidFill>
                  <a:srgbClr val="00FF00"/>
                </a:solidFill>
                <a:latin typeface="Verdana" panose="020B0604030504040204" pitchFamily="34" charset="0"/>
              </a:rPr>
              <a:t>Vasculiti associate a varie malattie: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it-IT" altLang="it-IT" sz="1800" b="1" dirty="0">
              <a:solidFill>
                <a:srgbClr val="00FF00"/>
              </a:solidFill>
              <a:latin typeface="Verdana" panose="020B060403050404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it-IT" altLang="it-IT" sz="1800" dirty="0">
                <a:solidFill>
                  <a:srgbClr val="00B0F0"/>
                </a:solidFill>
                <a:latin typeface="Verdana" panose="020B0604030504040204" pitchFamily="34" charset="0"/>
              </a:rPr>
              <a:t>                </a:t>
            </a:r>
            <a:r>
              <a:rPr lang="it-IT" altLang="it-IT" sz="1900" dirty="0">
                <a:solidFill>
                  <a:srgbClr val="2DC8FF"/>
                </a:solidFill>
                <a:latin typeface="Verdana" panose="020B0604030504040204" pitchFamily="34" charset="0"/>
              </a:rPr>
              <a:t>Colite ulcerosa,  Fibrosi retroperitoneale,  Colangite biliare primitiva  e  Deficit di alfa1-antitripsina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endParaRPr lang="it-IT" altLang="it-IT" sz="1900" dirty="0">
              <a:solidFill>
                <a:srgbClr val="2DC8FF"/>
              </a:solidFill>
              <a:latin typeface="Verdana" panose="020B0604030504040204" pitchFamily="34" charset="0"/>
            </a:endParaRPr>
          </a:p>
          <a:p>
            <a:pPr marL="8001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it-IT" altLang="it-IT" sz="1800" b="1" dirty="0">
                <a:solidFill>
                  <a:srgbClr val="00FF00"/>
                </a:solidFill>
                <a:latin typeface="Verdana" panose="020B0604030504040204" pitchFamily="34" charset="0"/>
              </a:rPr>
              <a:t>Vasculiti associate a deficit congeniti del complemento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endParaRPr lang="it-IT" altLang="it-IT" sz="1800" b="1" dirty="0">
              <a:solidFill>
                <a:srgbClr val="00FF00"/>
              </a:solidFill>
              <a:latin typeface="Verdana" panose="020B060403050404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it-IT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31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etallo spazzolato 16x9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892170_TF03030981.potx" id="{05C45849-479F-4473-AF85-7D9B3FC9DE93}" vid="{346141FE-F326-4854-A954-450DDE4BB93B}"/>
    </a:ext>
  </a:extLst>
</a:theme>
</file>

<file path=ppt/theme/theme2.xml><?xml version="1.0" encoding="utf-8"?>
<a:theme xmlns:a="http://schemas.openxmlformats.org/drawingml/2006/main" name="Tema di Offic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2961EA76-1630-4788-A629-8FDAFC9205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C05A15-2C36-4B2C-9ED7-7313D59409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A16170-AED4-43FB-90C7-1F1653EBFACC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a4f35948-e619-41b3-aa29-22878b09cfd2"/>
    <ds:schemaRef ds:uri="http://purl.org/dc/terms/"/>
    <ds:schemaRef ds:uri="http://schemas.microsoft.com/office/infopath/2007/PartnerControls"/>
    <ds:schemaRef ds:uri="40262f94-9f35-4ac3-9a90-690165a166b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metallo spazzolato verde (widescreen)</Template>
  <TotalTime>1601</TotalTime>
  <Words>2665</Words>
  <Application>Microsoft Office PowerPoint</Application>
  <PresentationFormat>Widescreen</PresentationFormat>
  <Paragraphs>457</Paragraphs>
  <Slides>29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8" baseType="lpstr">
      <vt:lpstr>Arial</vt:lpstr>
      <vt:lpstr>Comic Sans MS</vt:lpstr>
      <vt:lpstr>Georgia</vt:lpstr>
      <vt:lpstr>Lato</vt:lpstr>
      <vt:lpstr>Open Sans</vt:lpstr>
      <vt:lpstr>Times New Roman</vt:lpstr>
      <vt:lpstr>Verdana</vt:lpstr>
      <vt:lpstr>Wingdings</vt:lpstr>
      <vt:lpstr>Metallo spazzolato 16x9</vt:lpstr>
      <vt:lpstr>ULCERE   CUTANEE   VASCULITICHE     IMMUNO – MEDIATE   INQUADRAMENTO  DIAGNOSTICO       E    TERAPIA  SISTEMICA</vt:lpstr>
      <vt:lpstr>VASCULITI </vt:lpstr>
      <vt:lpstr>Presentazione standard di PowerPoint</vt:lpstr>
      <vt:lpstr>CLASSIFICAZIONE   DELLE  VASCULITI  CRITERIO MISTO  MORFOLOGICO – EZIOPATOGENETICO    </vt:lpstr>
      <vt:lpstr>Presentazione standard di PowerPoint</vt:lpstr>
      <vt:lpstr>Note  epidemiologiche</vt:lpstr>
      <vt:lpstr>Presentazione standard di PowerPoint</vt:lpstr>
      <vt:lpstr>Manifestazioni cliniche </vt:lpstr>
      <vt:lpstr>  VASCULITI   CON   PREVALENTE   INTERESSAMENTO  CUTANEO VASCULITI  CUTANEE  DEI  PICCOLI  VASI (  VASCULITI  DA  « IPERSENSIBILITA’ » / VASCULITI   LEUCOCITOCLASTICHE )  </vt:lpstr>
      <vt:lpstr>La vasculite cutanea dei piccoli vasi   VASCULITE LEUCOCITOCLASTICA</vt:lpstr>
      <vt:lpstr>COME    SI    PASSA    DALLA    VASCULITE     ALL’ ULCERA ?</vt:lpstr>
      <vt:lpstr>Presentazione standard di PowerPoint</vt:lpstr>
      <vt:lpstr>ULCERE   CUTANEE   CONNETTIVITICHE</vt:lpstr>
      <vt:lpstr>ULCERE   CUTANEE   PER   INTERESSAMENTO   DEI   VASI   ARTERIOSI   MEDI  </vt:lpstr>
      <vt:lpstr>PIODERMA    GANGRENOSO</vt:lpstr>
      <vt:lpstr>GRAVI    ULCERE   CUTANEE       da     PIODERMA   GANGRENOSO   AVANZATO</vt:lpstr>
      <vt:lpstr>ULCERA   CUTANEA   VASCULITICA </vt:lpstr>
      <vt:lpstr>LABORATORIO 1</vt:lpstr>
      <vt:lpstr>LABORATORIO 2</vt:lpstr>
      <vt:lpstr>LABORATORIO 3</vt:lpstr>
      <vt:lpstr>BIOPSIA 1</vt:lpstr>
      <vt:lpstr>                                                            BIOPSIA 2  ….ciò detto…</vt:lpstr>
      <vt:lpstr>TERAPIA  SISTEMICA  DELLE   ULCERE  VASCULITICHE   IMMUNO - MEDIATE</vt:lpstr>
      <vt:lpstr>CASO   CLINICO  PERSONALE  (a)</vt:lpstr>
      <vt:lpstr>CASO  CLINICO  PERSONALE  (b)</vt:lpstr>
      <vt:lpstr>CASO  CLINICO  PERSONALE  (c)</vt:lpstr>
      <vt:lpstr>CASO   CLINICO   PERSONALE  (e)</vt:lpstr>
      <vt:lpstr>CASO  CLINICO  PERSONALE  (e)</vt:lpstr>
      <vt:lpstr>Grazie    per   l’ attenzione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ULCERE VASCULITICHE  INQUADRAMENTO  DIAGNOSTICO     E    TERAPIA  SISTEMICA</dc:title>
  <dc:creator>Giuseppe Zaccari</dc:creator>
  <cp:lastModifiedBy>Giuseppe Zaccari</cp:lastModifiedBy>
  <cp:revision>394</cp:revision>
  <dcterms:created xsi:type="dcterms:W3CDTF">2018-10-13T06:11:37Z</dcterms:created>
  <dcterms:modified xsi:type="dcterms:W3CDTF">2018-11-29T23:03:25Z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