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6"/>
  </p:notesMasterIdLst>
  <p:sldIdLst>
    <p:sldId id="1411" r:id="rId2"/>
    <p:sldId id="406" r:id="rId3"/>
    <p:sldId id="409" r:id="rId4"/>
    <p:sldId id="330" r:id="rId5"/>
    <p:sldId id="408" r:id="rId6"/>
    <p:sldId id="1393" r:id="rId7"/>
    <p:sldId id="1394" r:id="rId8"/>
    <p:sldId id="1404" r:id="rId9"/>
    <p:sldId id="338" r:id="rId10"/>
    <p:sldId id="339" r:id="rId11"/>
    <p:sldId id="347" r:id="rId12"/>
    <p:sldId id="421" r:id="rId13"/>
    <p:sldId id="446" r:id="rId14"/>
    <p:sldId id="416" r:id="rId15"/>
    <p:sldId id="654" r:id="rId16"/>
    <p:sldId id="648" r:id="rId17"/>
    <p:sldId id="665" r:id="rId18"/>
    <p:sldId id="587" r:id="rId19"/>
    <p:sldId id="668" r:id="rId20"/>
    <p:sldId id="1408" r:id="rId21"/>
    <p:sldId id="1410" r:id="rId22"/>
    <p:sldId id="657" r:id="rId23"/>
    <p:sldId id="593" r:id="rId24"/>
    <p:sldId id="434" r:id="rId25"/>
    <p:sldId id="435" r:id="rId26"/>
    <p:sldId id="436" r:id="rId27"/>
    <p:sldId id="437" r:id="rId28"/>
    <p:sldId id="412" r:id="rId29"/>
    <p:sldId id="1401" r:id="rId30"/>
    <p:sldId id="415" r:id="rId31"/>
    <p:sldId id="1402" r:id="rId32"/>
    <p:sldId id="1396" r:id="rId33"/>
    <p:sldId id="1399" r:id="rId34"/>
    <p:sldId id="1346" r:id="rId3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FC2D"/>
    <a:srgbClr val="09FF09"/>
    <a:srgbClr val="00FF00"/>
    <a:srgbClr val="EB1B05"/>
    <a:srgbClr val="FC510C"/>
    <a:srgbClr val="FC560C"/>
    <a:srgbClr val="B0169E"/>
    <a:srgbClr val="2410B6"/>
    <a:srgbClr val="FA1818"/>
    <a:srgbClr val="E52D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4564" autoAdjust="0"/>
  </p:normalViewPr>
  <p:slideViewPr>
    <p:cSldViewPr>
      <p:cViewPr varScale="1">
        <p:scale>
          <a:sx n="123" d="100"/>
          <a:sy n="123" d="100"/>
        </p:scale>
        <p:origin x="936" y="114"/>
      </p:cViewPr>
      <p:guideLst>
        <p:guide orient="horz" pos="2160"/>
        <p:guide pos="2880"/>
      </p:guideLst>
    </p:cSldViewPr>
  </p:slideViewPr>
  <p:outlineViewPr>
    <p:cViewPr>
      <p:scale>
        <a:sx n="33" d="100"/>
        <a:sy n="33" d="100"/>
      </p:scale>
      <p:origin x="0" y="26688"/>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8C3B04-5B8D-4CF2-8950-95831824E20A}" type="datetimeFigureOut">
              <a:rPr lang="it-IT" smtClean="0"/>
              <a:pPr/>
              <a:t>22/10/2019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D6BFC-EB16-49BC-B736-6D524E094482}"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15C666F-BBD7-4A70-A6F2-1050EF98646A}"/>
              </a:ext>
            </a:extLst>
          </p:cNvPr>
          <p:cNvSpPr>
            <a:spLocks noGrp="1" noRot="1" noChangeAspect="1" noChangeArrowheads="1" noTextEdit="1"/>
          </p:cNvSpPr>
          <p:nvPr>
            <p:ph type="sldImg"/>
          </p:nvPr>
        </p:nvSpPr>
        <p:spPr>
          <a:xfrm>
            <a:off x="1146175" y="685800"/>
            <a:ext cx="4572000" cy="3429000"/>
          </a:xfrm>
          <a:ln/>
        </p:spPr>
      </p:sp>
      <p:sp>
        <p:nvSpPr>
          <p:cNvPr id="47107" name="Rectangle 3">
            <a:extLst>
              <a:ext uri="{FF2B5EF4-FFF2-40B4-BE49-F238E27FC236}">
                <a16:creationId xmlns:a16="http://schemas.microsoft.com/office/drawing/2014/main" id="{BD507993-3BEA-46A6-B2CA-B711B82390D9}"/>
              </a:ext>
            </a:extLst>
          </p:cNvPr>
          <p:cNvSpPr>
            <a:spLocks noGrp="1" noChangeArrowheads="1"/>
          </p:cNvSpPr>
          <p:nvPr>
            <p:ph type="body" idx="1"/>
          </p:nvPr>
        </p:nvSpPr>
        <p:spPr>
          <a:xfrm>
            <a:off x="768350" y="4375150"/>
            <a:ext cx="5376863"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tabLst>
                <a:tab pos="187325" algn="l"/>
              </a:tabLst>
            </a:pPr>
            <a:r>
              <a:rPr lang="it-IT" altLang="it-IT" b="1" dirty="0">
                <a:latin typeface="Arial" panose="020B0604020202020204" pitchFamily="34" charset="0"/>
              </a:rPr>
              <a:t> </a:t>
            </a:r>
            <a:endParaRPr lang="it-IT" altLang="it-IT" sz="1000" dirty="0">
              <a:latin typeface="Arial" panose="020B0604020202020204" pitchFamily="34" charset="0"/>
            </a:endParaRPr>
          </a:p>
          <a:p>
            <a:pPr algn="just" eaLnBrk="1" hangingPunct="1">
              <a:tabLst>
                <a:tab pos="187325" algn="l"/>
              </a:tabLst>
            </a:pPr>
            <a:endParaRPr lang="it-IT" altLang="it-IT" sz="1000" dirty="0">
              <a:latin typeface="Arial" panose="020B0604020202020204" pitchFamily="34" charset="0"/>
            </a:endParaRPr>
          </a:p>
        </p:txBody>
      </p:sp>
      <p:sp>
        <p:nvSpPr>
          <p:cNvPr id="47108" name="Text Box 4">
            <a:extLst>
              <a:ext uri="{FF2B5EF4-FFF2-40B4-BE49-F238E27FC236}">
                <a16:creationId xmlns:a16="http://schemas.microsoft.com/office/drawing/2014/main" id="{E4CE102E-4537-451A-AE1A-077535412E82}"/>
              </a:ext>
            </a:extLst>
          </p:cNvPr>
          <p:cNvSpPr txBox="1">
            <a:spLocks noChangeArrowheads="1"/>
          </p:cNvSpPr>
          <p:nvPr/>
        </p:nvSpPr>
        <p:spPr bwMode="auto">
          <a:xfrm>
            <a:off x="76200" y="106363"/>
            <a:ext cx="1936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n-US" altLang="it-IT" sz="1000"/>
              <a:t>Confidential Material</a:t>
            </a:r>
            <a:br>
              <a:rPr lang="en-US" altLang="it-IT" sz="1000"/>
            </a:br>
            <a:r>
              <a:rPr lang="en-US" altLang="it-IT" sz="1000"/>
              <a:t>Property of Abbott Laboratories</a:t>
            </a:r>
          </a:p>
        </p:txBody>
      </p:sp>
      <p:sp>
        <p:nvSpPr>
          <p:cNvPr id="47109" name="Text Box 5">
            <a:extLst>
              <a:ext uri="{FF2B5EF4-FFF2-40B4-BE49-F238E27FC236}">
                <a16:creationId xmlns:a16="http://schemas.microsoft.com/office/drawing/2014/main" id="{28982432-6761-4A49-BFCD-35EAF4FD47C4}"/>
              </a:ext>
            </a:extLst>
          </p:cNvPr>
          <p:cNvSpPr txBox="1">
            <a:spLocks noChangeArrowheads="1"/>
          </p:cNvSpPr>
          <p:nvPr/>
        </p:nvSpPr>
        <p:spPr bwMode="auto">
          <a:xfrm>
            <a:off x="5283200" y="8807450"/>
            <a:ext cx="13938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it-IT" sz="1000"/>
              <a:t>Page </a:t>
            </a:r>
            <a:fld id="{E3A5CEDA-9BEE-448D-9A85-77A797373F8A}" type="slidenum">
              <a:rPr lang="en-US" altLang="it-IT" sz="1000"/>
              <a:pPr algn="ctr">
                <a:spcBef>
                  <a:spcPct val="50000"/>
                </a:spcBef>
              </a:pPr>
              <a:t>2</a:t>
            </a:fld>
            <a:endParaRPr lang="en-US" altLang="it-IT"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539E5D1-59E8-411E-9D89-BB8878B78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2367D1-899B-40C0-B32D-A117D13C722A}" type="slidenum">
              <a:rPr lang="it-IT" altLang="it-IT"/>
              <a:pPr eaLnBrk="1" hangingPunct="1"/>
              <a:t>6</a:t>
            </a:fld>
            <a:endParaRPr lang="it-IT" altLang="it-IT"/>
          </a:p>
        </p:txBody>
      </p:sp>
      <p:sp>
        <p:nvSpPr>
          <p:cNvPr id="53251" name="Rectangle 2">
            <a:extLst>
              <a:ext uri="{FF2B5EF4-FFF2-40B4-BE49-F238E27FC236}">
                <a16:creationId xmlns:a16="http://schemas.microsoft.com/office/drawing/2014/main" id="{BDB72B89-21CE-4370-9B35-2F69BF70A0D3}"/>
              </a:ext>
            </a:extLst>
          </p:cNvPr>
          <p:cNvSpPr>
            <a:spLocks noChangeArrowheads="1"/>
          </p:cNvSpPr>
          <p:nvPr/>
        </p:nvSpPr>
        <p:spPr bwMode="auto">
          <a:xfrm>
            <a:off x="388620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3252" name="Rectangle 3">
            <a:extLst>
              <a:ext uri="{FF2B5EF4-FFF2-40B4-BE49-F238E27FC236}">
                <a16:creationId xmlns:a16="http://schemas.microsoft.com/office/drawing/2014/main" id="{7B97C9D1-9466-4F98-AA63-483766EF182C}"/>
              </a:ext>
            </a:extLst>
          </p:cNvPr>
          <p:cNvSpPr>
            <a:spLocks noChangeArrowheads="1"/>
          </p:cNvSpPr>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3253" name="Rectangle 4">
            <a:extLst>
              <a:ext uri="{FF2B5EF4-FFF2-40B4-BE49-F238E27FC236}">
                <a16:creationId xmlns:a16="http://schemas.microsoft.com/office/drawing/2014/main" id="{9BC6D95C-39A6-4A26-AACB-82CB6DBD1D89}"/>
              </a:ext>
            </a:extLst>
          </p:cNvPr>
          <p:cNvSpPr>
            <a:spLocks noChangeArrowheads="1"/>
          </p:cNvSpPr>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3254" name="Rectangle 5">
            <a:extLst>
              <a:ext uri="{FF2B5EF4-FFF2-40B4-BE49-F238E27FC236}">
                <a16:creationId xmlns:a16="http://schemas.microsoft.com/office/drawing/2014/main" id="{6D7C2675-1336-4361-B09D-77233568BA99}"/>
              </a:ext>
            </a:extLst>
          </p:cNvPr>
          <p:cNvSpPr>
            <a:spLocks noGrp="1" noRot="1" noChangeAspect="1" noChangeArrowheads="1" noTextEdit="1"/>
          </p:cNvSpPr>
          <p:nvPr>
            <p:ph type="sldImg"/>
          </p:nvPr>
        </p:nvSpPr>
        <p:spPr>
          <a:xfrm>
            <a:off x="1144588" y="687388"/>
            <a:ext cx="4570412" cy="3427412"/>
          </a:xfrm>
          <a:ln/>
        </p:spPr>
      </p:sp>
      <p:sp>
        <p:nvSpPr>
          <p:cNvPr id="53255" name="Rectangle 6">
            <a:extLst>
              <a:ext uri="{FF2B5EF4-FFF2-40B4-BE49-F238E27FC236}">
                <a16:creationId xmlns:a16="http://schemas.microsoft.com/office/drawing/2014/main" id="{28DBB54D-E04D-4D5F-91D0-858B08C9A60D}"/>
              </a:ext>
            </a:extLst>
          </p:cNvPr>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171450" algn="l"/>
              </a:tabLst>
            </a:pPr>
            <a:r>
              <a:rPr lang="en-US" altLang="it-IT">
                <a:latin typeface="Arial" panose="020B0604020202020204" pitchFamily="34" charset="0"/>
              </a:rPr>
              <a:t>The ACR recommends early and aggressive therapy of RA. Radiological changes are evident in 50% to 70% of patients with RA within 2 years of disease onset. Unchecked, this rate of progression can continue at a constant rate as the disease progresses. However, pharmacologic resetting of the rate of progression can occur within the first 2 years of disease onset, which is the therapeutic “window of opportunity.” As noted on the slide, the ACR concludes that: “Successful treatment to limit joint damage and functional loss requires early diagnosis and timely initiation of disease modifying agents.  The goal of treatment is to arrest the disease and achieve remission.”</a:t>
            </a:r>
          </a:p>
          <a:p>
            <a:pPr eaLnBrk="1" hangingPunct="1">
              <a:tabLst>
                <a:tab pos="171450" algn="l"/>
              </a:tabLst>
            </a:pPr>
            <a:endParaRPr lang="en-US" altLang="it-IT">
              <a:latin typeface="Arial" panose="020B0604020202020204" pitchFamily="34" charset="0"/>
            </a:endParaRPr>
          </a:p>
        </p:txBody>
      </p:sp>
    </p:spTree>
    <p:extLst>
      <p:ext uri="{BB962C8B-B14F-4D97-AF65-F5344CB8AC3E}">
        <p14:creationId xmlns:p14="http://schemas.microsoft.com/office/powerpoint/2010/main" val="138370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D5D6BFC-EB16-49BC-B736-6D524E094482}" type="slidenum">
              <a:rPr lang="it-IT" smtClean="0"/>
              <a:pPr/>
              <a:t>8</a:t>
            </a:fld>
            <a:endParaRPr lang="it-IT"/>
          </a:p>
        </p:txBody>
      </p:sp>
    </p:spTree>
    <p:extLst>
      <p:ext uri="{BB962C8B-B14F-4D97-AF65-F5344CB8AC3E}">
        <p14:creationId xmlns:p14="http://schemas.microsoft.com/office/powerpoint/2010/main" val="49699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A316588-E2A1-49E9-9F0C-35848C62DE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599359-799D-41B0-B6FD-76A8CC50D791}" type="slidenum">
              <a:rPr lang="it-IT" altLang="it-IT"/>
              <a:pPr eaLnBrk="1" hangingPunct="1"/>
              <a:t>9</a:t>
            </a:fld>
            <a:endParaRPr lang="it-IT" altLang="it-IT"/>
          </a:p>
        </p:txBody>
      </p:sp>
      <p:sp>
        <p:nvSpPr>
          <p:cNvPr id="48131" name="Rectangle 2">
            <a:extLst>
              <a:ext uri="{FF2B5EF4-FFF2-40B4-BE49-F238E27FC236}">
                <a16:creationId xmlns:a16="http://schemas.microsoft.com/office/drawing/2014/main" id="{94BDB7B4-4BA5-4D38-95B3-0BCD2A6035B7}"/>
              </a:ext>
            </a:extLst>
          </p:cNvPr>
          <p:cNvSpPr>
            <a:spLocks noGrp="1" noRot="1" noChangeAspect="1" noChangeArrowheads="1" noTextEdit="1"/>
          </p:cNvSpPr>
          <p:nvPr>
            <p:ph type="sldImg"/>
          </p:nvPr>
        </p:nvSpPr>
        <p:spPr>
          <a:xfrm>
            <a:off x="1149350" y="685800"/>
            <a:ext cx="4572000" cy="3429000"/>
          </a:xfrm>
          <a:ln/>
        </p:spPr>
      </p:sp>
      <p:sp>
        <p:nvSpPr>
          <p:cNvPr id="48132" name="Rectangle 3">
            <a:extLst>
              <a:ext uri="{FF2B5EF4-FFF2-40B4-BE49-F238E27FC236}">
                <a16:creationId xmlns:a16="http://schemas.microsoft.com/office/drawing/2014/main" id="{58ABFB34-2ECF-4EA4-9007-A0532A9CC87E}"/>
              </a:ext>
            </a:extLst>
          </p:cNvPr>
          <p:cNvSpPr>
            <a:spLocks noGrp="1" noChangeArrowheads="1"/>
          </p:cNvSpPr>
          <p:nvPr>
            <p:ph type="body" idx="1"/>
          </p:nvPr>
        </p:nvSpPr>
        <p:spPr>
          <a:xfrm>
            <a:off x="912813" y="4343400"/>
            <a:ext cx="50323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60" rIns="91319" bIns="45660"/>
          <a:lstStyle/>
          <a:p>
            <a:pPr marL="228600" indent="-228600" eaLnBrk="1" hangingPunct="1"/>
            <a:r>
              <a:rPr lang="en-US" altLang="it-IT">
                <a:latin typeface="Arial" panose="020B0604020202020204" pitchFamily="34" charset="0"/>
              </a:rPr>
              <a:t>TNF-</a:t>
            </a:r>
            <a:r>
              <a:rPr lang="en-US" altLang="it-IT">
                <a:latin typeface="Arial" panose="020B0604020202020204" pitchFamily="34" charset="0"/>
                <a:cs typeface="Times New Roman" panose="02020603050405020304" pitchFamily="18" charset="0"/>
              </a:rPr>
              <a:t>α </a:t>
            </a:r>
            <a:r>
              <a:rPr lang="en-US" altLang="it-IT">
                <a:latin typeface="Arial" panose="020B0604020202020204" pitchFamily="34" charset="0"/>
                <a:cs typeface="Arial" panose="020B0604020202020204" pitchFamily="34" charset="0"/>
              </a:rPr>
              <a:t>initiates the inflammatory cascade promoting downstream mediators leading to bone erosion and inflammation.</a:t>
            </a:r>
          </a:p>
          <a:p>
            <a:pPr marL="228600" indent="-228600" eaLnBrk="1" hangingPunct="1"/>
            <a:endParaRPr lang="en-US" altLang="it-IT">
              <a:latin typeface="Arial" panose="020B0604020202020204" pitchFamily="34" charset="0"/>
              <a:cs typeface="Arial" panose="020B0604020202020204" pitchFamily="34" charset="0"/>
            </a:endParaRPr>
          </a:p>
          <a:p>
            <a:pPr marL="228600" indent="-228600" eaLnBrk="1" hangingPunct="1"/>
            <a:r>
              <a:rPr lang="en-US" altLang="it-IT">
                <a:latin typeface="Arial" panose="020B0604020202020204" pitchFamily="34" charset="0"/>
                <a:cs typeface="Arial" panose="020B0604020202020204" pitchFamily="34" charset="0"/>
              </a:rPr>
              <a:t>IL-1 is another key proinflammatory cytokine.</a:t>
            </a:r>
          </a:p>
          <a:p>
            <a:pPr marL="228600" indent="-228600" eaLnBrk="1" hangingPunct="1"/>
            <a:endParaRPr lang="en-US" altLang="it-IT">
              <a:latin typeface="Arial" panose="020B0604020202020204" pitchFamily="34" charset="0"/>
              <a:cs typeface="Arial" panose="020B0604020202020204" pitchFamily="34" charset="0"/>
            </a:endParaRPr>
          </a:p>
          <a:p>
            <a:pPr marL="228600" indent="-228600" eaLnBrk="1" hangingPunct="1"/>
            <a:r>
              <a:rPr lang="en-US" altLang="it-IT">
                <a:latin typeface="Arial" panose="020B0604020202020204" pitchFamily="34" charset="0"/>
                <a:cs typeface="Arial" panose="020B0604020202020204" pitchFamily="34" charset="0"/>
              </a:rPr>
              <a:t>TNF-</a:t>
            </a:r>
            <a:r>
              <a:rPr lang="en-US" altLang="it-IT">
                <a:latin typeface="Arial" panose="020B0604020202020204" pitchFamily="34" charset="0"/>
                <a:cs typeface="Times New Roman" panose="02020603050405020304" pitchFamily="18" charset="0"/>
              </a:rPr>
              <a:t>α stimulates macrophages, which produce </a:t>
            </a:r>
            <a:r>
              <a:rPr lang="en-US" altLang="it-IT">
                <a:latin typeface="Arial" panose="020B0604020202020204" pitchFamily="34" charset="0"/>
                <a:cs typeface="Arial" panose="020B0604020202020204" pitchFamily="34" charset="0"/>
              </a:rPr>
              <a:t>TNF-</a:t>
            </a:r>
            <a:r>
              <a:rPr lang="en-US" altLang="it-IT">
                <a:latin typeface="Arial" panose="020B0604020202020204" pitchFamily="34" charset="0"/>
                <a:cs typeface="Times New Roman" panose="02020603050405020304" pitchFamily="18" charset="0"/>
              </a:rPr>
              <a:t>α, IL-1, and IL-6. </a:t>
            </a:r>
            <a:r>
              <a:rPr lang="en-US" altLang="it-IT">
                <a:latin typeface="Arial" panose="020B0604020202020204" pitchFamily="34" charset="0"/>
                <a:cs typeface="Arial" panose="020B0604020202020204" pitchFamily="34" charset="0"/>
              </a:rPr>
              <a:t>TNF-</a:t>
            </a:r>
            <a:r>
              <a:rPr lang="en-US" altLang="it-IT">
                <a:latin typeface="Arial" panose="020B0604020202020204" pitchFamily="34" charset="0"/>
                <a:cs typeface="Times New Roman" panose="02020603050405020304" pitchFamily="18" charset="0"/>
              </a:rPr>
              <a:t>α is also a potent stimulator of IL-1, IL-6, and IL-8, which stimulate/activate chondrocytes, osteoclasts, and fibroblasts that release metalloproteinases (eg, MMP-1 and MMP-3), ultimately leading to the erosion of bone and cartilage.</a:t>
            </a:r>
            <a:r>
              <a:rPr lang="en-US" altLang="it-IT" baseline="30000">
                <a:latin typeface="Arial" panose="020B0604020202020204" pitchFamily="34" charset="0"/>
                <a:cs typeface="Times New Roman" panose="02020603050405020304" pitchFamily="18" charset="0"/>
              </a:rPr>
              <a:t>1,2</a:t>
            </a:r>
          </a:p>
          <a:p>
            <a:pPr marL="228600" indent="-228600" eaLnBrk="1" hangingPunct="1"/>
            <a:endParaRPr lang="en-US" altLang="it-IT" baseline="30000">
              <a:latin typeface="Arial" panose="020B0604020202020204" pitchFamily="34" charset="0"/>
              <a:cs typeface="Times New Roman" panose="02020603050405020304" pitchFamily="18" charset="0"/>
            </a:endParaRPr>
          </a:p>
          <a:p>
            <a:pPr marL="228600" indent="-228600" eaLnBrk="1" hangingPunct="1"/>
            <a:r>
              <a:rPr lang="en-US" altLang="it-IT">
                <a:latin typeface="Arial" panose="020B0604020202020204" pitchFamily="34" charset="0"/>
                <a:cs typeface="Times New Roman" panose="02020603050405020304" pitchFamily="18" charset="0"/>
              </a:rPr>
              <a:t>This led to the goal of trying to interrupt the process/function of </a:t>
            </a:r>
            <a:r>
              <a:rPr lang="en-US" altLang="it-IT">
                <a:latin typeface="Arial" panose="020B0604020202020204" pitchFamily="34" charset="0"/>
                <a:cs typeface="Arial" panose="020B0604020202020204" pitchFamily="34" charset="0"/>
              </a:rPr>
              <a:t>TNF-</a:t>
            </a:r>
            <a:r>
              <a:rPr lang="en-US" altLang="it-IT">
                <a:latin typeface="Arial" panose="020B0604020202020204" pitchFamily="34" charset="0"/>
                <a:cs typeface="Times New Roman" panose="02020603050405020304" pitchFamily="18" charset="0"/>
              </a:rPr>
              <a:t>α.</a:t>
            </a:r>
          </a:p>
          <a:p>
            <a:pPr marL="228600" indent="-228600" eaLnBrk="1" hangingPunct="1"/>
            <a:endParaRPr lang="en-US" altLang="it-IT" baseline="30000">
              <a:latin typeface="Arial" panose="020B0604020202020204" pitchFamily="34" charset="0"/>
              <a:cs typeface="Times New Roman" panose="02020603050405020304" pitchFamily="18" charset="0"/>
            </a:endParaRPr>
          </a:p>
          <a:p>
            <a:pPr marL="228600" indent="-228600" eaLnBrk="1" hangingPunct="1"/>
            <a:endParaRPr lang="en-US" altLang="it-IT" baseline="30000">
              <a:latin typeface="Arial" panose="020B0604020202020204" pitchFamily="34" charset="0"/>
              <a:cs typeface="Times New Roman" panose="02020603050405020304" pitchFamily="18" charset="0"/>
            </a:endParaRPr>
          </a:p>
          <a:p>
            <a:pPr marL="228600" indent="-228600" eaLnBrk="1" hangingPunct="1"/>
            <a:endParaRPr lang="en-US" altLang="it-IT" sz="1100">
              <a:latin typeface="Arial" panose="020B0604020202020204" pitchFamily="34" charset="0"/>
              <a:cs typeface="Times New Roman" panose="02020603050405020304" pitchFamily="18" charset="0"/>
            </a:endParaRPr>
          </a:p>
          <a:p>
            <a:pPr marL="228600" indent="-228600" eaLnBrk="1" hangingPunct="1"/>
            <a:r>
              <a:rPr lang="en-US" altLang="it-IT" sz="1100">
                <a:latin typeface="Arial" panose="020B0604020202020204" pitchFamily="34" charset="0"/>
                <a:cs typeface="Times New Roman" panose="02020603050405020304" pitchFamily="18" charset="0"/>
              </a:rPr>
              <a:t>Choy EHS, Panayi GS. Cytokine pathways and joint inflammation in rheumatoid arthritis. </a:t>
            </a:r>
            <a:r>
              <a:rPr lang="en-US" altLang="it-IT" sz="1100" i="1">
                <a:latin typeface="Arial" panose="020B0604020202020204" pitchFamily="34" charset="0"/>
                <a:cs typeface="Times New Roman" panose="02020603050405020304" pitchFamily="18" charset="0"/>
              </a:rPr>
              <a:t>N Engl J Med.</a:t>
            </a:r>
            <a:r>
              <a:rPr lang="en-US" altLang="it-IT" sz="1100">
                <a:latin typeface="Arial" panose="020B0604020202020204" pitchFamily="34" charset="0"/>
                <a:cs typeface="Times New Roman" panose="02020603050405020304" pitchFamily="18" charset="0"/>
              </a:rPr>
              <a:t> 2001; 344:164-169.</a:t>
            </a:r>
          </a:p>
          <a:p>
            <a:pPr marL="228600" indent="-228600" eaLnBrk="1" hangingPunct="1"/>
            <a:endParaRPr lang="en-US" altLang="it-IT" sz="1100">
              <a:latin typeface="Arial" panose="020B0604020202020204" pitchFamily="34" charset="0"/>
              <a:cs typeface="Times New Roman" panose="02020603050405020304" pitchFamily="18" charset="0"/>
            </a:endParaRPr>
          </a:p>
          <a:p>
            <a:pPr marL="228600" indent="-228600" eaLnBrk="1" hangingPunct="1"/>
            <a:r>
              <a:rPr lang="en-US" altLang="it-IT" sz="1100">
                <a:latin typeface="Arial" panose="020B0604020202020204" pitchFamily="34" charset="0"/>
                <a:cs typeface="Times New Roman" panose="02020603050405020304" pitchFamily="18" charset="0"/>
              </a:rPr>
              <a:t>Feldman M. Development of anti-TNF therapy for rheumatoid arthritis. </a:t>
            </a:r>
            <a:r>
              <a:rPr lang="en-US" altLang="it-IT" sz="1100" i="1">
                <a:latin typeface="Arial" panose="020B0604020202020204" pitchFamily="34" charset="0"/>
                <a:cs typeface="Times New Roman" panose="02020603050405020304" pitchFamily="18" charset="0"/>
              </a:rPr>
              <a:t>Nature Rev.</a:t>
            </a:r>
            <a:r>
              <a:rPr lang="en-US" altLang="it-IT" sz="1100">
                <a:latin typeface="Arial" panose="020B0604020202020204" pitchFamily="34" charset="0"/>
                <a:cs typeface="Times New Roman" panose="02020603050405020304" pitchFamily="18" charset="0"/>
              </a:rPr>
              <a:t> 2002; 2:364-370.</a:t>
            </a:r>
          </a:p>
        </p:txBody>
      </p:sp>
    </p:spTree>
    <p:extLst>
      <p:ext uri="{BB962C8B-B14F-4D97-AF65-F5344CB8AC3E}">
        <p14:creationId xmlns:p14="http://schemas.microsoft.com/office/powerpoint/2010/main" val="362861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EC41202-61C7-44B8-BFD2-E8FAAE9CB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4D95C6-1DAC-467A-9633-0EC762BE034C}" type="slidenum">
              <a:rPr lang="it-IT" altLang="it-IT"/>
              <a:pPr eaLnBrk="1" hangingPunct="1"/>
              <a:t>10</a:t>
            </a:fld>
            <a:endParaRPr lang="it-IT" altLang="it-IT"/>
          </a:p>
        </p:txBody>
      </p:sp>
      <p:sp>
        <p:nvSpPr>
          <p:cNvPr id="49155" name="Rectangle 2">
            <a:extLst>
              <a:ext uri="{FF2B5EF4-FFF2-40B4-BE49-F238E27FC236}">
                <a16:creationId xmlns:a16="http://schemas.microsoft.com/office/drawing/2014/main" id="{23477FEE-7067-4DFE-8727-65112FE2E484}"/>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2AA54CCC-9EA7-4260-A579-900D350E659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it-IT" dirty="0">
                <a:solidFill>
                  <a:srgbClr val="000000"/>
                </a:solidFill>
                <a:latin typeface="Arial" panose="020B0604020202020204" pitchFamily="34" charset="0"/>
              </a:rPr>
              <a:t> </a:t>
            </a:r>
            <a:endParaRPr lang="en-US" altLang="it-IT" dirty="0">
              <a:latin typeface="Arial" panose="020B0604020202020204" pitchFamily="34" charset="0"/>
            </a:endParaRPr>
          </a:p>
          <a:p>
            <a:pPr eaLnBrk="1" hangingPunct="1"/>
            <a:endParaRPr lang="en-US" altLang="it-IT" dirty="0">
              <a:latin typeface="Arial" panose="020B0604020202020204" pitchFamily="34" charset="0"/>
            </a:endParaRPr>
          </a:p>
        </p:txBody>
      </p:sp>
    </p:spTree>
    <p:extLst>
      <p:ext uri="{BB962C8B-B14F-4D97-AF65-F5344CB8AC3E}">
        <p14:creationId xmlns:p14="http://schemas.microsoft.com/office/powerpoint/2010/main" val="248475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8EFB076-3CC6-47C9-8B5B-1508B72B0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918AC2-DCFA-4A28-9B42-7E554851559D}" type="slidenum">
              <a:rPr lang="it-IT" altLang="it-IT"/>
              <a:pPr eaLnBrk="1" hangingPunct="1"/>
              <a:t>11</a:t>
            </a:fld>
            <a:endParaRPr lang="it-IT" altLang="it-IT"/>
          </a:p>
        </p:txBody>
      </p:sp>
      <p:sp>
        <p:nvSpPr>
          <p:cNvPr id="50179" name="Rectangle 2">
            <a:extLst>
              <a:ext uri="{FF2B5EF4-FFF2-40B4-BE49-F238E27FC236}">
                <a16:creationId xmlns:a16="http://schemas.microsoft.com/office/drawing/2014/main" id="{051E664D-5F41-4EB5-968B-59BE9808B998}"/>
              </a:ext>
            </a:extLst>
          </p:cNvPr>
          <p:cNvSpPr>
            <a:spLocks noGrp="1" noRot="1" noChangeAspect="1" noChangeArrowheads="1" noTextEdit="1"/>
          </p:cNvSpPr>
          <p:nvPr>
            <p:ph type="sldImg"/>
          </p:nvPr>
        </p:nvSpPr>
        <p:spPr>
          <a:xfrm>
            <a:off x="1143000" y="687388"/>
            <a:ext cx="4570413" cy="3427412"/>
          </a:xfrm>
          <a:ln/>
        </p:spPr>
      </p:sp>
      <p:sp>
        <p:nvSpPr>
          <p:cNvPr id="50180" name="Rectangle 3">
            <a:extLst>
              <a:ext uri="{FF2B5EF4-FFF2-40B4-BE49-F238E27FC236}">
                <a16:creationId xmlns:a16="http://schemas.microsoft.com/office/drawing/2014/main" id="{D2D6A5F7-11AB-4964-9423-C65C25D6E08A}"/>
              </a:ext>
            </a:extLst>
          </p:cNvPr>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	</a:t>
            </a:r>
          </a:p>
          <a:p>
            <a:pPr eaLnBrk="1" hangingPunct="1"/>
            <a:endParaRPr lang="en-US" altLang="it-IT">
              <a:latin typeface="Arial" panose="020B0604020202020204" pitchFamily="34" charset="0"/>
            </a:endParaRPr>
          </a:p>
          <a:p>
            <a:pPr eaLnBrk="1" hangingPunct="1"/>
            <a:endParaRPr lang="en-US" altLang="it-IT">
              <a:latin typeface="Arial" panose="020B0604020202020204" pitchFamily="34" charset="0"/>
            </a:endParaRPr>
          </a:p>
        </p:txBody>
      </p:sp>
    </p:spTree>
    <p:extLst>
      <p:ext uri="{BB962C8B-B14F-4D97-AF65-F5344CB8AC3E}">
        <p14:creationId xmlns:p14="http://schemas.microsoft.com/office/powerpoint/2010/main" val="381046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07E758F-4ADA-45D3-AAFC-FF2AF701B2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A9731F-6E93-4D1E-89B9-B29F5251D4B9}" type="slidenum">
              <a:rPr lang="it-IT" altLang="it-IT"/>
              <a:pPr eaLnBrk="1" hangingPunct="1"/>
              <a:t>14</a:t>
            </a:fld>
            <a:endParaRPr lang="it-IT" altLang="it-IT"/>
          </a:p>
        </p:txBody>
      </p:sp>
      <p:sp>
        <p:nvSpPr>
          <p:cNvPr id="51203" name="Text Box 1">
            <a:extLst>
              <a:ext uri="{FF2B5EF4-FFF2-40B4-BE49-F238E27FC236}">
                <a16:creationId xmlns:a16="http://schemas.microsoft.com/office/drawing/2014/main" id="{0D142B4E-EE4C-4376-ABD9-CA2FF1DD7BE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fld id="{375CA910-6A30-4878-B6C3-97C229C83F41}" type="slidenum">
              <a:rPr lang="de-DE" altLang="it-IT" sz="1200">
                <a:solidFill>
                  <a:srgbClr val="FFFFFF"/>
                </a:solidFill>
                <a:cs typeface="Lucida Sans Unicode" panose="020B0602030504020204" pitchFamily="34" charset="0"/>
              </a:rPr>
              <a:pPr algn="r" eaLnBrk="1" hangingPunct="1"/>
              <a:t>14</a:t>
            </a:fld>
            <a:endParaRPr lang="de-DE" altLang="it-IT" sz="1200">
              <a:solidFill>
                <a:srgbClr val="FFFFFF"/>
              </a:solidFill>
              <a:cs typeface="Lucida Sans Unicode" panose="020B0602030504020204" pitchFamily="34" charset="0"/>
            </a:endParaRPr>
          </a:p>
        </p:txBody>
      </p:sp>
      <p:sp>
        <p:nvSpPr>
          <p:cNvPr id="51204" name="Text Box 2">
            <a:extLst>
              <a:ext uri="{FF2B5EF4-FFF2-40B4-BE49-F238E27FC236}">
                <a16:creationId xmlns:a16="http://schemas.microsoft.com/office/drawing/2014/main" id="{D6C19D88-E1A7-46BA-B99F-D4BAF9F5B7B6}"/>
              </a:ext>
            </a:extLst>
          </p:cNvPr>
          <p:cNvSpPr txBox="1">
            <a:spLocks noChangeArrowheads="1"/>
          </p:cNvSpPr>
          <p:nvPr/>
        </p:nvSpPr>
        <p:spPr bwMode="auto">
          <a:xfrm>
            <a:off x="1144588"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51205" name="Text Box 3">
            <a:extLst>
              <a:ext uri="{FF2B5EF4-FFF2-40B4-BE49-F238E27FC236}">
                <a16:creationId xmlns:a16="http://schemas.microsoft.com/office/drawing/2014/main" id="{F6104914-A80B-4C8E-A73B-94166A1C8066}"/>
              </a:ext>
            </a:extLst>
          </p:cNvPr>
          <p:cNvSpPr>
            <a:spLocks noGrp="1" noChangeArrowheads="1"/>
          </p:cNvSpPr>
          <p:nvPr>
            <p:ph type="body"/>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4138"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CD20 antigen is expressed on B cells</a:t>
            </a:r>
          </a:p>
          <a:p>
            <a:pPr marL="541338" lvl="1"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Expressed on &gt;90% of malignant cells in B cell non-Hodgkin’s lymphoma (NHL)</a:t>
            </a:r>
          </a:p>
          <a:p>
            <a:pPr marL="84138"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B cells are implicated in RA: strategic development of MabThera</a:t>
            </a:r>
            <a:r>
              <a:rPr lang="en-GB" altLang="it-IT" sz="1000" baseline="30000">
                <a:latin typeface="Symbol" panose="05050102010706020507" pitchFamily="18" charset="2"/>
                <a:cs typeface="Lucida Sans Unicode" panose="020B0602030504020204" pitchFamily="34" charset="0"/>
              </a:rPr>
              <a:t></a:t>
            </a:r>
            <a:r>
              <a:rPr lang="en-GB" altLang="it-IT" sz="1000">
                <a:latin typeface="Arial" panose="020B0604020202020204" pitchFamily="34" charset="0"/>
                <a:cs typeface="Lucida Sans Unicode" panose="020B0602030504020204" pitchFamily="34" charset="0"/>
              </a:rPr>
              <a:t> in this setting was therefore logical</a:t>
            </a:r>
          </a:p>
          <a:p>
            <a:pPr marL="541338" lvl="1"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The rationale in RA is to remove peripheral B cells from the cycle of immunological interactions that occurs between B cells, T cells and macrophages</a:t>
            </a:r>
          </a:p>
          <a:p>
            <a:pPr marL="541338" lvl="1"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Removal of B cells suppresses the disease process</a:t>
            </a:r>
          </a:p>
          <a:p>
            <a:pPr marL="84138"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CD20 provides an ideal target for RA therapy</a:t>
            </a:r>
          </a:p>
          <a:p>
            <a:pPr marL="541338" lvl="1" indent="-84138" eaLnBrk="1" hangingPunct="1">
              <a:spcBef>
                <a:spcPts val="375"/>
              </a:spcBef>
              <a:buFontTx/>
              <a:buChar char="•"/>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r>
              <a:rPr lang="en-GB" altLang="it-IT" sz="1000">
                <a:latin typeface="Arial" panose="020B0604020202020204" pitchFamily="34" charset="0"/>
                <a:cs typeface="Lucida Sans Unicode" panose="020B0602030504020204" pitchFamily="34" charset="0"/>
              </a:rPr>
              <a:t>CD20 is not expressed on stem cells or fully mature plasma cells; </a:t>
            </a:r>
            <a:br>
              <a:rPr lang="en-GB" altLang="it-IT" sz="1000">
                <a:latin typeface="Arial" panose="020B0604020202020204" pitchFamily="34" charset="0"/>
                <a:cs typeface="Lucida Sans Unicode" panose="020B0602030504020204" pitchFamily="34" charset="0"/>
              </a:rPr>
            </a:br>
            <a:r>
              <a:rPr lang="en-GB" altLang="it-IT" sz="1000">
                <a:latin typeface="Arial" panose="020B0604020202020204" pitchFamily="34" charset="0"/>
                <a:cs typeface="Lucida Sans Unicode" panose="020B0602030504020204" pitchFamily="34" charset="0"/>
              </a:rPr>
              <a:t>therefore, protective immunological memory is preserved while other </a:t>
            </a:r>
            <a:br>
              <a:rPr lang="en-GB" altLang="it-IT" sz="1000">
                <a:latin typeface="Arial" panose="020B0604020202020204" pitchFamily="34" charset="0"/>
                <a:cs typeface="Lucida Sans Unicode" panose="020B0602030504020204" pitchFamily="34" charset="0"/>
              </a:rPr>
            </a:br>
            <a:r>
              <a:rPr lang="en-GB" altLang="it-IT" sz="1000">
                <a:latin typeface="Arial" panose="020B0604020202020204" pitchFamily="34" charset="0"/>
                <a:cs typeface="Lucida Sans Unicode" panose="020B0602030504020204" pitchFamily="34" charset="0"/>
              </a:rPr>
              <a:t>B cells are selectively depleted</a:t>
            </a:r>
          </a:p>
          <a:p>
            <a:pPr marL="84138" indent="-84138" eaLnBrk="1" hangingPunct="1">
              <a:spcBef>
                <a:spcPts val="375"/>
              </a:spcBef>
              <a:tabLst>
                <a:tab pos="84138" algn="l"/>
                <a:tab pos="998538" algn="l"/>
                <a:tab pos="1912938" algn="l"/>
                <a:tab pos="2827338" algn="l"/>
                <a:tab pos="3741738" algn="l"/>
                <a:tab pos="4656138" algn="l"/>
                <a:tab pos="5570538" algn="l"/>
                <a:tab pos="6484938" algn="l"/>
                <a:tab pos="7399338" algn="l"/>
                <a:tab pos="8313738" algn="l"/>
                <a:tab pos="9228138" algn="l"/>
                <a:tab pos="10142538" algn="l"/>
              </a:tabLst>
            </a:pPr>
            <a:endParaRPr lang="en-GB" altLang="it-IT" sz="1000">
              <a:latin typeface="Arial" panose="020B0604020202020204" pitchFamily="34" charset="0"/>
              <a:cs typeface="Lucida Sans Unicode" panose="020B0602030504020204" pitchFamily="34" charset="0"/>
            </a:endParaRPr>
          </a:p>
        </p:txBody>
      </p:sp>
    </p:spTree>
    <p:extLst>
      <p:ext uri="{BB962C8B-B14F-4D97-AF65-F5344CB8AC3E}">
        <p14:creationId xmlns:p14="http://schemas.microsoft.com/office/powerpoint/2010/main" val="164399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D5D6BFC-EB16-49BC-B736-6D524E094482}" type="slidenum">
              <a:rPr lang="it-IT" smtClean="0"/>
              <a:pPr/>
              <a:t>17</a:t>
            </a:fld>
            <a:endParaRPr lang="it-IT"/>
          </a:p>
        </p:txBody>
      </p:sp>
    </p:spTree>
    <p:extLst>
      <p:ext uri="{BB962C8B-B14F-4D97-AF65-F5344CB8AC3E}">
        <p14:creationId xmlns:p14="http://schemas.microsoft.com/office/powerpoint/2010/main" val="320414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15C666F-BBD7-4A70-A6F2-1050EF98646A}"/>
              </a:ext>
            </a:extLst>
          </p:cNvPr>
          <p:cNvSpPr>
            <a:spLocks noGrp="1" noRot="1" noChangeAspect="1" noChangeArrowheads="1" noTextEdit="1"/>
          </p:cNvSpPr>
          <p:nvPr>
            <p:ph type="sldImg"/>
          </p:nvPr>
        </p:nvSpPr>
        <p:spPr>
          <a:xfrm>
            <a:off x="1146175" y="685800"/>
            <a:ext cx="4572000" cy="3429000"/>
          </a:xfrm>
          <a:ln/>
        </p:spPr>
      </p:sp>
      <p:sp>
        <p:nvSpPr>
          <p:cNvPr id="47107" name="Rectangle 3">
            <a:extLst>
              <a:ext uri="{FF2B5EF4-FFF2-40B4-BE49-F238E27FC236}">
                <a16:creationId xmlns:a16="http://schemas.microsoft.com/office/drawing/2014/main" id="{BD507993-3BEA-46A6-B2CA-B711B82390D9}"/>
              </a:ext>
            </a:extLst>
          </p:cNvPr>
          <p:cNvSpPr>
            <a:spLocks noGrp="1" noChangeArrowheads="1"/>
          </p:cNvSpPr>
          <p:nvPr>
            <p:ph type="body" idx="1"/>
          </p:nvPr>
        </p:nvSpPr>
        <p:spPr>
          <a:xfrm>
            <a:off x="768350" y="4375150"/>
            <a:ext cx="5376863"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tabLst>
                <a:tab pos="187325" algn="l"/>
              </a:tabLst>
            </a:pPr>
            <a:r>
              <a:rPr lang="it-IT" altLang="it-IT" b="1" dirty="0">
                <a:latin typeface="Arial" panose="020B0604020202020204" pitchFamily="34" charset="0"/>
              </a:rPr>
              <a:t> </a:t>
            </a:r>
            <a:endParaRPr lang="it-IT" altLang="it-IT" sz="1000" dirty="0">
              <a:latin typeface="Arial" panose="020B0604020202020204" pitchFamily="34" charset="0"/>
            </a:endParaRPr>
          </a:p>
          <a:p>
            <a:pPr algn="just" eaLnBrk="1" hangingPunct="1">
              <a:tabLst>
                <a:tab pos="187325" algn="l"/>
              </a:tabLst>
            </a:pPr>
            <a:endParaRPr lang="it-IT" altLang="it-IT" sz="1000" dirty="0">
              <a:latin typeface="Arial" panose="020B0604020202020204" pitchFamily="34" charset="0"/>
            </a:endParaRPr>
          </a:p>
        </p:txBody>
      </p:sp>
      <p:sp>
        <p:nvSpPr>
          <p:cNvPr id="47108" name="Text Box 4">
            <a:extLst>
              <a:ext uri="{FF2B5EF4-FFF2-40B4-BE49-F238E27FC236}">
                <a16:creationId xmlns:a16="http://schemas.microsoft.com/office/drawing/2014/main" id="{E4CE102E-4537-451A-AE1A-077535412E82}"/>
              </a:ext>
            </a:extLst>
          </p:cNvPr>
          <p:cNvSpPr txBox="1">
            <a:spLocks noChangeArrowheads="1"/>
          </p:cNvSpPr>
          <p:nvPr/>
        </p:nvSpPr>
        <p:spPr bwMode="auto">
          <a:xfrm>
            <a:off x="76200" y="106363"/>
            <a:ext cx="19367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pPr>
            <a:r>
              <a:rPr lang="en-US" altLang="it-IT" sz="1000"/>
              <a:t>Confidential Material</a:t>
            </a:r>
            <a:br>
              <a:rPr lang="en-US" altLang="it-IT" sz="1000"/>
            </a:br>
            <a:r>
              <a:rPr lang="en-US" altLang="it-IT" sz="1000"/>
              <a:t>Property of Abbott Laboratories</a:t>
            </a:r>
          </a:p>
        </p:txBody>
      </p:sp>
      <p:sp>
        <p:nvSpPr>
          <p:cNvPr id="47109" name="Text Box 5">
            <a:extLst>
              <a:ext uri="{FF2B5EF4-FFF2-40B4-BE49-F238E27FC236}">
                <a16:creationId xmlns:a16="http://schemas.microsoft.com/office/drawing/2014/main" id="{28982432-6761-4A49-BFCD-35EAF4FD47C4}"/>
              </a:ext>
            </a:extLst>
          </p:cNvPr>
          <p:cNvSpPr txBox="1">
            <a:spLocks noChangeArrowheads="1"/>
          </p:cNvSpPr>
          <p:nvPr/>
        </p:nvSpPr>
        <p:spPr bwMode="auto">
          <a:xfrm>
            <a:off x="5283200" y="8807450"/>
            <a:ext cx="13938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it-IT" sz="1000"/>
              <a:t>Page </a:t>
            </a:r>
            <a:fld id="{E3A5CEDA-9BEE-448D-9A85-77A797373F8A}" type="slidenum">
              <a:rPr lang="en-US" altLang="it-IT" sz="1000"/>
              <a:pPr algn="ctr">
                <a:spcBef>
                  <a:spcPct val="50000"/>
                </a:spcBef>
              </a:pPr>
              <a:t>32</a:t>
            </a:fld>
            <a:endParaRPr lang="en-US" altLang="it-IT" sz="1000"/>
          </a:p>
        </p:txBody>
      </p:sp>
    </p:spTree>
    <p:extLst>
      <p:ext uri="{BB962C8B-B14F-4D97-AF65-F5344CB8AC3E}">
        <p14:creationId xmlns:p14="http://schemas.microsoft.com/office/powerpoint/2010/main" val="1656025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8" name="Segnaposto data 27"/>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17" name="Segnaposto piè di pagina 16"/>
          <p:cNvSpPr>
            <a:spLocks noGrp="1"/>
          </p:cNvSpPr>
          <p:nvPr>
            <p:ph type="ftr" sz="quarter" idx="11"/>
          </p:nvPr>
        </p:nvSpPr>
        <p:spPr/>
        <p:txBody>
          <a:bodyPr/>
          <a:lstStyle/>
          <a:p>
            <a:endParaRPr lang="it-IT"/>
          </a:p>
        </p:txBody>
      </p:sp>
      <p:sp>
        <p:nvSpPr>
          <p:cNvPr id="29" name="Segnaposto numero diapositiva 28"/>
          <p:cNvSpPr>
            <a:spLocks noGrp="1"/>
          </p:cNvSpPr>
          <p:nvPr>
            <p:ph type="sldNum" sz="quarter" idx="12"/>
          </p:nvPr>
        </p:nvSpPr>
        <p:spPr/>
        <p:txBody>
          <a:bodyPr/>
          <a:lstStyle/>
          <a:p>
            <a:fld id="{9F10F998-71DC-4977-981F-111D1AE9A39F}" type="slidenum">
              <a:rPr lang="it-IT" smtClean="0"/>
              <a:pPr/>
              <a:t>‹N›</a:t>
            </a:fld>
            <a:endParaRPr lang="it-IT"/>
          </a:p>
        </p:txBody>
      </p:sp>
      <p:sp>
        <p:nvSpPr>
          <p:cNvPr id="32" name="Rettango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tangolo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ttango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ttangolo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ttango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o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it-IT"/>
              <a:t>Fare clic per modificare lo stile del titolo</a:t>
            </a:r>
            <a:endParaRPr kumimoji="0" lang="en-US"/>
          </a:p>
        </p:txBody>
      </p:sp>
      <p:sp>
        <p:nvSpPr>
          <p:cNvPr id="9" name="Sottotito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a:t>Fare clic per modificare lo stile del sottotitolo dello schema</a:t>
            </a:r>
            <a:endParaRPr kumimoji="0" lang="en-US"/>
          </a:p>
        </p:txBody>
      </p:sp>
      <p:sp>
        <p:nvSpPr>
          <p:cNvPr id="56" name="Rettango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ttango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ttango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ttango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981200" cy="5851525"/>
          </a:xfrm>
        </p:spPr>
        <p:txBody>
          <a:bodyPr vert="eaVert" anchor="ct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274639"/>
            <a:ext cx="58674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307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648200" y="1600200"/>
            <a:ext cx="4038600" cy="4530725"/>
          </a:xfrm>
        </p:spPr>
        <p:txBody>
          <a:bodyPr/>
          <a:lstStyle/>
          <a:p>
            <a:pPr lvl="0"/>
            <a:endParaRPr lang="it-IT" noProof="0"/>
          </a:p>
        </p:txBody>
      </p:sp>
      <p:sp>
        <p:nvSpPr>
          <p:cNvPr id="5" name="Rectangle 44">
            <a:extLst>
              <a:ext uri="{FF2B5EF4-FFF2-40B4-BE49-F238E27FC236}">
                <a16:creationId xmlns:a16="http://schemas.microsoft.com/office/drawing/2014/main" id="{D5ACD113-4592-40C0-A28E-9CA57DB1849C}"/>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45">
            <a:extLst>
              <a:ext uri="{FF2B5EF4-FFF2-40B4-BE49-F238E27FC236}">
                <a16:creationId xmlns:a16="http://schemas.microsoft.com/office/drawing/2014/main" id="{93B3B9AD-D6C7-4402-8F88-49FEA4B390A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46">
            <a:extLst>
              <a:ext uri="{FF2B5EF4-FFF2-40B4-BE49-F238E27FC236}">
                <a16:creationId xmlns:a16="http://schemas.microsoft.com/office/drawing/2014/main" id="{DC4731F5-78AB-4F5E-8C0F-BE0FABEEF9B9}"/>
              </a:ext>
            </a:extLst>
          </p:cNvPr>
          <p:cNvSpPr>
            <a:spLocks noGrp="1" noChangeArrowheads="1"/>
          </p:cNvSpPr>
          <p:nvPr>
            <p:ph type="sldNum" sz="quarter" idx="12"/>
          </p:nvPr>
        </p:nvSpPr>
        <p:spPr>
          <a:ln/>
        </p:spPr>
        <p:txBody>
          <a:bodyPr/>
          <a:lstStyle>
            <a:lvl1pPr>
              <a:defRPr/>
            </a:lvl1pPr>
          </a:lstStyle>
          <a:p>
            <a:fld id="{F530BD5D-47F6-4E92-A70E-40CB4D53CE30}" type="slidenum">
              <a:rPr lang="it-IT" altLang="it-IT"/>
              <a:pPr/>
              <a:t>‹N›</a:t>
            </a:fld>
            <a:endParaRPr lang="it-IT" altLang="it-IT"/>
          </a:p>
        </p:txBody>
      </p:sp>
    </p:spTree>
    <p:extLst>
      <p:ext uri="{BB962C8B-B14F-4D97-AF65-F5344CB8AC3E}">
        <p14:creationId xmlns:p14="http://schemas.microsoft.com/office/powerpoint/2010/main" val="16676853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Figura a mano libera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igura a mano libera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igura a mano libera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igura a mano libera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igura a mano libera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igura a mano libera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igura a mano libera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igura a mano libera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igura a mano libera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igura a mano libera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igura a mano libera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igura a mano libera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igura a mano libera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igura a mano libera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Segnaposto tes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
        <p:nvSpPr>
          <p:cNvPr id="7" name="Rettangolo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it-IT"/>
              <a:t>Fare clic per modificare lo stile del titolo</a:t>
            </a:r>
            <a:endParaRPr kumimoji="0" lang="en-US"/>
          </a:p>
        </p:txBody>
      </p:sp>
      <p:sp>
        <p:nvSpPr>
          <p:cNvPr id="8" name="Rettango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ttangolo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ttango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tango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512064"/>
            <a:ext cx="8229600" cy="9144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5" name="Rettangolo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504824" y="512064"/>
            <a:ext cx="7772400" cy="914400"/>
          </a:xfrm>
        </p:spPr>
        <p:txBody>
          <a:bodyPr anchor="t"/>
          <a:lstStyle>
            <a:lvl1pPr>
              <a:defRPr sz="4000"/>
            </a:lvl1pPr>
            <a:extLst/>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F10F998-71DC-4977-981F-111D1AE9A39F}" type="slidenum">
              <a:rPr lang="it-IT" smtClean="0"/>
              <a:pPr/>
              <a:t>‹N›</a:t>
            </a:fld>
            <a:endParaRPr lang="it-IT"/>
          </a:p>
        </p:txBody>
      </p:sp>
      <p:sp>
        <p:nvSpPr>
          <p:cNvPr id="16" name="Rettangolo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ttango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ttangolo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ttango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ttangolo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ttango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tangolo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ttango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914400" y="512064"/>
            <a:ext cx="7772400" cy="914400"/>
          </a:xfrm>
        </p:spPr>
        <p:txBody>
          <a:bodyPr/>
          <a:lstStyle>
            <a:lvl1pPr>
              <a:defRPr sz="4000" cap="none" baseline="0"/>
            </a:lvl1pPr>
            <a:extLst/>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273050"/>
            <a:ext cx="8229600" cy="1162050"/>
          </a:xfrm>
        </p:spPr>
        <p:txBody>
          <a:bodyPr anchor="ctr"/>
          <a:lstStyle>
            <a:lvl1pPr algn="l">
              <a:buNone/>
              <a:defRPr sz="3600" b="0"/>
            </a:lvl1pPr>
            <a:extLst/>
          </a:lstStyle>
          <a:p>
            <a:r>
              <a:rPr kumimoji="0" lang="it-IT"/>
              <a:t>Fare clic per modificare lo stile del titolo</a:t>
            </a:r>
            <a:endParaRPr kumimoji="0" lang="en-US"/>
          </a:p>
        </p:txBody>
      </p:sp>
      <p:sp>
        <p:nvSpPr>
          <p:cNvPr id="3" name="Segnaposto tes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C4D2B9F-C79A-4F6C-A6F6-798A5E9BE70E}" type="datetimeFigureOut">
              <a:rPr lang="it-IT" smtClean="0"/>
              <a:pPr/>
              <a:t>22/10/2019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Connettore 1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o 9"/>
          <p:cNvGrpSpPr/>
          <p:nvPr/>
        </p:nvGrpSpPr>
        <p:grpSpPr>
          <a:xfrm rot="5400000">
            <a:off x="8514581" y="1219200"/>
            <a:ext cx="132763" cy="128466"/>
            <a:chOff x="6668087" y="1297746"/>
            <a:chExt cx="161840" cy="156602"/>
          </a:xfrm>
        </p:grpSpPr>
        <p:cxnSp>
          <p:nvCxnSpPr>
            <p:cNvPr id="15" name="Connettore 1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it-IT"/>
              <a:t>Fare clic per modificare lo stile del titolo</a:t>
            </a:r>
            <a:endParaRPr kumimoji="0" lang="en-US"/>
          </a:p>
        </p:txBody>
      </p:sp>
      <p:sp>
        <p:nvSpPr>
          <p:cNvPr id="3" name="Segnaposto immagin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it-IT"/>
              <a:t>Fare clic sull'icona per inserire un'immagine</a:t>
            </a:r>
            <a:endParaRPr kumimoji="0" lang="en-US"/>
          </a:p>
        </p:txBody>
      </p:sp>
      <p:sp>
        <p:nvSpPr>
          <p:cNvPr id="4" name="Segnaposto tes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it-IT"/>
              <a:t>Fare clic per modificare stili del testo dello schema</a:t>
            </a:r>
          </a:p>
        </p:txBody>
      </p:sp>
      <p:grpSp>
        <p:nvGrpSpPr>
          <p:cNvPr id="14" name="Gruppo 13"/>
          <p:cNvGrpSpPr/>
          <p:nvPr/>
        </p:nvGrpSpPr>
        <p:grpSpPr>
          <a:xfrm rot="5400000">
            <a:off x="8666981" y="1371600"/>
            <a:ext cx="132763" cy="128466"/>
            <a:chOff x="6668087" y="1297746"/>
            <a:chExt cx="161840" cy="156602"/>
          </a:xfrm>
        </p:grpSpPr>
        <p:cxnSp>
          <p:nvCxnSpPr>
            <p:cNvPr id="11" name="Connettore 1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o 17"/>
          <p:cNvGrpSpPr/>
          <p:nvPr/>
        </p:nvGrpSpPr>
        <p:grpSpPr>
          <a:xfrm rot="5400000">
            <a:off x="8320088" y="1474763"/>
            <a:ext cx="132763" cy="128466"/>
            <a:chOff x="6668087" y="1297746"/>
            <a:chExt cx="161840" cy="156602"/>
          </a:xfrm>
        </p:grpSpPr>
        <p:cxnSp>
          <p:nvCxnSpPr>
            <p:cNvPr id="19" name="Connettore 1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Segnaposto data 4"/>
          <p:cNvSpPr>
            <a:spLocks noGrp="1"/>
          </p:cNvSpPr>
          <p:nvPr>
            <p:ph type="dt" sz="half" idx="10"/>
          </p:nvPr>
        </p:nvSpPr>
        <p:spPr>
          <a:xfrm>
            <a:off x="6477000" y="55499"/>
            <a:ext cx="2133600" cy="365125"/>
          </a:xfrm>
        </p:spPr>
        <p:txBody>
          <a:bodyPr/>
          <a:lstStyle/>
          <a:p>
            <a:fld id="{AC4D2B9F-C79A-4F6C-A6F6-798A5E9BE70E}" type="datetimeFigureOut">
              <a:rPr lang="it-IT" smtClean="0"/>
              <a:pPr/>
              <a:t>22/10/2019</a:t>
            </a:fld>
            <a:endParaRPr lang="it-IT"/>
          </a:p>
        </p:txBody>
      </p:sp>
      <p:sp>
        <p:nvSpPr>
          <p:cNvPr id="6" name="Segnaposto piè di pagina 5"/>
          <p:cNvSpPr>
            <a:spLocks noGrp="1"/>
          </p:cNvSpPr>
          <p:nvPr>
            <p:ph type="ftr" sz="quarter" idx="11"/>
          </p:nvPr>
        </p:nvSpPr>
        <p:spPr>
          <a:xfrm>
            <a:off x="914400" y="55499"/>
            <a:ext cx="5562600" cy="365125"/>
          </a:xfrm>
        </p:spPr>
        <p:txBody>
          <a:bodyPr/>
          <a:lstStyle/>
          <a:p>
            <a:endParaRPr lang="it-IT"/>
          </a:p>
        </p:txBody>
      </p:sp>
      <p:sp>
        <p:nvSpPr>
          <p:cNvPr id="7" name="Segnaposto numero diapositiva 6"/>
          <p:cNvSpPr>
            <a:spLocks noGrp="1"/>
          </p:cNvSpPr>
          <p:nvPr>
            <p:ph type="sldNum" sz="quarter" idx="12"/>
          </p:nvPr>
        </p:nvSpPr>
        <p:spPr>
          <a:xfrm>
            <a:off x="8610600" y="55499"/>
            <a:ext cx="457200" cy="365125"/>
          </a:xfrm>
        </p:spPr>
        <p:txBody>
          <a:bodyPr/>
          <a:lstStyle/>
          <a:p>
            <a:fld id="{9F10F998-71DC-4977-981F-111D1AE9A39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ttango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tango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tangolo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ttango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ttangolo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ttango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Segnaposto titolo 21"/>
          <p:cNvSpPr>
            <a:spLocks noGrp="1"/>
          </p:cNvSpPr>
          <p:nvPr>
            <p:ph type="title"/>
          </p:nvPr>
        </p:nvSpPr>
        <p:spPr>
          <a:xfrm>
            <a:off x="914400" y="512064"/>
            <a:ext cx="7772400" cy="914400"/>
          </a:xfrm>
          <a:prstGeom prst="rect">
            <a:avLst/>
          </a:prstGeom>
        </p:spPr>
        <p:txBody>
          <a:bodyPr vert="horz" anchor="t">
            <a:no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C4D2B9F-C79A-4F6C-A6F6-798A5E9BE70E}" type="datetimeFigureOut">
              <a:rPr lang="it-IT" smtClean="0"/>
              <a:pPr/>
              <a:t>22/10/2019</a:t>
            </a:fld>
            <a:endParaRPr lang="it-IT"/>
          </a:p>
        </p:txBody>
      </p:sp>
      <p:sp>
        <p:nvSpPr>
          <p:cNvPr id="3" name="Segnaposto piè di pagina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it-IT"/>
          </a:p>
        </p:txBody>
      </p:sp>
      <p:sp>
        <p:nvSpPr>
          <p:cNvPr id="23" name="Segnaposto numero diapositiva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F10F998-71DC-4977-981F-111D1AE9A39F}"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3292E7-889A-4D15-8304-E618DDCEB1D2}"/>
              </a:ext>
            </a:extLst>
          </p:cNvPr>
          <p:cNvSpPr>
            <a:spLocks noGrp="1"/>
          </p:cNvSpPr>
          <p:nvPr>
            <p:ph type="title"/>
          </p:nvPr>
        </p:nvSpPr>
        <p:spPr>
          <a:xfrm>
            <a:off x="3995936" y="0"/>
            <a:ext cx="5148064" cy="6858000"/>
          </a:xfrm>
        </p:spPr>
        <p:txBody>
          <a:bodyPr/>
          <a:lstStyle/>
          <a:p>
            <a:pPr marL="68580" indent="0">
              <a:lnSpc>
                <a:spcPct val="80000"/>
              </a:lnSpc>
              <a:defRPr/>
            </a:pPr>
            <a:r>
              <a:rPr lang="it-IT" sz="1600" b="1" i="1" dirty="0">
                <a:solidFill>
                  <a:schemeClr val="accent4">
                    <a:lumMod val="60000"/>
                    <a:lumOff val="40000"/>
                  </a:schemeClr>
                </a:solidFill>
                <a:latin typeface="Times New Roman" panose="02020603050405020304" pitchFamily="18" charset="0"/>
                <a:cs typeface="Times New Roman" panose="02020603050405020304" pitchFamily="18" charset="0"/>
              </a:rPr>
              <a:t>                             </a:t>
            </a:r>
            <a:r>
              <a:rPr lang="it-IT" sz="2000" b="1" i="1" dirty="0">
                <a:solidFill>
                  <a:schemeClr val="accent4">
                    <a:lumMod val="60000"/>
                    <a:lumOff val="40000"/>
                  </a:schemeClr>
                </a:solidFill>
                <a:latin typeface="Times New Roman" panose="02020603050405020304" pitchFamily="18" charset="0"/>
                <a:cs typeface="Times New Roman" panose="02020603050405020304" pitchFamily="18" charset="0"/>
              </a:rPr>
              <a:t>ARTRITE    REUMATOIDE</a:t>
            </a:r>
            <a:br>
              <a:rPr lang="it-IT" sz="1600" b="1" i="1" dirty="0">
                <a:solidFill>
                  <a:schemeClr val="accent4">
                    <a:lumMod val="60000"/>
                    <a:lumOff val="40000"/>
                  </a:schemeClr>
                </a:solidFill>
                <a:latin typeface="Times New Roman" panose="02020603050405020304" pitchFamily="18" charset="0"/>
                <a:cs typeface="Times New Roman" panose="02020603050405020304" pitchFamily="18" charset="0"/>
              </a:rPr>
            </a:br>
            <a:br>
              <a:rPr lang="it-IT" sz="1600" b="1" i="1" dirty="0">
                <a:solidFill>
                  <a:srgbClr val="FF0000"/>
                </a:solidFill>
                <a:latin typeface="Times New Roman" panose="02020603050405020304" pitchFamily="18" charset="0"/>
                <a:cs typeface="Times New Roman" panose="02020603050405020304" pitchFamily="18" charset="0"/>
              </a:rPr>
            </a:br>
            <a:r>
              <a:rPr lang="it-IT" b="1" i="1" dirty="0">
                <a:solidFill>
                  <a:srgbClr val="FF0000"/>
                </a:solidFill>
                <a:latin typeface="Times New Roman" panose="02020603050405020304" pitchFamily="18" charset="0"/>
                <a:cs typeface="Times New Roman" panose="02020603050405020304" pitchFamily="18" charset="0"/>
              </a:rPr>
              <a:t>                    </a:t>
            </a:r>
            <a:r>
              <a:rPr lang="it-IT" sz="1400" b="1" i="1" dirty="0">
                <a:solidFill>
                  <a:srgbClr val="FF0000"/>
                </a:solidFill>
                <a:latin typeface="Times New Roman" panose="02020603050405020304" pitchFamily="18" charset="0"/>
                <a:cs typeface="Times New Roman" panose="02020603050405020304" pitchFamily="18" charset="0"/>
              </a:rPr>
              <a:t>COME   LE   </a:t>
            </a: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Times New Roman" panose="02020603050405020304" pitchFamily="18" charset="0"/>
                <a:cs typeface="Times New Roman" panose="02020603050405020304" pitchFamily="18" charset="0"/>
              </a:rPr>
            </a:br>
            <a:r>
              <a:rPr lang="it-IT" sz="1400" b="1" i="1" dirty="0">
                <a:solidFill>
                  <a:srgbClr val="FFFF00"/>
                </a:solidFill>
                <a:latin typeface="Times New Roman" panose="02020603050405020304" pitchFamily="18" charset="0"/>
                <a:cs typeface="Times New Roman" panose="02020603050405020304" pitchFamily="18" charset="0"/>
              </a:rPr>
              <a:t>               </a:t>
            </a:r>
            <a:r>
              <a:rPr lang="it-IT" sz="1600" b="1" i="1" dirty="0">
                <a:solidFill>
                  <a:srgbClr val="FFFF00"/>
                </a:solidFill>
                <a:latin typeface="Times New Roman" panose="02020603050405020304" pitchFamily="18" charset="0"/>
                <a:cs typeface="Times New Roman" panose="02020603050405020304" pitchFamily="18" charset="0"/>
              </a:rPr>
              <a:t>ATTUALI       TERAPIE  </a:t>
            </a:r>
            <a:r>
              <a:rPr lang="it-IT" sz="1600" b="1" i="1" dirty="0">
                <a:solidFill>
                  <a:srgbClr val="FF0000"/>
                </a:solidFill>
                <a:latin typeface="Times New Roman" panose="02020603050405020304" pitchFamily="18" charset="0"/>
                <a:cs typeface="Times New Roman" panose="02020603050405020304" pitchFamily="18" charset="0"/>
              </a:rPr>
              <a:t>    </a:t>
            </a:r>
            <a:r>
              <a:rPr lang="it-IT" sz="1600" b="1" i="1" dirty="0">
                <a:solidFill>
                  <a:srgbClr val="FFFF00"/>
                </a:solidFill>
                <a:latin typeface="Times New Roman" panose="02020603050405020304" pitchFamily="18" charset="0"/>
                <a:cs typeface="Times New Roman" panose="02020603050405020304" pitchFamily="18" charset="0"/>
              </a:rPr>
              <a:t>FARMACOLOGICHE</a:t>
            </a:r>
            <a:r>
              <a:rPr lang="it-IT" sz="1600" b="1" i="1" dirty="0">
                <a:solidFill>
                  <a:srgbClr val="FF0000"/>
                </a:solidFill>
                <a:latin typeface="Times New Roman" panose="02020603050405020304" pitchFamily="18" charset="0"/>
                <a:cs typeface="Times New Roman" panose="02020603050405020304" pitchFamily="18" charset="0"/>
              </a:rPr>
              <a:t>   </a:t>
            </a: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Times New Roman" panose="02020603050405020304" pitchFamily="18" charset="0"/>
                <a:cs typeface="Times New Roman" panose="02020603050405020304" pitchFamily="18" charset="0"/>
              </a:rPr>
            </a:br>
            <a:r>
              <a:rPr lang="it-IT" sz="1400" b="1" i="1" dirty="0">
                <a:solidFill>
                  <a:srgbClr val="FF0000"/>
                </a:solidFill>
                <a:latin typeface="Times New Roman" panose="02020603050405020304" pitchFamily="18" charset="0"/>
                <a:cs typeface="Times New Roman" panose="02020603050405020304" pitchFamily="18" charset="0"/>
              </a:rPr>
              <a:t>                          HANNO       MODIFICATO      LA     PROGNOSI</a:t>
            </a: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Times New Roman" panose="02020603050405020304" pitchFamily="18" charset="0"/>
                <a:cs typeface="Times New Roman" panose="02020603050405020304" pitchFamily="18" charset="0"/>
              </a:rPr>
            </a:br>
            <a:br>
              <a:rPr lang="it-IT" sz="1400" b="1" i="1" dirty="0">
                <a:solidFill>
                  <a:srgbClr val="FF0000"/>
                </a:solidFill>
                <a:latin typeface="Comic Sans MS" pitchFamily="66" charset="0"/>
              </a:rPr>
            </a:br>
            <a:br>
              <a:rPr lang="it-IT" sz="1400" b="1" i="1" dirty="0">
                <a:solidFill>
                  <a:schemeClr val="accent4">
                    <a:lumMod val="60000"/>
                    <a:lumOff val="40000"/>
                  </a:schemeClr>
                </a:solidFill>
                <a:latin typeface="Comic Sans MS" pitchFamily="66" charset="0"/>
              </a:rPr>
            </a:br>
            <a:br>
              <a:rPr lang="it-IT" sz="1400" b="1" i="1" dirty="0">
                <a:solidFill>
                  <a:schemeClr val="accent4">
                    <a:lumMod val="60000"/>
                    <a:lumOff val="40000"/>
                  </a:schemeClr>
                </a:solidFill>
                <a:latin typeface="Comic Sans MS" pitchFamily="66" charset="0"/>
              </a:rPr>
            </a:br>
            <a:r>
              <a:rPr lang="it-IT" sz="1400" b="1" i="1" dirty="0">
                <a:solidFill>
                  <a:schemeClr val="accent4">
                    <a:lumMod val="60000"/>
                    <a:lumOff val="40000"/>
                  </a:schemeClr>
                </a:solidFill>
                <a:latin typeface="Comic Sans MS" pitchFamily="66" charset="0"/>
              </a:rPr>
              <a:t>                      </a:t>
            </a:r>
            <a:r>
              <a:rPr lang="it-IT" sz="1600" b="1" i="1" dirty="0">
                <a:solidFill>
                  <a:schemeClr val="accent4">
                    <a:lumMod val="60000"/>
                    <a:lumOff val="40000"/>
                  </a:schemeClr>
                </a:solidFill>
                <a:latin typeface="Comic Sans MS" pitchFamily="66" charset="0"/>
              </a:rPr>
              <a:t>GIUSEPPE   ZACCARI</a:t>
            </a:r>
            <a:br>
              <a:rPr lang="it-IT" sz="1400" b="1" i="1" dirty="0">
                <a:solidFill>
                  <a:schemeClr val="accent4">
                    <a:lumMod val="60000"/>
                    <a:lumOff val="40000"/>
                  </a:schemeClr>
                </a:solidFill>
                <a:latin typeface="Comic Sans MS" pitchFamily="66" charset="0"/>
              </a:rPr>
            </a:br>
            <a:br>
              <a:rPr lang="it-IT" sz="1400" b="1" i="1" dirty="0">
                <a:solidFill>
                  <a:srgbClr val="FF0000"/>
                </a:solidFill>
                <a:latin typeface="Comic Sans MS" pitchFamily="66" charset="0"/>
              </a:rPr>
            </a:br>
            <a:br>
              <a:rPr lang="it-IT" sz="1400" b="1" i="1" dirty="0">
                <a:solidFill>
                  <a:srgbClr val="FF0000"/>
                </a:solidFill>
                <a:latin typeface="Comic Sans MS" pitchFamily="66" charset="0"/>
              </a:rPr>
            </a:br>
            <a:br>
              <a:rPr lang="it-IT" sz="1400" b="1" i="1" dirty="0">
                <a:solidFill>
                  <a:srgbClr val="FF0000"/>
                </a:solidFill>
                <a:latin typeface="Comic Sans MS" pitchFamily="66" charset="0"/>
              </a:rPr>
            </a:br>
            <a:r>
              <a:rPr lang="it-IT" sz="1400" b="1" i="1" dirty="0">
                <a:solidFill>
                  <a:srgbClr val="FF0000"/>
                </a:solidFill>
                <a:latin typeface="Comic Sans MS" pitchFamily="66" charset="0"/>
              </a:rPr>
              <a:t>                              </a:t>
            </a:r>
            <a:r>
              <a:rPr lang="it-IT" sz="1200" b="1" i="1" dirty="0">
                <a:solidFill>
                  <a:srgbClr val="FF0000"/>
                </a:solidFill>
                <a:latin typeface="Comic Sans MS" pitchFamily="66" charset="0"/>
              </a:rPr>
              <a:t>ASL   ROMA  2 </a:t>
            </a:r>
            <a:br>
              <a:rPr lang="it-IT" sz="1200" b="1" i="1" dirty="0">
                <a:solidFill>
                  <a:srgbClr val="FF0000"/>
                </a:solidFill>
                <a:latin typeface="Comic Sans MS" pitchFamily="66" charset="0"/>
              </a:rPr>
            </a:br>
            <a:br>
              <a:rPr lang="it-IT" sz="1200" i="1" dirty="0">
                <a:solidFill>
                  <a:srgbClr val="FF0000"/>
                </a:solidFill>
                <a:latin typeface="Comic Sans MS" pitchFamily="66" charset="0"/>
              </a:rPr>
            </a:br>
            <a:r>
              <a:rPr lang="it-IT" sz="1200" i="1" dirty="0">
                <a:solidFill>
                  <a:srgbClr val="FF0000"/>
                </a:solidFill>
                <a:latin typeface="Comic Sans MS" pitchFamily="66" charset="0"/>
              </a:rPr>
              <a:t>                                           </a:t>
            </a:r>
            <a:r>
              <a:rPr lang="it-IT" sz="1200" b="1" i="1" dirty="0">
                <a:solidFill>
                  <a:srgbClr val="00FF00"/>
                </a:solidFill>
                <a:latin typeface="Comic Sans MS" pitchFamily="66" charset="0"/>
              </a:rPr>
              <a:t>DIRIGENTE   RESPONSABILE</a:t>
            </a:r>
            <a:br>
              <a:rPr lang="it-IT" sz="1200" b="1" i="1" dirty="0">
                <a:solidFill>
                  <a:srgbClr val="00FF00"/>
                </a:solidFill>
                <a:latin typeface="Comic Sans MS" pitchFamily="66" charset="0"/>
              </a:rPr>
            </a:br>
            <a:br>
              <a:rPr lang="it-IT" sz="1200" b="1" i="1" dirty="0">
                <a:solidFill>
                  <a:srgbClr val="00FF00"/>
                </a:solidFill>
                <a:latin typeface="Comic Sans MS" pitchFamily="66" charset="0"/>
              </a:rPr>
            </a:br>
            <a:r>
              <a:rPr lang="it-IT" sz="1200" b="1" i="1" dirty="0">
                <a:solidFill>
                  <a:srgbClr val="00FF00"/>
                </a:solidFill>
                <a:latin typeface="Comic Sans MS" pitchFamily="66" charset="0"/>
              </a:rPr>
              <a:t>                             </a:t>
            </a:r>
            <a:r>
              <a:rPr lang="it-IT" sz="1400" b="1" i="1" dirty="0">
                <a:solidFill>
                  <a:schemeClr val="accent4">
                    <a:lumMod val="60000"/>
                    <a:lumOff val="40000"/>
                  </a:schemeClr>
                </a:solidFill>
                <a:latin typeface="Comic Sans MS" pitchFamily="66" charset="0"/>
              </a:rPr>
              <a:t>UOS  REUMATOLOGIA</a:t>
            </a:r>
            <a:br>
              <a:rPr lang="it-IT" sz="1400" b="1" i="1" dirty="0">
                <a:solidFill>
                  <a:schemeClr val="accent4">
                    <a:lumMod val="60000"/>
                    <a:lumOff val="40000"/>
                  </a:schemeClr>
                </a:solidFill>
                <a:latin typeface="Comic Sans MS" pitchFamily="66" charset="0"/>
              </a:rPr>
            </a:br>
            <a:br>
              <a:rPr lang="it-IT" sz="1400" b="1" i="1" dirty="0">
                <a:solidFill>
                  <a:schemeClr val="accent4">
                    <a:lumMod val="60000"/>
                    <a:lumOff val="40000"/>
                  </a:schemeClr>
                </a:solidFill>
                <a:latin typeface="Comic Sans MS" pitchFamily="66" charset="0"/>
              </a:rPr>
            </a:br>
            <a:br>
              <a:rPr lang="it-IT" sz="1200" b="1" i="1" dirty="0">
                <a:solidFill>
                  <a:schemeClr val="accent4">
                    <a:lumMod val="60000"/>
                    <a:lumOff val="40000"/>
                  </a:schemeClr>
                </a:solidFill>
                <a:latin typeface="Comic Sans MS" pitchFamily="66" charset="0"/>
              </a:rPr>
            </a:br>
            <a:r>
              <a:rPr lang="it-IT" sz="1200" b="1" i="1" dirty="0">
                <a:solidFill>
                  <a:schemeClr val="accent4">
                    <a:lumMod val="60000"/>
                    <a:lumOff val="40000"/>
                  </a:schemeClr>
                </a:solidFill>
                <a:latin typeface="Comic Sans MS" pitchFamily="66" charset="0"/>
              </a:rPr>
              <a:t> </a:t>
            </a:r>
            <a:br>
              <a:rPr lang="it-IT" sz="1200" b="1" i="1" dirty="0">
                <a:solidFill>
                  <a:schemeClr val="accent4">
                    <a:lumMod val="60000"/>
                    <a:lumOff val="40000"/>
                  </a:schemeClr>
                </a:solidFill>
                <a:latin typeface="Comic Sans MS" pitchFamily="66" charset="0"/>
              </a:rPr>
            </a:br>
            <a:r>
              <a:rPr lang="it-IT" sz="1200" b="1" i="1" dirty="0">
                <a:solidFill>
                  <a:schemeClr val="accent4">
                    <a:lumMod val="60000"/>
                    <a:lumOff val="40000"/>
                  </a:schemeClr>
                </a:solidFill>
                <a:latin typeface="Comic Sans MS" pitchFamily="66" charset="0"/>
              </a:rPr>
              <a:t>            </a:t>
            </a:r>
            <a:r>
              <a:rPr lang="it-IT" sz="1200" i="1" dirty="0">
                <a:solidFill>
                  <a:srgbClr val="FF0000"/>
                </a:solidFill>
                <a:latin typeface="Comic Sans MS" pitchFamily="66" charset="0"/>
              </a:rPr>
              <a:t> </a:t>
            </a:r>
            <a:r>
              <a:rPr lang="it-IT" sz="1200" b="1" i="1" dirty="0">
                <a:solidFill>
                  <a:srgbClr val="FF0000"/>
                </a:solidFill>
                <a:latin typeface="Comic Sans MS" pitchFamily="66" charset="0"/>
              </a:rPr>
              <a:t>UNIVERSITA’     DI     ROMA     “ TOR  VERGATA ”</a:t>
            </a:r>
            <a:br>
              <a:rPr lang="it-IT" sz="1200" b="1" i="1" dirty="0">
                <a:solidFill>
                  <a:srgbClr val="FF0000"/>
                </a:solidFill>
                <a:latin typeface="Comic Sans MS" pitchFamily="66" charset="0"/>
              </a:rPr>
            </a:br>
            <a:br>
              <a:rPr lang="it-IT" sz="1200" b="1" i="1" dirty="0">
                <a:solidFill>
                  <a:srgbClr val="FF0000"/>
                </a:solidFill>
                <a:latin typeface="Comic Sans MS" pitchFamily="66" charset="0"/>
              </a:rPr>
            </a:br>
            <a:r>
              <a:rPr lang="it-IT" sz="1200" b="1" i="1" dirty="0">
                <a:solidFill>
                  <a:srgbClr val="00FF00"/>
                </a:solidFill>
                <a:latin typeface="Comic Sans MS" pitchFamily="66" charset="0"/>
              </a:rPr>
              <a:t>                   </a:t>
            </a:r>
            <a:r>
              <a:rPr lang="it-IT" sz="1200" b="1" i="1" dirty="0">
                <a:solidFill>
                  <a:srgbClr val="04FC2D"/>
                </a:solidFill>
                <a:latin typeface="Comic Sans MS" pitchFamily="66" charset="0"/>
              </a:rPr>
              <a:t>PROFESSORE   a c   di   </a:t>
            </a:r>
            <a:r>
              <a:rPr lang="it-IT" sz="1200" b="1" i="1" dirty="0">
                <a:solidFill>
                  <a:srgbClr val="00FF00"/>
                </a:solidFill>
                <a:latin typeface="Comic Sans MS" pitchFamily="66" charset="0"/>
              </a:rPr>
              <a:t>« IMMUNOLOGIA » </a:t>
            </a:r>
            <a:endParaRPr lang="it-IT" sz="1200" dirty="0"/>
          </a:p>
        </p:txBody>
      </p:sp>
      <p:sp>
        <p:nvSpPr>
          <p:cNvPr id="3" name="Segnaposto testo 2">
            <a:extLst>
              <a:ext uri="{FF2B5EF4-FFF2-40B4-BE49-F238E27FC236}">
                <a16:creationId xmlns:a16="http://schemas.microsoft.com/office/drawing/2014/main" id="{F5BAF008-19EF-44B0-BD5D-EACF53BB1FE5}"/>
              </a:ext>
            </a:extLst>
          </p:cNvPr>
          <p:cNvSpPr>
            <a:spLocks noGrp="1"/>
          </p:cNvSpPr>
          <p:nvPr>
            <p:ph type="body" idx="2"/>
          </p:nvPr>
        </p:nvSpPr>
        <p:spPr/>
        <p:txBody>
          <a:bodyPr/>
          <a:lstStyle/>
          <a:p>
            <a:endParaRPr lang="it-IT" dirty="0"/>
          </a:p>
        </p:txBody>
      </p:sp>
      <p:pic>
        <p:nvPicPr>
          <p:cNvPr id="6" name="Segnaposto contenuto 5">
            <a:extLst>
              <a:ext uri="{FF2B5EF4-FFF2-40B4-BE49-F238E27FC236}">
                <a16:creationId xmlns:a16="http://schemas.microsoft.com/office/drawing/2014/main" id="{745CA448-BD68-43C6-80C9-5D7F8DB6397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3995936" cy="6858000"/>
          </a:xfrm>
        </p:spPr>
      </p:pic>
    </p:spTree>
    <p:extLst>
      <p:ext uri="{BB962C8B-B14F-4D97-AF65-F5344CB8AC3E}">
        <p14:creationId xmlns:p14="http://schemas.microsoft.com/office/powerpoint/2010/main" val="669407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8" name="Picture 2" descr="i3389k">
            <a:extLst>
              <a:ext uri="{FF2B5EF4-FFF2-40B4-BE49-F238E27FC236}">
                <a16:creationId xmlns:a16="http://schemas.microsoft.com/office/drawing/2014/main" id="{BE165963-743F-4CC3-90E7-E590D69EF3E1}"/>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invGray">
          <a:xfrm>
            <a:off x="227013" y="1052513"/>
            <a:ext cx="8688387" cy="51847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26979" name="Rectangle 3">
            <a:extLst>
              <a:ext uri="{FF2B5EF4-FFF2-40B4-BE49-F238E27FC236}">
                <a16:creationId xmlns:a16="http://schemas.microsoft.com/office/drawing/2014/main" id="{5A929293-9013-4116-8AD4-6EE4BCED90B3}"/>
              </a:ext>
            </a:extLst>
          </p:cNvPr>
          <p:cNvSpPr>
            <a:spLocks noGrp="1" noChangeArrowheads="1"/>
          </p:cNvSpPr>
          <p:nvPr>
            <p:ph type="title"/>
          </p:nvPr>
        </p:nvSpPr>
        <p:spPr>
          <a:xfrm>
            <a:off x="227013" y="333375"/>
            <a:ext cx="8688387" cy="503238"/>
          </a:xfrm>
          <a:ln>
            <a:solidFill>
              <a:srgbClr val="FF3300"/>
            </a:solidFill>
          </a:ln>
        </p:spPr>
        <p:txBody>
          <a:bodyPr/>
          <a:lstStyle/>
          <a:p>
            <a:pPr algn="ctr" eaLnBrk="1" hangingPunct="1">
              <a:defRPr/>
            </a:pPr>
            <a:r>
              <a:rPr lang="it-IT" sz="2400" b="1" dirty="0">
                <a:solidFill>
                  <a:srgbClr val="FF0000"/>
                </a:solidFill>
                <a:latin typeface="Comic Sans MS" pitchFamily="66" charset="0"/>
              </a:rPr>
              <a:t>INFLAMMATORY  CASCADE  IN  RA</a:t>
            </a:r>
          </a:p>
        </p:txBody>
      </p:sp>
      <p:sp>
        <p:nvSpPr>
          <p:cNvPr id="24580" name="Rectangle 4">
            <a:extLst>
              <a:ext uri="{FF2B5EF4-FFF2-40B4-BE49-F238E27FC236}">
                <a16:creationId xmlns:a16="http://schemas.microsoft.com/office/drawing/2014/main" id="{331D200B-D19D-49C4-A073-79F81321C5B4}"/>
              </a:ext>
            </a:extLst>
          </p:cNvPr>
          <p:cNvSpPr>
            <a:spLocks noChangeArrowheads="1"/>
          </p:cNvSpPr>
          <p:nvPr/>
        </p:nvSpPr>
        <p:spPr bwMode="auto">
          <a:xfrm>
            <a:off x="4140200" y="6308725"/>
            <a:ext cx="4830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sz="2000" b="1">
                <a:solidFill>
                  <a:srgbClr val="FFFF00"/>
                </a:solidFill>
                <a:latin typeface="Times New Roman" panose="02020603050405020304" pitchFamily="18" charset="0"/>
              </a:rPr>
              <a:t>Kirwan JR. </a:t>
            </a:r>
            <a:r>
              <a:rPr lang="en-US" altLang="it-IT" sz="2000" b="1" i="1">
                <a:solidFill>
                  <a:srgbClr val="FFFF00"/>
                </a:solidFill>
                <a:latin typeface="Times New Roman" panose="02020603050405020304" pitchFamily="18" charset="0"/>
              </a:rPr>
              <a:t>J Rheumatol</a:t>
            </a:r>
            <a:r>
              <a:rPr lang="en-US" altLang="it-IT" sz="2000" b="1">
                <a:solidFill>
                  <a:srgbClr val="FFFF00"/>
                </a:solidFill>
                <a:latin typeface="Times New Roman" panose="02020603050405020304" pitchFamily="18" charset="0"/>
              </a:rPr>
              <a:t>. 1999;26:720-725.</a:t>
            </a:r>
          </a:p>
        </p:txBody>
      </p:sp>
    </p:spTree>
    <p:extLst>
      <p:ext uri="{BB962C8B-B14F-4D97-AF65-F5344CB8AC3E}">
        <p14:creationId xmlns:p14="http://schemas.microsoft.com/office/powerpoint/2010/main" val="2320854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 calcmode="lin" valueType="num">
                                      <p:cBhvr additive="base">
                                        <p:cTn id="7" dur="500" fill="hold"/>
                                        <p:tgtEl>
                                          <p:spTgt spid="126979"/>
                                        </p:tgtEl>
                                        <p:attrNameLst>
                                          <p:attrName>ppt_x</p:attrName>
                                        </p:attrNameLst>
                                      </p:cBhvr>
                                      <p:tavLst>
                                        <p:tav tm="0">
                                          <p:val>
                                            <p:strVal val="0-#ppt_w/2"/>
                                          </p:val>
                                        </p:tav>
                                        <p:tav tm="100000">
                                          <p:val>
                                            <p:strVal val="#ppt_x"/>
                                          </p:val>
                                        </p:tav>
                                      </p:tavLst>
                                    </p:anim>
                                    <p:anim calcmode="lin" valueType="num">
                                      <p:cBhvr additive="base">
                                        <p:cTn id="8" dur="500" fill="hold"/>
                                        <p:tgtEl>
                                          <p:spTgt spid="1269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26978"/>
                                        </p:tgtEl>
                                        <p:attrNameLst>
                                          <p:attrName>style.visibility</p:attrName>
                                        </p:attrNameLst>
                                      </p:cBhvr>
                                      <p:to>
                                        <p:strVal val="visible"/>
                                      </p:to>
                                    </p:set>
                                    <p:anim calcmode="lin" valueType="num">
                                      <p:cBhvr additive="base">
                                        <p:cTn id="13" dur="500" fill="hold"/>
                                        <p:tgtEl>
                                          <p:spTgt spid="126978"/>
                                        </p:tgtEl>
                                        <p:attrNameLst>
                                          <p:attrName>ppt_x</p:attrName>
                                        </p:attrNameLst>
                                      </p:cBhvr>
                                      <p:tavLst>
                                        <p:tav tm="0">
                                          <p:val>
                                            <p:strVal val="0-#ppt_w/2"/>
                                          </p:val>
                                        </p:tav>
                                        <p:tav tm="100000">
                                          <p:val>
                                            <p:strVal val="#ppt_x"/>
                                          </p:val>
                                        </p:tav>
                                      </p:tavLst>
                                    </p:anim>
                                    <p:anim calcmode="lin" valueType="num">
                                      <p:cBhvr additive="base">
                                        <p:cTn id="14" dur="500" fill="hold"/>
                                        <p:tgtEl>
                                          <p:spTgt spid="1269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59D72EFA-AEE2-4958-995E-1EC2A32DD6C1}"/>
              </a:ext>
            </a:extLst>
          </p:cNvPr>
          <p:cNvSpPr>
            <a:spLocks noGrp="1" noChangeArrowheads="1"/>
          </p:cNvSpPr>
          <p:nvPr>
            <p:ph type="title"/>
          </p:nvPr>
        </p:nvSpPr>
        <p:spPr>
          <a:xfrm>
            <a:off x="685800" y="642938"/>
            <a:ext cx="7772400" cy="571500"/>
          </a:xfrm>
        </p:spPr>
        <p:txBody>
          <a:bodyPr/>
          <a:lstStyle/>
          <a:p>
            <a:pPr eaLnBrk="1" hangingPunct="1">
              <a:defRPr/>
            </a:pPr>
            <a:r>
              <a:rPr lang="en-US" sz="2400" i="1" dirty="0">
                <a:solidFill>
                  <a:srgbClr val="FC3B2C"/>
                </a:solidFill>
              </a:rPr>
              <a:t>ANTI-</a:t>
            </a:r>
            <a:r>
              <a:rPr lang="en-US" sz="2400" i="1" dirty="0" err="1">
                <a:solidFill>
                  <a:srgbClr val="FC3B2C"/>
                </a:solidFill>
              </a:rPr>
              <a:t>TNFalfa</a:t>
            </a:r>
            <a:r>
              <a:rPr lang="en-US" sz="2400" i="1" dirty="0">
                <a:solidFill>
                  <a:srgbClr val="FC3B2C"/>
                </a:solidFill>
              </a:rPr>
              <a:t>  Bind and Neutralize  </a:t>
            </a:r>
            <a:br>
              <a:rPr lang="en-US" sz="2400" i="1" dirty="0">
                <a:solidFill>
                  <a:srgbClr val="FC3B2C"/>
                </a:solidFill>
              </a:rPr>
            </a:br>
            <a:r>
              <a:rPr lang="en-US" sz="2400" i="1" dirty="0">
                <a:solidFill>
                  <a:srgbClr val="FC3B2C"/>
                </a:solidFill>
              </a:rPr>
              <a:t> Membrane-bound </a:t>
            </a:r>
            <a:r>
              <a:rPr lang="en-US" sz="2400" i="1" dirty="0" err="1">
                <a:solidFill>
                  <a:srgbClr val="FC3B2C"/>
                </a:solidFill>
              </a:rPr>
              <a:t>TNF</a:t>
            </a:r>
            <a:r>
              <a:rPr lang="en-US" sz="2400" i="1" dirty="0" err="1">
                <a:solidFill>
                  <a:srgbClr val="FC3B2C"/>
                </a:solidFill>
                <a:latin typeface="Symbol" pitchFamily="18" charset="2"/>
              </a:rPr>
              <a:t>a</a:t>
            </a:r>
            <a:r>
              <a:rPr lang="en-US" sz="2400" i="1" dirty="0">
                <a:solidFill>
                  <a:srgbClr val="FC3B2C"/>
                </a:solidFill>
              </a:rPr>
              <a:t>  and / or  Soluble </a:t>
            </a:r>
            <a:r>
              <a:rPr lang="en-US" sz="2400" i="1" dirty="0" err="1">
                <a:solidFill>
                  <a:srgbClr val="FC3B2C"/>
                </a:solidFill>
              </a:rPr>
              <a:t>TNF</a:t>
            </a:r>
            <a:r>
              <a:rPr lang="en-US" sz="2400" i="1" dirty="0" err="1">
                <a:solidFill>
                  <a:srgbClr val="FC3B2C"/>
                </a:solidFill>
                <a:latin typeface="Symbol" pitchFamily="18" charset="2"/>
              </a:rPr>
              <a:t>a</a:t>
            </a:r>
            <a:r>
              <a:rPr lang="en-US" sz="2400" i="1" dirty="0">
                <a:solidFill>
                  <a:srgbClr val="FC3B2C"/>
                </a:solidFill>
                <a:latin typeface="Symbol" pitchFamily="18" charset="2"/>
              </a:rPr>
              <a:t>/TN</a:t>
            </a:r>
            <a:r>
              <a:rPr lang="it-IT" sz="2400" dirty="0"/>
              <a:t> </a:t>
            </a:r>
            <a:r>
              <a:rPr lang="it-IT" sz="2400" dirty="0">
                <a:solidFill>
                  <a:srgbClr val="FF3300"/>
                </a:solidFill>
              </a:rPr>
              <a:t>Fß</a:t>
            </a:r>
            <a:br>
              <a:rPr lang="it-IT" sz="2400" dirty="0">
                <a:solidFill>
                  <a:srgbClr val="FF3300"/>
                </a:solidFill>
              </a:rPr>
            </a:br>
            <a:br>
              <a:rPr lang="it-IT" sz="2400" dirty="0"/>
            </a:br>
            <a:r>
              <a:rPr lang="en-US" sz="2400" i="1" dirty="0">
                <a:solidFill>
                  <a:srgbClr val="FC3B2C"/>
                </a:solidFill>
                <a:latin typeface="Symbol" pitchFamily="18" charset="2"/>
              </a:rPr>
              <a:t> </a:t>
            </a:r>
            <a:r>
              <a:rPr lang="en-US" sz="2400" dirty="0"/>
              <a:t> </a:t>
            </a:r>
          </a:p>
        </p:txBody>
      </p:sp>
      <p:pic>
        <p:nvPicPr>
          <p:cNvPr id="26627" name="Picture 3" descr="board_17_fix">
            <a:extLst>
              <a:ext uri="{FF2B5EF4-FFF2-40B4-BE49-F238E27FC236}">
                <a16:creationId xmlns:a16="http://schemas.microsoft.com/office/drawing/2014/main" id="{998D6994-56E1-4315-B09D-7FB7C771B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8001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957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83A507-D3B8-450A-B1D6-C42118C32C8C}"/>
              </a:ext>
            </a:extLst>
          </p:cNvPr>
          <p:cNvSpPr>
            <a:spLocks noGrp="1"/>
          </p:cNvSpPr>
          <p:nvPr>
            <p:ph type="title"/>
          </p:nvPr>
        </p:nvSpPr>
        <p:spPr>
          <a:xfrm>
            <a:off x="179512" y="277813"/>
            <a:ext cx="8750176" cy="486891"/>
          </a:xfrm>
        </p:spPr>
        <p:txBody>
          <a:bodyPr/>
          <a:lstStyle/>
          <a:p>
            <a:pPr marL="342900" indent="-342900" algn="ctr">
              <a:lnSpc>
                <a:spcPct val="80000"/>
              </a:lnSpc>
              <a:defRPr/>
            </a:pPr>
            <a:r>
              <a:rPr lang="it-IT" sz="2000" b="1" dirty="0">
                <a:solidFill>
                  <a:srgbClr val="FD2703"/>
                </a:solidFill>
                <a:latin typeface="Comic Sans MS" pitchFamily="66" charset="0"/>
              </a:rPr>
              <a:t> </a:t>
            </a:r>
            <a:r>
              <a:rPr lang="it-IT" sz="2000" b="1" dirty="0">
                <a:solidFill>
                  <a:srgbClr val="00FF00"/>
                </a:solidFill>
                <a:latin typeface="Comic Sans MS" pitchFamily="66" charset="0"/>
              </a:rPr>
              <a:t> </a:t>
            </a:r>
            <a:r>
              <a:rPr lang="it-IT" sz="2400" b="1" dirty="0">
                <a:solidFill>
                  <a:srgbClr val="FF0000"/>
                </a:solidFill>
                <a:latin typeface="Comic Sans MS" pitchFamily="66" charset="0"/>
              </a:rPr>
              <a:t>ABATACEPT</a:t>
            </a:r>
            <a:endParaRPr lang="it-IT" sz="2400" dirty="0">
              <a:solidFill>
                <a:srgbClr val="FF0000"/>
              </a:solidFill>
            </a:endParaRPr>
          </a:p>
        </p:txBody>
      </p:sp>
      <p:graphicFrame>
        <p:nvGraphicFramePr>
          <p:cNvPr id="2050" name="Object 2">
            <a:extLst>
              <a:ext uri="{FF2B5EF4-FFF2-40B4-BE49-F238E27FC236}">
                <a16:creationId xmlns:a16="http://schemas.microsoft.com/office/drawing/2014/main" id="{74EF593E-7E6F-4124-B86B-F322F761C3EF}"/>
              </a:ext>
            </a:extLst>
          </p:cNvPr>
          <p:cNvGraphicFramePr>
            <a:graphicFrameLocks noChangeAspect="1"/>
          </p:cNvGraphicFramePr>
          <p:nvPr>
            <p:extLst>
              <p:ext uri="{D42A27DB-BD31-4B8C-83A1-F6EECF244321}">
                <p14:modId xmlns:p14="http://schemas.microsoft.com/office/powerpoint/2010/main" val="3572259"/>
              </p:ext>
            </p:extLst>
          </p:nvPr>
        </p:nvGraphicFramePr>
        <p:xfrm>
          <a:off x="2483768" y="980728"/>
          <a:ext cx="4320480" cy="5520085"/>
        </p:xfrm>
        <a:graphic>
          <a:graphicData uri="http://schemas.openxmlformats.org/presentationml/2006/ole">
            <mc:AlternateContent xmlns:mc="http://schemas.openxmlformats.org/markup-compatibility/2006">
              <mc:Choice xmlns:v="urn:schemas-microsoft-com:vml" Requires="v">
                <p:oleObj spid="_x0000_s5335" name="Acrobat Document" r:id="rId3" imgW="18906875" imgH="26050672" progId="AcroExch.Document.7">
                  <p:embed/>
                </p:oleObj>
              </mc:Choice>
              <mc:Fallback>
                <p:oleObj name="Acrobat Document" r:id="rId3" imgW="18906875" imgH="26050672" progId="AcroExch.Document.7">
                  <p:embed/>
                  <p:pic>
                    <p:nvPicPr>
                      <p:cNvPr id="2050" name="Object 2">
                        <a:extLst>
                          <a:ext uri="{FF2B5EF4-FFF2-40B4-BE49-F238E27FC236}">
                            <a16:creationId xmlns:a16="http://schemas.microsoft.com/office/drawing/2014/main" id="{74EF593E-7E6F-4124-B86B-F322F761C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980728"/>
                        <a:ext cx="4320480" cy="552008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7170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8ACD06-56EB-41BA-8179-80DC2375D6BE}"/>
              </a:ext>
            </a:extLst>
          </p:cNvPr>
          <p:cNvSpPr>
            <a:spLocks noGrp="1"/>
          </p:cNvSpPr>
          <p:nvPr>
            <p:ph type="title"/>
          </p:nvPr>
        </p:nvSpPr>
        <p:spPr>
          <a:xfrm>
            <a:off x="442912" y="301287"/>
            <a:ext cx="8258175" cy="914400"/>
          </a:xfrm>
        </p:spPr>
        <p:txBody>
          <a:bodyPr/>
          <a:lstStyle/>
          <a:p>
            <a:pPr algn="ctr">
              <a:defRPr/>
            </a:pPr>
            <a:r>
              <a:rPr lang="it-IT" sz="1600" dirty="0">
                <a:solidFill>
                  <a:srgbClr val="FF0000"/>
                </a:solidFill>
                <a:latin typeface="Comic Sans MS" pitchFamily="66" charset="0"/>
              </a:rPr>
              <a:t>LA   </a:t>
            </a:r>
            <a:r>
              <a:rPr lang="it-IT" sz="1600" b="1" dirty="0">
                <a:solidFill>
                  <a:srgbClr val="00FF00"/>
                </a:solidFill>
                <a:latin typeface="Comic Sans MS" pitchFamily="66" charset="0"/>
              </a:rPr>
              <a:t>IL-6</a:t>
            </a:r>
            <a:r>
              <a:rPr lang="it-IT" sz="1600" dirty="0">
                <a:solidFill>
                  <a:srgbClr val="00FF00"/>
                </a:solidFill>
                <a:latin typeface="Comic Sans MS" pitchFamily="66" charset="0"/>
              </a:rPr>
              <a:t> </a:t>
            </a:r>
            <a:r>
              <a:rPr lang="it-IT" sz="1600" dirty="0">
                <a:solidFill>
                  <a:srgbClr val="FF0000"/>
                </a:solidFill>
                <a:latin typeface="Comic Sans MS" pitchFamily="66" charset="0"/>
              </a:rPr>
              <a:t>  RIVESTE   UN   RUOLO   IMPORTANTE   NELL’  INDUZIONE   E   NEL </a:t>
            </a:r>
            <a:br>
              <a:rPr lang="it-IT" sz="1600" dirty="0">
                <a:solidFill>
                  <a:srgbClr val="FF0000"/>
                </a:solidFill>
                <a:latin typeface="Comic Sans MS" pitchFamily="66" charset="0"/>
              </a:rPr>
            </a:br>
            <a:r>
              <a:rPr lang="it-IT" sz="1600" dirty="0">
                <a:solidFill>
                  <a:srgbClr val="FF0000"/>
                </a:solidFill>
                <a:latin typeface="Comic Sans MS" pitchFamily="66" charset="0"/>
              </a:rPr>
              <a:t>MANTENIMENTO        DELL’    </a:t>
            </a:r>
            <a:r>
              <a:rPr lang="it-IT" sz="1600" b="1" dirty="0">
                <a:solidFill>
                  <a:srgbClr val="00FF00"/>
                </a:solidFill>
                <a:latin typeface="Comic Sans MS" pitchFamily="66" charset="0"/>
              </a:rPr>
              <a:t>INFIAMMAZIONE     SINOVIALE    CRONICA</a:t>
            </a:r>
          </a:p>
        </p:txBody>
      </p:sp>
      <p:sp>
        <p:nvSpPr>
          <p:cNvPr id="3" name="Segnaposto contenuto 2">
            <a:extLst>
              <a:ext uri="{FF2B5EF4-FFF2-40B4-BE49-F238E27FC236}">
                <a16:creationId xmlns:a16="http://schemas.microsoft.com/office/drawing/2014/main" id="{03481F79-8855-474D-923E-794F51C185A7}"/>
              </a:ext>
            </a:extLst>
          </p:cNvPr>
          <p:cNvSpPr>
            <a:spLocks noGrp="1"/>
          </p:cNvSpPr>
          <p:nvPr>
            <p:ph idx="1"/>
          </p:nvPr>
        </p:nvSpPr>
        <p:spPr/>
        <p:txBody>
          <a:bodyPr/>
          <a:lstStyle/>
          <a:p>
            <a:pPr>
              <a:defRPr/>
            </a:pPr>
            <a:endParaRPr lang="it-IT" dirty="0"/>
          </a:p>
        </p:txBody>
      </p:sp>
      <p:graphicFrame>
        <p:nvGraphicFramePr>
          <p:cNvPr id="3074" name="Object 2">
            <a:extLst>
              <a:ext uri="{FF2B5EF4-FFF2-40B4-BE49-F238E27FC236}">
                <a16:creationId xmlns:a16="http://schemas.microsoft.com/office/drawing/2014/main" id="{B13D41DB-D412-494D-B492-80BED70DAF21}"/>
              </a:ext>
            </a:extLst>
          </p:cNvPr>
          <p:cNvGraphicFramePr>
            <a:graphicFrameLocks noChangeAspect="1"/>
          </p:cNvGraphicFramePr>
          <p:nvPr/>
        </p:nvGraphicFramePr>
        <p:xfrm>
          <a:off x="428625" y="1571625"/>
          <a:ext cx="8286750" cy="4714875"/>
        </p:xfrm>
        <a:graphic>
          <a:graphicData uri="http://schemas.openxmlformats.org/presentationml/2006/ole">
            <mc:AlternateContent xmlns:mc="http://schemas.openxmlformats.org/markup-compatibility/2006">
              <mc:Choice xmlns:v="urn:schemas-microsoft-com:vml" Requires="v">
                <p:oleObj spid="_x0000_s6359" name="Acrobat Document" r:id="rId3" imgW="17440053" imgH="10896600" progId="AcroExch.Document.7">
                  <p:embed/>
                </p:oleObj>
              </mc:Choice>
              <mc:Fallback>
                <p:oleObj name="Acrobat Document" r:id="rId3" imgW="17440053" imgH="10896600" progId="AcroExch.Document.7">
                  <p:embed/>
                  <p:pic>
                    <p:nvPicPr>
                      <p:cNvPr id="3074" name="Object 2">
                        <a:extLst>
                          <a:ext uri="{FF2B5EF4-FFF2-40B4-BE49-F238E27FC236}">
                            <a16:creationId xmlns:a16="http://schemas.microsoft.com/office/drawing/2014/main" id="{B13D41DB-D412-494D-B492-80BED70DA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571625"/>
                        <a:ext cx="828675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58551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FC91B748-0F72-4FDC-9523-4E8F47B5DD54}"/>
              </a:ext>
            </a:extLst>
          </p:cNvPr>
          <p:cNvSpPr txBox="1">
            <a:spLocks noChangeArrowheads="1"/>
          </p:cNvSpPr>
          <p:nvPr/>
        </p:nvSpPr>
        <p:spPr bwMode="auto">
          <a:xfrm>
            <a:off x="457200" y="-142875"/>
            <a:ext cx="8229600" cy="874712"/>
          </a:xfrm>
          <a:prstGeom prst="rect">
            <a:avLst/>
          </a:prstGeom>
          <a:noFill/>
          <a:ln w="9525">
            <a:noFill/>
            <a:round/>
            <a:headEnd/>
            <a:tailEnd/>
          </a:ln>
          <a:effectLst/>
        </p:spPr>
        <p:txBody>
          <a:bodyPr anchor="ctr" anchorCtr="1"/>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lang="en-GB" sz="4400" dirty="0">
                <a:solidFill>
                  <a:srgbClr val="DEDEDE"/>
                </a:solidFill>
                <a:effectLst>
                  <a:outerShdw blurRad="38100" dist="38100" dir="2700000" algn="tl">
                    <a:srgbClr val="000000"/>
                  </a:outerShdw>
                </a:effectLst>
                <a:latin typeface="Arial" charset="0"/>
                <a:ea typeface="Lucida Sans Unicode" charset="0"/>
                <a:cs typeface="Lucida Sans Unicode" charset="0"/>
              </a:rPr>
            </a:br>
            <a:r>
              <a:rPr lang="en-GB" sz="4400" dirty="0">
                <a:solidFill>
                  <a:srgbClr val="DEDEDE"/>
                </a:solidFill>
                <a:effectLst>
                  <a:outerShdw blurRad="38100" dist="38100" dir="2700000" algn="tl">
                    <a:srgbClr val="000000"/>
                  </a:outerShdw>
                </a:effectLst>
                <a:latin typeface="Arial" charset="0"/>
                <a:ea typeface="Lucida Sans Unicode" charset="0"/>
                <a:cs typeface="Lucida Sans Unicode" charset="0"/>
              </a:rPr>
              <a:t>             </a:t>
            </a:r>
            <a:r>
              <a:rPr lang="en-GB" sz="2400" b="1" dirty="0">
                <a:solidFill>
                  <a:srgbClr val="FD2703"/>
                </a:solidFill>
                <a:effectLst>
                  <a:outerShdw blurRad="38100" dist="38100" dir="2700000" algn="tl">
                    <a:srgbClr val="000000"/>
                  </a:outerShdw>
                </a:effectLst>
                <a:latin typeface="Comic Sans MS" pitchFamily="66" charset="0"/>
                <a:ea typeface="Lucida Sans Unicode" charset="0"/>
                <a:cs typeface="Lucida Sans Unicode" charset="0"/>
              </a:rPr>
              <a:t>ANTI – CD 20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400" dirty="0">
                <a:solidFill>
                  <a:srgbClr val="00FF00"/>
                </a:solidFill>
                <a:effectLst>
                  <a:outerShdw blurRad="38100" dist="38100" dir="2700000" algn="tl">
                    <a:srgbClr val="000000"/>
                  </a:outerShdw>
                </a:effectLst>
                <a:latin typeface="Comic Sans MS" pitchFamily="66" charset="0"/>
                <a:ea typeface="Lucida Sans Unicode" charset="0"/>
                <a:cs typeface="Lucida Sans Unicode" charset="0"/>
              </a:rPr>
              <a:t>Un  </a:t>
            </a:r>
            <a:r>
              <a:rPr lang="en-GB" sz="2400" dirty="0" err="1">
                <a:solidFill>
                  <a:srgbClr val="00FF00"/>
                </a:solidFill>
                <a:effectLst>
                  <a:outerShdw blurRad="38100" dist="38100" dir="2700000" algn="tl">
                    <a:srgbClr val="000000"/>
                  </a:outerShdw>
                </a:effectLst>
                <a:latin typeface="Comic Sans MS" pitchFamily="66" charset="0"/>
                <a:ea typeface="Lucida Sans Unicode" charset="0"/>
                <a:cs typeface="Lucida Sans Unicode" charset="0"/>
              </a:rPr>
              <a:t>bersaglio</a:t>
            </a:r>
            <a:r>
              <a:rPr lang="en-GB" sz="2400" dirty="0">
                <a:solidFill>
                  <a:srgbClr val="00FF00"/>
                </a:solidFill>
                <a:effectLst>
                  <a:outerShdw blurRad="38100" dist="38100" dir="2700000" algn="tl">
                    <a:srgbClr val="000000"/>
                  </a:outerShdw>
                </a:effectLst>
                <a:latin typeface="Comic Sans MS" pitchFamily="66" charset="0"/>
                <a:ea typeface="Lucida Sans Unicode" charset="0"/>
                <a:cs typeface="Lucida Sans Unicode" charset="0"/>
              </a:rPr>
              <a:t>  </a:t>
            </a:r>
            <a:r>
              <a:rPr lang="en-GB" sz="2400" dirty="0" err="1">
                <a:solidFill>
                  <a:srgbClr val="00FF00"/>
                </a:solidFill>
                <a:effectLst>
                  <a:outerShdw blurRad="38100" dist="38100" dir="2700000" algn="tl">
                    <a:srgbClr val="000000"/>
                  </a:outerShdw>
                </a:effectLst>
                <a:latin typeface="Comic Sans MS" pitchFamily="66" charset="0"/>
                <a:ea typeface="Lucida Sans Unicode" charset="0"/>
                <a:cs typeface="Lucida Sans Unicode" charset="0"/>
              </a:rPr>
              <a:t>terapeutico</a:t>
            </a:r>
            <a:r>
              <a:rPr lang="en-GB" sz="2400" dirty="0">
                <a:solidFill>
                  <a:srgbClr val="00FF00"/>
                </a:solidFill>
                <a:effectLst>
                  <a:outerShdw blurRad="38100" dist="38100" dir="2700000" algn="tl">
                    <a:srgbClr val="000000"/>
                  </a:outerShdw>
                </a:effectLst>
                <a:latin typeface="Comic Sans MS" pitchFamily="66" charset="0"/>
                <a:ea typeface="Lucida Sans Unicode" charset="0"/>
                <a:cs typeface="Lucida Sans Unicode" charset="0"/>
              </a:rPr>
              <a:t> :    </a:t>
            </a:r>
            <a:r>
              <a:rPr lang="en-GB" sz="2000" b="1" dirty="0">
                <a:solidFill>
                  <a:srgbClr val="00FF00"/>
                </a:solidFill>
                <a:effectLst>
                  <a:outerShdw blurRad="38100" dist="38100" dir="2700000" algn="tl">
                    <a:srgbClr val="000000"/>
                  </a:outerShdw>
                </a:effectLst>
                <a:latin typeface="Comic Sans MS" pitchFamily="66" charset="0"/>
                <a:ea typeface="Lucida Sans Unicode" charset="0"/>
                <a:cs typeface="Lucida Sans Unicode" charset="0"/>
              </a:rPr>
              <a:t>IL  LINFOCITA B</a:t>
            </a:r>
          </a:p>
        </p:txBody>
      </p:sp>
      <p:sp>
        <p:nvSpPr>
          <p:cNvPr id="5122" name="Text Box 2">
            <a:extLst>
              <a:ext uri="{FF2B5EF4-FFF2-40B4-BE49-F238E27FC236}">
                <a16:creationId xmlns:a16="http://schemas.microsoft.com/office/drawing/2014/main" id="{1F487042-77E2-44BA-81A9-C1D552D5A73D}"/>
              </a:ext>
            </a:extLst>
          </p:cNvPr>
          <p:cNvSpPr txBox="1">
            <a:spLocks noChangeArrowheads="1"/>
          </p:cNvSpPr>
          <p:nvPr/>
        </p:nvSpPr>
        <p:spPr bwMode="auto">
          <a:xfrm>
            <a:off x="395536" y="2286000"/>
            <a:ext cx="8568952" cy="3840163"/>
          </a:xfrm>
          <a:prstGeom prst="rect">
            <a:avLst/>
          </a:prstGeom>
          <a:noFill/>
          <a:ln w="9525">
            <a:noFill/>
            <a:round/>
            <a:headEnd/>
            <a:tailEnd/>
          </a:ln>
          <a:effectLst/>
        </p:spPr>
        <p:txBody>
          <a:bodyPr/>
          <a:lstStyle/>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rPr>
              <a:t>I Linfociti B giocano un ruolo chiave nella eziopatogenesi  della AR</a:t>
            </a:r>
          </a:p>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endParaRPr>
          </a:p>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endParaRPr>
          </a:p>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rPr>
              <a:t>L’ antigene CD20 e’ espresso sulla superficie delle cellule B</a:t>
            </a:r>
          </a:p>
          <a:p>
            <a:pPr>
              <a:spcBef>
                <a:spcPts val="800"/>
              </a:spcBef>
              <a:buClr>
                <a:srgbClr val="67AFBD"/>
              </a:buClr>
              <a:buSzPct val="8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rPr>
              <a:t> </a:t>
            </a:r>
          </a:p>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endParaRPr>
          </a:p>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000" dirty="0">
                <a:solidFill>
                  <a:schemeClr val="accent4">
                    <a:lumMod val="60000"/>
                    <a:lumOff val="40000"/>
                  </a:schemeClr>
                </a:solidFill>
                <a:effectLst>
                  <a:outerShdw blurRad="38100" dist="38100" dir="2700000" algn="tl">
                    <a:srgbClr val="000000"/>
                  </a:outerShdw>
                </a:effectLst>
                <a:latin typeface="Comic Sans MS" pitchFamily="66" charset="0"/>
                <a:ea typeface="Lucida Sans Unicode" charset="0"/>
                <a:cs typeface="Lucida Sans Unicode" charset="0"/>
              </a:rPr>
              <a:t>CD20 rappresenta un bersaglio  per la terapia dell’AR</a:t>
            </a:r>
          </a:p>
          <a:p>
            <a:pPr marL="341313" indent="-341313">
              <a:spcBef>
                <a:spcPts val="800"/>
              </a:spcBef>
              <a:buClr>
                <a:srgbClr val="67AFBD"/>
              </a:buClr>
              <a:buSzPct val="8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sz="3200" dirty="0">
              <a:solidFill>
                <a:srgbClr val="FFFF00"/>
              </a:solidFill>
              <a:effectLst>
                <a:outerShdw blurRad="38100" dist="38100" dir="2700000" algn="tl">
                  <a:srgbClr val="000000"/>
                </a:outerShdw>
              </a:effectLst>
              <a:latin typeface="Arial" charset="0"/>
              <a:ea typeface="Lucida Sans Unicode" charset="0"/>
              <a:cs typeface="Lucida Sans Unicode" charset="0"/>
            </a:endParaRPr>
          </a:p>
        </p:txBody>
      </p:sp>
    </p:spTree>
    <p:extLst>
      <p:ext uri="{BB962C8B-B14F-4D97-AF65-F5344CB8AC3E}">
        <p14:creationId xmlns:p14="http://schemas.microsoft.com/office/powerpoint/2010/main" val="3466708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4" y="285728"/>
            <a:ext cx="7500990" cy="857256"/>
          </a:xfrm>
        </p:spPr>
        <p:txBody>
          <a:bodyPr/>
          <a:lstStyle/>
          <a:p>
            <a:pPr algn="ctr"/>
            <a:r>
              <a:rPr lang="it-IT" sz="2000" dirty="0"/>
              <a:t>  </a:t>
            </a:r>
            <a:r>
              <a:rPr lang="it-IT" sz="2400" b="1" dirty="0">
                <a:solidFill>
                  <a:srgbClr val="FF0000"/>
                </a:solidFill>
              </a:rPr>
              <a:t>EULAR 2010   E   ACR 2012</a:t>
            </a:r>
            <a:br>
              <a:rPr lang="it-IT" sz="2400" b="1" dirty="0">
                <a:solidFill>
                  <a:srgbClr val="FF0000"/>
                </a:solidFill>
              </a:rPr>
            </a:br>
            <a:r>
              <a:rPr lang="it-IT" sz="2400" b="1" dirty="0">
                <a:solidFill>
                  <a:srgbClr val="FF0000"/>
                </a:solidFill>
              </a:rPr>
              <a:t>TERAPIA   ARTRITE REUMATOIDE </a:t>
            </a:r>
          </a:p>
        </p:txBody>
      </p:sp>
      <p:sp>
        <p:nvSpPr>
          <p:cNvPr id="4" name="Rettangolo 3"/>
          <p:cNvSpPr/>
          <p:nvPr/>
        </p:nvSpPr>
        <p:spPr>
          <a:xfrm>
            <a:off x="214282" y="2193826"/>
            <a:ext cx="8786874" cy="3662541"/>
          </a:xfrm>
          <a:prstGeom prst="rect">
            <a:avLst/>
          </a:prstGeom>
        </p:spPr>
        <p:txBody>
          <a:bodyPr wrap="square">
            <a:spAutoFit/>
          </a:bodyPr>
          <a:lstStyle/>
          <a:p>
            <a:pPr>
              <a:buFont typeface="Arial" charset="0"/>
              <a:buChar char="•"/>
            </a:pPr>
            <a:r>
              <a:rPr lang="it-IT" sz="3200" dirty="0"/>
              <a:t>   </a:t>
            </a:r>
            <a:r>
              <a:rPr lang="it-IT" sz="3200" dirty="0">
                <a:solidFill>
                  <a:srgbClr val="FFFF00"/>
                </a:solidFill>
              </a:rPr>
              <a:t>The    </a:t>
            </a:r>
            <a:r>
              <a:rPr lang="en-US" sz="3200" dirty="0">
                <a:solidFill>
                  <a:srgbClr val="FFFF00"/>
                </a:solidFill>
              </a:rPr>
              <a:t>treatment   </a:t>
            </a:r>
            <a:r>
              <a:rPr lang="en-US" sz="3200" dirty="0">
                <a:solidFill>
                  <a:srgbClr val="FF0000"/>
                </a:solidFill>
              </a:rPr>
              <a:t>target</a:t>
            </a:r>
            <a:r>
              <a:rPr lang="en-US" sz="3200" dirty="0"/>
              <a:t>    </a:t>
            </a:r>
            <a:r>
              <a:rPr lang="en-US" sz="3200" dirty="0">
                <a:solidFill>
                  <a:srgbClr val="FFFF00"/>
                </a:solidFill>
              </a:rPr>
              <a:t>is</a:t>
            </a:r>
            <a:r>
              <a:rPr lang="en-US" sz="3200" dirty="0"/>
              <a:t> </a:t>
            </a:r>
          </a:p>
          <a:p>
            <a:r>
              <a:rPr lang="en-US" sz="3200" dirty="0">
                <a:solidFill>
                  <a:srgbClr val="04FC2D"/>
                </a:solidFill>
              </a:rPr>
              <a:t>     </a:t>
            </a:r>
            <a:r>
              <a:rPr lang="en-US" sz="2800" b="1" dirty="0">
                <a:solidFill>
                  <a:srgbClr val="04FC2D"/>
                </a:solidFill>
              </a:rPr>
              <a:t>CLINICAL   REMISSION   ( DAS </a:t>
            </a:r>
            <a:r>
              <a:rPr lang="en-US" sz="3600" b="1" dirty="0">
                <a:solidFill>
                  <a:srgbClr val="04FC2D"/>
                </a:solidFill>
              </a:rPr>
              <a:t>2</a:t>
            </a:r>
            <a:r>
              <a:rPr lang="en-US" sz="2800" b="1" dirty="0">
                <a:solidFill>
                  <a:srgbClr val="04FC2D"/>
                </a:solidFill>
              </a:rPr>
              <a:t>8  =&lt;  </a:t>
            </a:r>
            <a:r>
              <a:rPr lang="en-US" sz="3600" b="1" dirty="0">
                <a:solidFill>
                  <a:srgbClr val="04FC2D"/>
                </a:solidFill>
              </a:rPr>
              <a:t>2</a:t>
            </a:r>
            <a:r>
              <a:rPr lang="en-US" sz="2800" b="1" dirty="0">
                <a:solidFill>
                  <a:srgbClr val="04FC2D"/>
                </a:solidFill>
              </a:rPr>
              <a:t>.6 )</a:t>
            </a:r>
          </a:p>
          <a:p>
            <a:endParaRPr lang="en-US" sz="3200" dirty="0">
              <a:solidFill>
                <a:srgbClr val="04FC2D"/>
              </a:solidFill>
            </a:endParaRPr>
          </a:p>
          <a:p>
            <a:r>
              <a:rPr lang="en-US" sz="3200" dirty="0">
                <a:solidFill>
                  <a:srgbClr val="FFFF00"/>
                </a:solidFill>
              </a:rPr>
              <a:t>     or</a:t>
            </a:r>
            <a:r>
              <a:rPr lang="en-US" sz="3200" dirty="0"/>
              <a:t> </a:t>
            </a:r>
          </a:p>
          <a:p>
            <a:endParaRPr lang="en-US" sz="3200" dirty="0"/>
          </a:p>
          <a:p>
            <a:pPr>
              <a:buFont typeface="Arial" pitchFamily="34" charset="0"/>
              <a:buChar char="•"/>
            </a:pPr>
            <a:r>
              <a:rPr lang="en-US" sz="3200" dirty="0"/>
              <a:t>   </a:t>
            </a:r>
            <a:r>
              <a:rPr lang="en-US" sz="3200" dirty="0">
                <a:solidFill>
                  <a:srgbClr val="FFFF00"/>
                </a:solidFill>
              </a:rPr>
              <a:t>if  remission  is unlikely to be achievable,  at  least</a:t>
            </a:r>
          </a:p>
          <a:p>
            <a:r>
              <a:rPr lang="en-US" sz="3200" dirty="0"/>
              <a:t> </a:t>
            </a:r>
            <a:r>
              <a:rPr lang="en-US" sz="3200" dirty="0">
                <a:solidFill>
                  <a:schemeClr val="accent4">
                    <a:lumMod val="60000"/>
                    <a:lumOff val="40000"/>
                  </a:schemeClr>
                </a:solidFill>
              </a:rPr>
              <a:t>    </a:t>
            </a:r>
            <a:r>
              <a:rPr lang="en-US" sz="2800" b="1" dirty="0">
                <a:solidFill>
                  <a:schemeClr val="accent4">
                    <a:lumMod val="60000"/>
                    <a:lumOff val="40000"/>
                  </a:schemeClr>
                </a:solidFill>
              </a:rPr>
              <a:t>LOW   DISEASE   ACTIVITY  ( DAS </a:t>
            </a:r>
            <a:r>
              <a:rPr lang="en-US" sz="3600" b="1" dirty="0">
                <a:solidFill>
                  <a:schemeClr val="accent4">
                    <a:lumMod val="60000"/>
                    <a:lumOff val="40000"/>
                  </a:schemeClr>
                </a:solidFill>
              </a:rPr>
              <a:t>2</a:t>
            </a:r>
            <a:r>
              <a:rPr lang="en-US" sz="2800" b="1" dirty="0">
                <a:solidFill>
                  <a:schemeClr val="accent4">
                    <a:lumMod val="60000"/>
                    <a:lumOff val="40000"/>
                  </a:schemeClr>
                </a:solidFill>
              </a:rPr>
              <a:t>8  &gt;</a:t>
            </a:r>
            <a:r>
              <a:rPr lang="en-US" sz="3600" b="1" dirty="0">
                <a:solidFill>
                  <a:schemeClr val="accent4">
                    <a:lumMod val="60000"/>
                    <a:lumOff val="40000"/>
                  </a:schemeClr>
                </a:solidFill>
              </a:rPr>
              <a:t>2</a:t>
            </a:r>
            <a:r>
              <a:rPr lang="en-US" sz="2800" b="1" dirty="0">
                <a:solidFill>
                  <a:schemeClr val="accent4">
                    <a:lumMod val="60000"/>
                    <a:lumOff val="40000"/>
                  </a:schemeClr>
                </a:solidFill>
              </a:rPr>
              <a:t>.6  </a:t>
            </a:r>
            <a:r>
              <a:rPr lang="en-US" sz="2400" b="1" dirty="0">
                <a:solidFill>
                  <a:schemeClr val="accent4">
                    <a:lumMod val="60000"/>
                    <a:lumOff val="40000"/>
                  </a:schemeClr>
                </a:solidFill>
              </a:rPr>
              <a:t>e</a:t>
            </a:r>
            <a:r>
              <a:rPr lang="en-US" sz="2800" b="1" dirty="0">
                <a:solidFill>
                  <a:schemeClr val="accent4">
                    <a:lumMod val="60000"/>
                    <a:lumOff val="40000"/>
                  </a:schemeClr>
                </a:solidFill>
              </a:rPr>
              <a:t>  &lt; 3.</a:t>
            </a:r>
            <a:r>
              <a:rPr lang="en-US" sz="3200" b="1" dirty="0">
                <a:solidFill>
                  <a:schemeClr val="accent4">
                    <a:lumMod val="60000"/>
                    <a:lumOff val="40000"/>
                  </a:schemeClr>
                </a:solidFill>
              </a:rPr>
              <a:t>2 </a:t>
            </a:r>
            <a:r>
              <a:rPr lang="en-US" sz="2800" b="1" dirty="0">
                <a:solidFill>
                  <a:schemeClr val="accent4">
                    <a:lumMod val="60000"/>
                    <a:lumOff val="40000"/>
                  </a:schemeClr>
                </a:solidFill>
              </a:rPr>
              <a:t>)</a:t>
            </a:r>
            <a:endParaRPr lang="it-IT" sz="2800" b="1" dirty="0"/>
          </a:p>
        </p:txBody>
      </p:sp>
    </p:spTree>
    <p:extLst>
      <p:ext uri="{BB962C8B-B14F-4D97-AF65-F5344CB8AC3E}">
        <p14:creationId xmlns:p14="http://schemas.microsoft.com/office/powerpoint/2010/main" val="4279465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285728"/>
            <a:ext cx="8186766" cy="857256"/>
          </a:xfrm>
        </p:spPr>
        <p:txBody>
          <a:bodyPr/>
          <a:lstStyle/>
          <a:p>
            <a:pPr algn="ctr"/>
            <a:r>
              <a:rPr lang="it-IT" sz="2400" dirty="0">
                <a:solidFill>
                  <a:srgbClr val="FF0000"/>
                </a:solidFill>
              </a:rPr>
              <a:t> </a:t>
            </a:r>
          </a:p>
        </p:txBody>
      </p:sp>
      <p:pic>
        <p:nvPicPr>
          <p:cNvPr id="93187" name="Picture 3" descr="C:\Users\PINO\Pictures\Scansioni personali\Scan_Pic0034.jpg"/>
          <p:cNvPicPr>
            <a:picLocks noChangeAspect="1" noChangeArrowheads="1"/>
          </p:cNvPicPr>
          <p:nvPr/>
        </p:nvPicPr>
        <p:blipFill>
          <a:blip r:embed="rId2"/>
          <a:srcRect/>
          <a:stretch>
            <a:fillRect/>
          </a:stretch>
        </p:blipFill>
        <p:spPr bwMode="auto">
          <a:xfrm>
            <a:off x="285720" y="857232"/>
            <a:ext cx="8572560" cy="5786478"/>
          </a:xfrm>
          <a:prstGeom prst="rect">
            <a:avLst/>
          </a:prstGeom>
          <a:noFill/>
        </p:spPr>
      </p:pic>
      <p:sp>
        <p:nvSpPr>
          <p:cNvPr id="5" name="Rettangolo 4"/>
          <p:cNvSpPr/>
          <p:nvPr/>
        </p:nvSpPr>
        <p:spPr>
          <a:xfrm>
            <a:off x="2857488" y="214290"/>
            <a:ext cx="4000512" cy="646331"/>
          </a:xfrm>
          <a:prstGeom prst="rect">
            <a:avLst/>
          </a:prstGeom>
        </p:spPr>
        <p:txBody>
          <a:bodyPr wrap="square">
            <a:spAutoFit/>
          </a:bodyPr>
          <a:lstStyle/>
          <a:p>
            <a:r>
              <a:rPr lang="en-US" b="1" i="1" dirty="0">
                <a:solidFill>
                  <a:srgbClr val="FF0000"/>
                </a:solidFill>
              </a:rPr>
              <a:t>Ann Rheum </a:t>
            </a:r>
            <a:r>
              <a:rPr lang="en-US" b="1" i="1" dirty="0" err="1">
                <a:solidFill>
                  <a:srgbClr val="FF0000"/>
                </a:solidFill>
              </a:rPr>
              <a:t>Dis</a:t>
            </a:r>
            <a:r>
              <a:rPr lang="en-US" b="1" i="1" dirty="0">
                <a:solidFill>
                  <a:srgbClr val="FF0000"/>
                </a:solidFill>
              </a:rPr>
              <a:t> 2010 69: 964-975</a:t>
            </a:r>
            <a:r>
              <a:rPr lang="en-US" b="1" i="1" dirty="0">
                <a:solidFill>
                  <a:srgbClr val="FFFF00"/>
                </a:solidFill>
              </a:rPr>
              <a:t> </a:t>
            </a:r>
          </a:p>
          <a:p>
            <a:r>
              <a:rPr lang="en-US" b="1" i="1" dirty="0">
                <a:solidFill>
                  <a:srgbClr val="FFFF00"/>
                </a:solidFill>
              </a:rPr>
              <a:t> </a:t>
            </a:r>
            <a:endParaRPr lang="it-IT" b="1" dirty="0">
              <a:solidFill>
                <a:srgbClr val="FFFF00"/>
              </a:solidFill>
            </a:endParaRPr>
          </a:p>
        </p:txBody>
      </p:sp>
    </p:spTree>
    <p:extLst>
      <p:ext uri="{BB962C8B-B14F-4D97-AF65-F5344CB8AC3E}">
        <p14:creationId xmlns:p14="http://schemas.microsoft.com/office/powerpoint/2010/main" val="2287886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406" y="142852"/>
            <a:ext cx="4212562" cy="1053900"/>
          </a:xfrm>
        </p:spPr>
        <p:txBody>
          <a:bodyPr/>
          <a:lstStyle/>
          <a:p>
            <a:r>
              <a:rPr lang="it-IT" sz="1200" dirty="0">
                <a:solidFill>
                  <a:srgbClr val="FF0000"/>
                </a:solidFill>
              </a:rPr>
              <a:t>                        EULAR 2010 </a:t>
            </a:r>
            <a:br>
              <a:rPr lang="it-IT" sz="1200" dirty="0">
                <a:solidFill>
                  <a:srgbClr val="FF0000"/>
                </a:solidFill>
              </a:rPr>
            </a:br>
            <a:r>
              <a:rPr lang="it-IT" sz="1200" dirty="0">
                <a:solidFill>
                  <a:srgbClr val="FF0000"/>
                </a:solidFill>
              </a:rPr>
              <a:t>                TERAPIA ARTRITE REUMATOIDE </a:t>
            </a:r>
            <a:br>
              <a:rPr lang="it-IT" sz="1200" dirty="0">
                <a:solidFill>
                  <a:srgbClr val="FF0000"/>
                </a:solidFill>
              </a:rPr>
            </a:br>
            <a:r>
              <a:rPr lang="it-IT" sz="1200" dirty="0">
                <a:solidFill>
                  <a:srgbClr val="FF0000"/>
                </a:solidFill>
              </a:rPr>
              <a:t>TARGET :  </a:t>
            </a:r>
            <a:r>
              <a:rPr lang="it-IT" sz="1200" dirty="0">
                <a:solidFill>
                  <a:schemeClr val="accent4">
                    <a:lumMod val="60000"/>
                    <a:lumOff val="40000"/>
                  </a:schemeClr>
                </a:solidFill>
              </a:rPr>
              <a:t>OTTENIMENTO  </a:t>
            </a:r>
            <a:r>
              <a:rPr lang="it-IT" sz="1200" dirty="0">
                <a:solidFill>
                  <a:srgbClr val="00FF00"/>
                </a:solidFill>
              </a:rPr>
              <a:t>REMISSIONE </a:t>
            </a:r>
            <a:r>
              <a:rPr lang="it-IT" sz="1200" dirty="0">
                <a:solidFill>
                  <a:schemeClr val="accent4">
                    <a:lumMod val="60000"/>
                    <a:lumOff val="40000"/>
                  </a:schemeClr>
                </a:solidFill>
              </a:rPr>
              <a:t> O  </a:t>
            </a:r>
            <a:r>
              <a:rPr lang="it-IT" sz="1200" dirty="0">
                <a:solidFill>
                  <a:srgbClr val="00FF00"/>
                </a:solidFill>
              </a:rPr>
              <a:t>BASSA ATTIVITA’ </a:t>
            </a:r>
            <a:br>
              <a:rPr lang="it-IT" sz="1200" dirty="0">
                <a:solidFill>
                  <a:srgbClr val="00FF00"/>
                </a:solidFill>
              </a:rPr>
            </a:br>
            <a:r>
              <a:rPr lang="it-IT" sz="1200" dirty="0">
                <a:solidFill>
                  <a:srgbClr val="00FF00"/>
                </a:solidFill>
              </a:rPr>
              <a:t>          DI  MALATTIA  </a:t>
            </a:r>
            <a:r>
              <a:rPr lang="it-IT" sz="1200" dirty="0">
                <a:solidFill>
                  <a:schemeClr val="accent4">
                    <a:lumMod val="60000"/>
                    <a:lumOff val="40000"/>
                  </a:schemeClr>
                </a:solidFill>
              </a:rPr>
              <a:t>E</a:t>
            </a:r>
            <a:r>
              <a:rPr lang="it-IT" sz="1200" dirty="0">
                <a:solidFill>
                  <a:srgbClr val="00FF00"/>
                </a:solidFill>
              </a:rPr>
              <a:t>  SUO  MANTENIMENTO  </a:t>
            </a:r>
          </a:p>
        </p:txBody>
      </p:sp>
      <p:sp>
        <p:nvSpPr>
          <p:cNvPr id="3" name="Segnaposto contenuto 2"/>
          <p:cNvSpPr>
            <a:spLocks noGrp="1"/>
          </p:cNvSpPr>
          <p:nvPr>
            <p:ph idx="1"/>
          </p:nvPr>
        </p:nvSpPr>
        <p:spPr>
          <a:xfrm>
            <a:off x="0" y="1196752"/>
            <a:ext cx="4429092" cy="5661248"/>
          </a:xfrm>
        </p:spPr>
        <p:txBody>
          <a:bodyPr>
            <a:normAutofit fontScale="40000" lnSpcReduction="20000"/>
          </a:bodyPr>
          <a:lstStyle/>
          <a:p>
            <a:pPr marL="582930" indent="-514350">
              <a:buNone/>
            </a:pPr>
            <a:r>
              <a:rPr lang="it-IT" sz="4000" b="1" dirty="0">
                <a:solidFill>
                  <a:schemeClr val="accent4">
                    <a:lumMod val="60000"/>
                    <a:lumOff val="40000"/>
                  </a:schemeClr>
                </a:solidFill>
              </a:rPr>
              <a:t>1.</a:t>
            </a:r>
            <a:r>
              <a:rPr lang="it-IT" b="1" dirty="0">
                <a:solidFill>
                  <a:schemeClr val="accent4">
                    <a:lumMod val="60000"/>
                    <a:lumOff val="40000"/>
                  </a:schemeClr>
                </a:solidFill>
              </a:rPr>
              <a:t>   SOLO   1  </a:t>
            </a:r>
            <a:r>
              <a:rPr lang="it-IT" b="1" dirty="0" err="1">
                <a:solidFill>
                  <a:schemeClr val="accent4">
                    <a:lumMod val="60000"/>
                    <a:lumOff val="40000"/>
                  </a:schemeClr>
                </a:solidFill>
              </a:rPr>
              <a:t>cs</a:t>
            </a:r>
            <a:r>
              <a:rPr lang="it-IT" b="1" dirty="0">
                <a:solidFill>
                  <a:schemeClr val="accent4">
                    <a:lumMod val="60000"/>
                    <a:lumOff val="40000"/>
                  </a:schemeClr>
                </a:solidFill>
              </a:rPr>
              <a:t> - DMARD   </a:t>
            </a:r>
            <a:r>
              <a:rPr lang="it-IT" sz="2800" b="1" dirty="0">
                <a:solidFill>
                  <a:schemeClr val="accent4">
                    <a:lumMod val="60000"/>
                    <a:lumOff val="40000"/>
                  </a:schemeClr>
                </a:solidFill>
              </a:rPr>
              <a:t>( +/-  CORTISONICO  SHORT - TERM )</a:t>
            </a:r>
          </a:p>
          <a:p>
            <a:pPr marL="582930" indent="-514350">
              <a:buNone/>
            </a:pPr>
            <a:r>
              <a:rPr lang="it-IT" sz="2800" b="1" dirty="0">
                <a:solidFill>
                  <a:srgbClr val="FFFF00"/>
                </a:solidFill>
              </a:rPr>
              <a:t>         </a:t>
            </a:r>
            <a:r>
              <a:rPr lang="it-IT" sz="2500" b="1" u="sng" dirty="0">
                <a:solidFill>
                  <a:srgbClr val="FFFF00"/>
                </a:solidFill>
              </a:rPr>
              <a:t>SE    NON    TARGET  entro  3 - 6  mesi</a:t>
            </a:r>
            <a:r>
              <a:rPr lang="it-IT" sz="2500" b="1" dirty="0">
                <a:solidFill>
                  <a:srgbClr val="FFFF00"/>
                </a:solidFill>
              </a:rPr>
              <a:t>,</a:t>
            </a:r>
            <a:r>
              <a:rPr lang="it-IT" sz="2500" dirty="0">
                <a:solidFill>
                  <a:srgbClr val="FFFF00"/>
                </a:solidFill>
              </a:rPr>
              <a:t>  </a:t>
            </a:r>
          </a:p>
          <a:p>
            <a:pPr marL="582930" indent="-514350">
              <a:buNone/>
            </a:pPr>
            <a:r>
              <a:rPr lang="it-IT" sz="2500" b="1" dirty="0">
                <a:solidFill>
                  <a:srgbClr val="FF0000"/>
                </a:solidFill>
              </a:rPr>
              <a:t>          BISOGNA     CONSIDERARE    LA    PRESENZA    O  MENO  DI   ALMENO</a:t>
            </a:r>
          </a:p>
          <a:p>
            <a:pPr marL="582930" indent="-514350">
              <a:buNone/>
            </a:pPr>
            <a:r>
              <a:rPr lang="it-IT" sz="2500" b="1" dirty="0">
                <a:solidFill>
                  <a:srgbClr val="FF0000"/>
                </a:solidFill>
              </a:rPr>
              <a:t>          </a:t>
            </a:r>
            <a:r>
              <a:rPr lang="it-IT" sz="3500" b="1" dirty="0">
                <a:solidFill>
                  <a:srgbClr val="FF0000"/>
                </a:solidFill>
              </a:rPr>
              <a:t>1</a:t>
            </a:r>
            <a:r>
              <a:rPr lang="it-IT" sz="2500" b="1" dirty="0">
                <a:solidFill>
                  <a:srgbClr val="FF0000"/>
                </a:solidFill>
              </a:rPr>
              <a:t>   DEI   </a:t>
            </a:r>
            <a:r>
              <a:rPr lang="it-IT" sz="2500" b="1" dirty="0">
                <a:solidFill>
                  <a:srgbClr val="09FF09"/>
                </a:solidFill>
              </a:rPr>
              <a:t>SEGNI    PROGNOSTICI   SFAVOREVOLI  ( IPS ) :</a:t>
            </a:r>
          </a:p>
          <a:p>
            <a:pPr marL="582930" indent="-514350">
              <a:buNone/>
            </a:pPr>
            <a:r>
              <a:rPr lang="it-IT" sz="2000" b="1" dirty="0">
                <a:solidFill>
                  <a:srgbClr val="09FF09"/>
                </a:solidFill>
              </a:rPr>
              <a:t>             -    </a:t>
            </a:r>
            <a:r>
              <a:rPr lang="it-IT" sz="2500" b="1" dirty="0">
                <a:solidFill>
                  <a:srgbClr val="09FF09"/>
                </a:solidFill>
              </a:rPr>
              <a:t>ALTI  TITOLI  </a:t>
            </a:r>
            <a:r>
              <a:rPr lang="it-IT" sz="2000" b="1" dirty="0">
                <a:solidFill>
                  <a:schemeClr val="accent2">
                    <a:lumMod val="40000"/>
                    <a:lumOff val="60000"/>
                  </a:schemeClr>
                </a:solidFill>
              </a:rPr>
              <a:t>DI :   </a:t>
            </a:r>
            <a:r>
              <a:rPr lang="it-IT" sz="2500" b="1" dirty="0">
                <a:solidFill>
                  <a:srgbClr val="00FF00"/>
                </a:solidFill>
              </a:rPr>
              <a:t>FR</a:t>
            </a:r>
            <a:r>
              <a:rPr lang="it-IT" sz="2000" b="1" dirty="0">
                <a:solidFill>
                  <a:srgbClr val="00FF00"/>
                </a:solidFill>
              </a:rPr>
              <a:t> </a:t>
            </a:r>
            <a:r>
              <a:rPr lang="it-IT" sz="2000" b="1" dirty="0">
                <a:solidFill>
                  <a:schemeClr val="accent2">
                    <a:lumMod val="40000"/>
                    <a:lumOff val="60000"/>
                  </a:schemeClr>
                </a:solidFill>
              </a:rPr>
              <a:t>   E / O   </a:t>
            </a:r>
            <a:r>
              <a:rPr lang="it-IT" sz="2500" b="1" dirty="0">
                <a:solidFill>
                  <a:srgbClr val="00FF00"/>
                </a:solidFill>
              </a:rPr>
              <a:t>ANTI-CCP</a:t>
            </a:r>
          </a:p>
          <a:p>
            <a:pPr marL="582930" indent="-514350">
              <a:buNone/>
            </a:pPr>
            <a:r>
              <a:rPr lang="it-IT" sz="2000" b="1" dirty="0">
                <a:solidFill>
                  <a:srgbClr val="00FF00"/>
                </a:solidFill>
              </a:rPr>
              <a:t>             -    </a:t>
            </a:r>
            <a:r>
              <a:rPr lang="it-IT" sz="2500" b="1" dirty="0">
                <a:solidFill>
                  <a:srgbClr val="00FF00"/>
                </a:solidFill>
              </a:rPr>
              <a:t>DAS </a:t>
            </a:r>
            <a:r>
              <a:rPr lang="it-IT" b="1" dirty="0">
                <a:solidFill>
                  <a:srgbClr val="00FF00"/>
                </a:solidFill>
              </a:rPr>
              <a:t>2</a:t>
            </a:r>
            <a:r>
              <a:rPr lang="it-IT" sz="2500" b="1" dirty="0">
                <a:solidFill>
                  <a:srgbClr val="00FF00"/>
                </a:solidFill>
              </a:rPr>
              <a:t>8 </a:t>
            </a:r>
            <a:r>
              <a:rPr lang="it-IT" sz="2000" b="1" dirty="0">
                <a:solidFill>
                  <a:schemeClr val="accent2">
                    <a:lumMod val="40000"/>
                    <a:lumOff val="60000"/>
                  </a:schemeClr>
                </a:solidFill>
              </a:rPr>
              <a:t>:  ELEVATA  ATTIVITA’  DI  MALATTIA  </a:t>
            </a:r>
            <a:r>
              <a:rPr lang="it-IT" sz="2500" b="1" dirty="0">
                <a:solidFill>
                  <a:srgbClr val="04FC2D"/>
                </a:solidFill>
              </a:rPr>
              <a:t>( &gt; 5.1 )</a:t>
            </a:r>
          </a:p>
          <a:p>
            <a:pPr marL="582930" indent="-514350">
              <a:buNone/>
            </a:pPr>
            <a:r>
              <a:rPr lang="it-IT" sz="2000" dirty="0">
                <a:solidFill>
                  <a:srgbClr val="04FC2D"/>
                </a:solidFill>
              </a:rPr>
              <a:t>             -</a:t>
            </a:r>
            <a:r>
              <a:rPr lang="it-IT" sz="2000" b="1" dirty="0">
                <a:solidFill>
                  <a:srgbClr val="04FC2D"/>
                </a:solidFill>
              </a:rPr>
              <a:t>    </a:t>
            </a:r>
            <a:r>
              <a:rPr lang="it-IT" sz="2000" b="1" dirty="0">
                <a:solidFill>
                  <a:schemeClr val="accent2">
                    <a:lumMod val="40000"/>
                    <a:lumOff val="60000"/>
                  </a:schemeClr>
                </a:solidFill>
              </a:rPr>
              <a:t>PRECOCI  DANNI  ANATOMICI :  </a:t>
            </a:r>
            <a:r>
              <a:rPr lang="it-IT" sz="2500" b="1" dirty="0">
                <a:solidFill>
                  <a:srgbClr val="00FF00"/>
                </a:solidFill>
              </a:rPr>
              <a:t>EROSIONI</a:t>
            </a:r>
          </a:p>
          <a:p>
            <a:pPr marL="582930" indent="-514350">
              <a:buAutoNum type="arabicPeriod"/>
            </a:pPr>
            <a:endParaRPr lang="it-IT" sz="2600" dirty="0"/>
          </a:p>
          <a:p>
            <a:pPr marL="582930" indent="-514350">
              <a:buNone/>
            </a:pPr>
            <a:r>
              <a:rPr lang="it-IT" sz="2800" b="1" dirty="0">
                <a:solidFill>
                  <a:schemeClr val="accent4">
                    <a:lumMod val="60000"/>
                    <a:lumOff val="40000"/>
                  </a:schemeClr>
                </a:solidFill>
              </a:rPr>
              <a:t>         A.   </a:t>
            </a:r>
            <a:r>
              <a:rPr lang="it-IT" sz="2600" b="1" dirty="0">
                <a:solidFill>
                  <a:srgbClr val="FF0000"/>
                </a:solidFill>
              </a:rPr>
              <a:t>SENZA  IPS:    </a:t>
            </a:r>
            <a:r>
              <a:rPr lang="it-IT" b="1" dirty="0">
                <a:solidFill>
                  <a:schemeClr val="accent4">
                    <a:lumMod val="60000"/>
                    <a:lumOff val="40000"/>
                  </a:schemeClr>
                </a:solidFill>
              </a:rPr>
              <a:t>ASSOCIAZIONE   DI   </a:t>
            </a:r>
            <a:r>
              <a:rPr lang="it-IT" sz="3500" b="1" dirty="0">
                <a:solidFill>
                  <a:schemeClr val="accent4">
                    <a:lumMod val="60000"/>
                    <a:lumOff val="40000"/>
                  </a:schemeClr>
                </a:solidFill>
              </a:rPr>
              <a:t>2</a:t>
            </a:r>
            <a:r>
              <a:rPr lang="it-IT" b="1" dirty="0">
                <a:solidFill>
                  <a:schemeClr val="accent4">
                    <a:lumMod val="60000"/>
                    <a:lumOff val="40000"/>
                  </a:schemeClr>
                </a:solidFill>
              </a:rPr>
              <a:t>  o  </a:t>
            </a:r>
            <a:r>
              <a:rPr lang="it-IT" sz="3500" b="1" dirty="0">
                <a:solidFill>
                  <a:schemeClr val="accent4">
                    <a:lumMod val="60000"/>
                    <a:lumOff val="40000"/>
                  </a:schemeClr>
                </a:solidFill>
              </a:rPr>
              <a:t>3</a:t>
            </a:r>
            <a:r>
              <a:rPr lang="it-IT" b="1" dirty="0">
                <a:solidFill>
                  <a:schemeClr val="accent4">
                    <a:lumMod val="60000"/>
                    <a:lumOff val="40000"/>
                  </a:schemeClr>
                </a:solidFill>
              </a:rPr>
              <a:t>   </a:t>
            </a:r>
            <a:r>
              <a:rPr lang="it-IT" b="1" dirty="0" err="1">
                <a:solidFill>
                  <a:schemeClr val="accent4">
                    <a:lumMod val="60000"/>
                    <a:lumOff val="40000"/>
                  </a:schemeClr>
                </a:solidFill>
              </a:rPr>
              <a:t>cs-DMARDs</a:t>
            </a:r>
            <a:r>
              <a:rPr lang="it-IT" b="1" dirty="0">
                <a:solidFill>
                  <a:schemeClr val="accent4">
                    <a:lumMod val="60000"/>
                    <a:lumOff val="40000"/>
                  </a:schemeClr>
                </a:solidFill>
              </a:rPr>
              <a:t>   </a:t>
            </a:r>
          </a:p>
          <a:p>
            <a:pPr marL="582930" indent="-514350">
              <a:buNone/>
            </a:pPr>
            <a:r>
              <a:rPr lang="it-IT" sz="2800" b="1" dirty="0">
                <a:solidFill>
                  <a:schemeClr val="accent4">
                    <a:lumMod val="60000"/>
                    <a:lumOff val="40000"/>
                  </a:schemeClr>
                </a:solidFill>
              </a:rPr>
              <a:t>         B.</a:t>
            </a:r>
            <a:r>
              <a:rPr lang="it-IT" sz="2600" b="1" dirty="0">
                <a:solidFill>
                  <a:schemeClr val="accent4">
                    <a:lumMod val="60000"/>
                    <a:lumOff val="40000"/>
                  </a:schemeClr>
                </a:solidFill>
              </a:rPr>
              <a:t>    </a:t>
            </a:r>
            <a:r>
              <a:rPr lang="it-IT" sz="2600" b="1" dirty="0">
                <a:solidFill>
                  <a:srgbClr val="FF0000"/>
                </a:solidFill>
              </a:rPr>
              <a:t>CON  IPS:         </a:t>
            </a:r>
            <a:r>
              <a:rPr lang="it-IT" b="1" dirty="0" err="1">
                <a:solidFill>
                  <a:schemeClr val="accent4">
                    <a:lumMod val="60000"/>
                    <a:lumOff val="40000"/>
                  </a:schemeClr>
                </a:solidFill>
              </a:rPr>
              <a:t>cs-DMARDs</a:t>
            </a:r>
            <a:r>
              <a:rPr lang="it-IT" b="1" dirty="0">
                <a:solidFill>
                  <a:schemeClr val="accent4">
                    <a:lumMod val="60000"/>
                    <a:lumOff val="40000"/>
                  </a:schemeClr>
                </a:solidFill>
              </a:rPr>
              <a:t>  +  b-</a:t>
            </a:r>
            <a:r>
              <a:rPr lang="it-IT" b="1" dirty="0" err="1">
                <a:solidFill>
                  <a:schemeClr val="accent4">
                    <a:lumMod val="60000"/>
                    <a:lumOff val="40000"/>
                  </a:schemeClr>
                </a:solidFill>
              </a:rPr>
              <a:t>DMARDs</a:t>
            </a:r>
            <a:r>
              <a:rPr lang="it-IT" b="1" dirty="0">
                <a:solidFill>
                  <a:schemeClr val="accent4">
                    <a:lumMod val="60000"/>
                    <a:lumOff val="40000"/>
                  </a:schemeClr>
                </a:solidFill>
              </a:rPr>
              <a:t>   ANTI - TNF alfa</a:t>
            </a:r>
          </a:p>
          <a:p>
            <a:pPr marL="582930" indent="-514350">
              <a:buNone/>
            </a:pPr>
            <a:endParaRPr lang="it-IT" b="1" dirty="0">
              <a:solidFill>
                <a:schemeClr val="accent4">
                  <a:lumMod val="60000"/>
                  <a:lumOff val="40000"/>
                </a:schemeClr>
              </a:solidFill>
            </a:endParaRPr>
          </a:p>
          <a:p>
            <a:pPr marL="582930" indent="-514350">
              <a:buNone/>
            </a:pPr>
            <a:endParaRPr lang="it-IT" sz="2000" dirty="0"/>
          </a:p>
          <a:p>
            <a:pPr marL="582930" indent="-514350">
              <a:buNone/>
            </a:pPr>
            <a:r>
              <a:rPr lang="it-IT" sz="2600" dirty="0">
                <a:solidFill>
                  <a:srgbClr val="FFFF00"/>
                </a:solidFill>
              </a:rPr>
              <a:t>           </a:t>
            </a:r>
            <a:r>
              <a:rPr lang="it-IT" sz="2500" b="1" u="sng" dirty="0">
                <a:solidFill>
                  <a:srgbClr val="FFFF00"/>
                </a:solidFill>
              </a:rPr>
              <a:t>SE    NON   TARGET   entro  3 - 6  mesi:</a:t>
            </a:r>
          </a:p>
          <a:p>
            <a:pPr marL="582930" indent="-514350">
              <a:buNone/>
            </a:pPr>
            <a:r>
              <a:rPr lang="it-IT" sz="4000" b="1" dirty="0">
                <a:solidFill>
                  <a:schemeClr val="accent4">
                    <a:lumMod val="60000"/>
                    <a:lumOff val="40000"/>
                  </a:schemeClr>
                </a:solidFill>
              </a:rPr>
              <a:t>2.</a:t>
            </a:r>
            <a:r>
              <a:rPr lang="it-IT" sz="2500" b="1" dirty="0">
                <a:solidFill>
                  <a:schemeClr val="accent4">
                    <a:lumMod val="60000"/>
                    <a:lumOff val="40000"/>
                  </a:schemeClr>
                </a:solidFill>
              </a:rPr>
              <a:t>      </a:t>
            </a:r>
            <a:r>
              <a:rPr lang="it-IT" b="1" dirty="0" err="1">
                <a:solidFill>
                  <a:schemeClr val="accent4">
                    <a:lumMod val="60000"/>
                    <a:lumOff val="40000"/>
                  </a:schemeClr>
                </a:solidFill>
              </a:rPr>
              <a:t>cs</a:t>
            </a:r>
            <a:r>
              <a:rPr lang="it-IT" b="1" dirty="0">
                <a:solidFill>
                  <a:schemeClr val="accent4">
                    <a:lumMod val="60000"/>
                    <a:lumOff val="40000"/>
                  </a:schemeClr>
                </a:solidFill>
              </a:rPr>
              <a:t>-DMARD  +  “ SWITCH ”    AD  ALTRO  b-</a:t>
            </a:r>
            <a:r>
              <a:rPr lang="it-IT" b="1" dirty="0" err="1">
                <a:solidFill>
                  <a:schemeClr val="accent4">
                    <a:lumMod val="60000"/>
                    <a:lumOff val="40000"/>
                  </a:schemeClr>
                </a:solidFill>
              </a:rPr>
              <a:t>DMARDs</a:t>
            </a:r>
            <a:endParaRPr lang="it-IT" b="1" dirty="0">
              <a:solidFill>
                <a:schemeClr val="accent4">
                  <a:lumMod val="60000"/>
                  <a:lumOff val="40000"/>
                </a:schemeClr>
              </a:solidFill>
            </a:endParaRPr>
          </a:p>
          <a:p>
            <a:pPr marL="582930" indent="-514350">
              <a:buNone/>
            </a:pPr>
            <a:r>
              <a:rPr lang="it-IT" b="1" dirty="0">
                <a:solidFill>
                  <a:schemeClr val="accent4">
                    <a:lumMod val="60000"/>
                    <a:lumOff val="40000"/>
                  </a:schemeClr>
                </a:solidFill>
              </a:rPr>
              <a:t>         ANTI -TNF alfa</a:t>
            </a:r>
          </a:p>
          <a:p>
            <a:pPr marL="582930" indent="-514350">
              <a:buNone/>
            </a:pPr>
            <a:endParaRPr lang="it-IT" sz="2000" b="1" dirty="0">
              <a:solidFill>
                <a:schemeClr val="accent4">
                  <a:lumMod val="60000"/>
                  <a:lumOff val="40000"/>
                </a:schemeClr>
              </a:solidFill>
            </a:endParaRPr>
          </a:p>
          <a:p>
            <a:pPr marL="582930" indent="-514350">
              <a:buNone/>
            </a:pPr>
            <a:endParaRPr lang="it-IT" sz="1700" dirty="0">
              <a:solidFill>
                <a:srgbClr val="FFFF00"/>
              </a:solidFill>
            </a:endParaRPr>
          </a:p>
          <a:p>
            <a:pPr marL="582930" indent="-514350">
              <a:buNone/>
            </a:pPr>
            <a:r>
              <a:rPr lang="it-IT" sz="2600" dirty="0">
                <a:solidFill>
                  <a:srgbClr val="FFFF00"/>
                </a:solidFill>
              </a:rPr>
              <a:t>          </a:t>
            </a:r>
            <a:r>
              <a:rPr lang="it-IT" sz="2400" b="1" u="sng" dirty="0">
                <a:solidFill>
                  <a:srgbClr val="FFFF00"/>
                </a:solidFill>
              </a:rPr>
              <a:t>SE    NON   TARGET   entro  3 - 6  mesi:</a:t>
            </a:r>
            <a:endParaRPr lang="it-IT" sz="2100" b="1" u="sng" dirty="0">
              <a:solidFill>
                <a:srgbClr val="FFFF00"/>
              </a:solidFill>
            </a:endParaRPr>
          </a:p>
          <a:p>
            <a:pPr marL="582930" indent="-514350">
              <a:buNone/>
            </a:pPr>
            <a:r>
              <a:rPr lang="it-IT" sz="2900" b="1" dirty="0">
                <a:solidFill>
                  <a:schemeClr val="accent4">
                    <a:lumMod val="60000"/>
                    <a:lumOff val="40000"/>
                  </a:schemeClr>
                </a:solidFill>
              </a:rPr>
              <a:t>3.    </a:t>
            </a:r>
            <a:r>
              <a:rPr lang="it-IT" b="1" dirty="0">
                <a:solidFill>
                  <a:schemeClr val="accent4">
                    <a:lumMod val="60000"/>
                    <a:lumOff val="40000"/>
                  </a:schemeClr>
                </a:solidFill>
              </a:rPr>
              <a:t>CAMBIO    CLASSE   b-</a:t>
            </a:r>
            <a:r>
              <a:rPr lang="it-IT" b="1" dirty="0" err="1">
                <a:solidFill>
                  <a:schemeClr val="accent4">
                    <a:lumMod val="60000"/>
                    <a:lumOff val="40000"/>
                  </a:schemeClr>
                </a:solidFill>
              </a:rPr>
              <a:t>DMARDs</a:t>
            </a:r>
            <a:r>
              <a:rPr lang="it-IT" b="1" dirty="0">
                <a:solidFill>
                  <a:schemeClr val="accent4">
                    <a:lumMod val="60000"/>
                    <a:lumOff val="40000"/>
                  </a:schemeClr>
                </a:solidFill>
              </a:rPr>
              <a:t> :</a:t>
            </a:r>
          </a:p>
          <a:p>
            <a:pPr marL="582930" indent="-514350">
              <a:buNone/>
            </a:pPr>
            <a:r>
              <a:rPr lang="it-IT" sz="2600" dirty="0">
                <a:solidFill>
                  <a:srgbClr val="00FF00"/>
                </a:solidFill>
              </a:rPr>
              <a:t>         </a:t>
            </a:r>
            <a:r>
              <a:rPr lang="it-IT" sz="2800" b="1" dirty="0">
                <a:solidFill>
                  <a:srgbClr val="00FF00"/>
                </a:solidFill>
              </a:rPr>
              <a:t>TOCILIZUMAB</a:t>
            </a:r>
          </a:p>
          <a:p>
            <a:pPr marL="582930" indent="-514350">
              <a:buNone/>
            </a:pPr>
            <a:r>
              <a:rPr lang="it-IT" sz="2800" b="1" dirty="0">
                <a:solidFill>
                  <a:srgbClr val="00FF00"/>
                </a:solidFill>
              </a:rPr>
              <a:t>        ABATACEPT            </a:t>
            </a:r>
          </a:p>
          <a:p>
            <a:pPr marL="582930" indent="-514350">
              <a:buNone/>
            </a:pPr>
            <a:r>
              <a:rPr lang="it-IT" sz="2800" b="1" dirty="0">
                <a:solidFill>
                  <a:srgbClr val="00FF00"/>
                </a:solidFill>
              </a:rPr>
              <a:t>        RITUXIMAB             </a:t>
            </a:r>
          </a:p>
          <a:p>
            <a:pPr marL="582930" indent="-514350">
              <a:buNone/>
            </a:pPr>
            <a:r>
              <a:rPr lang="it-IT" sz="2800" b="1" dirty="0">
                <a:solidFill>
                  <a:srgbClr val="00FF00"/>
                </a:solidFill>
              </a:rPr>
              <a:t>         </a:t>
            </a:r>
          </a:p>
          <a:p>
            <a:pPr marL="582930" indent="-514350">
              <a:buNone/>
            </a:pPr>
            <a:r>
              <a:rPr lang="it-IT" sz="2800" b="1" dirty="0">
                <a:solidFill>
                  <a:srgbClr val="00FF00"/>
                </a:solidFill>
              </a:rPr>
              <a:t>        </a:t>
            </a:r>
            <a:r>
              <a:rPr lang="it-IT" sz="2800" b="1" dirty="0">
                <a:solidFill>
                  <a:schemeClr val="accent4">
                    <a:lumMod val="60000"/>
                    <a:lumOff val="40000"/>
                  </a:schemeClr>
                </a:solidFill>
              </a:rPr>
              <a:t>( +/- DMARD )</a:t>
            </a:r>
          </a:p>
          <a:p>
            <a:pPr marL="582930" indent="-514350">
              <a:buNone/>
            </a:pPr>
            <a:endParaRPr lang="it-IT" sz="2600" dirty="0"/>
          </a:p>
          <a:p>
            <a:endParaRPr lang="it-IT" dirty="0"/>
          </a:p>
        </p:txBody>
      </p:sp>
      <p:pic>
        <p:nvPicPr>
          <p:cNvPr id="4" name="Picture 2"/>
          <p:cNvPicPr>
            <a:picLocks noChangeAspect="1" noChangeArrowheads="1"/>
          </p:cNvPicPr>
          <p:nvPr/>
        </p:nvPicPr>
        <p:blipFill>
          <a:blip r:embed="rId3"/>
          <a:srcRect/>
          <a:stretch>
            <a:fillRect/>
          </a:stretch>
        </p:blipFill>
        <p:spPr bwMode="auto">
          <a:xfrm>
            <a:off x="4429117" y="0"/>
            <a:ext cx="4714883" cy="6858000"/>
          </a:xfrm>
          <a:prstGeom prst="rect">
            <a:avLst/>
          </a:prstGeom>
          <a:noFill/>
          <a:ln w="9525">
            <a:noFill/>
            <a:miter lim="800000"/>
            <a:headEnd/>
            <a:tailEnd/>
          </a:ln>
          <a:effectLst/>
        </p:spPr>
      </p:pic>
    </p:spTree>
    <p:extLst>
      <p:ext uri="{BB962C8B-B14F-4D97-AF65-F5344CB8AC3E}">
        <p14:creationId xmlns:p14="http://schemas.microsoft.com/office/powerpoint/2010/main" val="527096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C:\Users\PINO\Pictures\Scansioni personali\Scan_Pic0029.jpg"/>
          <p:cNvPicPr>
            <a:picLocks noChangeAspect="1" noChangeArrowheads="1"/>
          </p:cNvPicPr>
          <p:nvPr/>
        </p:nvPicPr>
        <p:blipFill>
          <a:blip r:embed="rId2" cstate="print"/>
          <a:srcRect/>
          <a:stretch>
            <a:fillRect/>
          </a:stretch>
        </p:blipFill>
        <p:spPr bwMode="auto">
          <a:xfrm>
            <a:off x="285720" y="357166"/>
            <a:ext cx="8572560" cy="6143668"/>
          </a:xfrm>
          <a:prstGeom prst="rect">
            <a:avLst/>
          </a:prstGeom>
          <a:noFill/>
        </p:spPr>
      </p:pic>
    </p:spTree>
    <p:extLst>
      <p:ext uri="{BB962C8B-B14F-4D97-AF65-F5344CB8AC3E}">
        <p14:creationId xmlns:p14="http://schemas.microsoft.com/office/powerpoint/2010/main" val="232042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571480"/>
            <a:ext cx="3857652" cy="914400"/>
          </a:xfrm>
        </p:spPr>
        <p:txBody>
          <a:bodyPr/>
          <a:lstStyle/>
          <a:p>
            <a:r>
              <a:rPr lang="it-IT" sz="2000" b="1" dirty="0"/>
              <a:t>         </a:t>
            </a:r>
            <a:r>
              <a:rPr lang="it-IT" sz="2000" b="1" dirty="0">
                <a:solidFill>
                  <a:srgbClr val="FF0000"/>
                </a:solidFill>
              </a:rPr>
              <a:t>ACR  2012 </a:t>
            </a:r>
            <a:br>
              <a:rPr lang="it-IT" sz="2000" b="1" dirty="0">
                <a:solidFill>
                  <a:srgbClr val="FF0000"/>
                </a:solidFill>
              </a:rPr>
            </a:br>
            <a:r>
              <a:rPr lang="it-IT" sz="2000" b="1" dirty="0">
                <a:solidFill>
                  <a:srgbClr val="FF0000"/>
                </a:solidFill>
              </a:rPr>
              <a:t>TERAPIA  ARTRITE  REUMATOIDE</a:t>
            </a:r>
          </a:p>
        </p:txBody>
      </p:sp>
      <p:pic>
        <p:nvPicPr>
          <p:cNvPr id="3" name="Picture 2" descr="C:\Users\PINO\Pictures\Scansioni personali\Scan_Pic0030.jpg"/>
          <p:cNvPicPr>
            <a:picLocks noChangeAspect="1" noChangeArrowheads="1"/>
          </p:cNvPicPr>
          <p:nvPr/>
        </p:nvPicPr>
        <p:blipFill>
          <a:blip r:embed="rId2"/>
          <a:srcRect/>
          <a:stretch>
            <a:fillRect/>
          </a:stretch>
        </p:blipFill>
        <p:spPr bwMode="auto">
          <a:xfrm>
            <a:off x="0" y="2357430"/>
            <a:ext cx="4429156" cy="4500570"/>
          </a:xfrm>
          <a:prstGeom prst="rect">
            <a:avLst/>
          </a:prstGeom>
          <a:noFill/>
        </p:spPr>
      </p:pic>
      <p:pic>
        <p:nvPicPr>
          <p:cNvPr id="4" name="Picture 2" descr="C:\Users\PINO\Pictures\Scansioni personali\Scan_Pic0036.jpg"/>
          <p:cNvPicPr>
            <a:picLocks noChangeAspect="1" noChangeArrowheads="1"/>
          </p:cNvPicPr>
          <p:nvPr/>
        </p:nvPicPr>
        <p:blipFill>
          <a:blip r:embed="rId3" cstate="print"/>
          <a:srcRect/>
          <a:stretch>
            <a:fillRect/>
          </a:stretch>
        </p:blipFill>
        <p:spPr bwMode="auto">
          <a:xfrm>
            <a:off x="4500562" y="0"/>
            <a:ext cx="4643438" cy="6858000"/>
          </a:xfrm>
          <a:prstGeom prst="rect">
            <a:avLst/>
          </a:prstGeom>
          <a:noFill/>
        </p:spPr>
      </p:pic>
    </p:spTree>
    <p:extLst>
      <p:ext uri="{BB962C8B-B14F-4D97-AF65-F5344CB8AC3E}">
        <p14:creationId xmlns:p14="http://schemas.microsoft.com/office/powerpoint/2010/main" val="378062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F90E295-E458-4E10-AD26-01F700981A39}"/>
              </a:ext>
            </a:extLst>
          </p:cNvPr>
          <p:cNvSpPr>
            <a:spLocks noChangeArrowheads="1"/>
          </p:cNvSpPr>
          <p:nvPr/>
        </p:nvSpPr>
        <p:spPr bwMode="auto">
          <a:xfrm>
            <a:off x="323850" y="1412875"/>
            <a:ext cx="8505825" cy="4835525"/>
          </a:xfrm>
          <a:prstGeom prst="rect">
            <a:avLst/>
          </a:prstGeom>
          <a:solidFill>
            <a:srgbClr val="FFFFCC">
              <a:alpha val="50195"/>
            </a:srgbClr>
          </a:solidFill>
          <a:ln w="127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45763" name="Rectangle 3">
            <a:extLst>
              <a:ext uri="{FF2B5EF4-FFF2-40B4-BE49-F238E27FC236}">
                <a16:creationId xmlns:a16="http://schemas.microsoft.com/office/drawing/2014/main" id="{6CD148C1-0E47-4582-B401-23E6B31CF644}"/>
              </a:ext>
            </a:extLst>
          </p:cNvPr>
          <p:cNvSpPr>
            <a:spLocks noGrp="1" noChangeArrowheads="1"/>
          </p:cNvSpPr>
          <p:nvPr>
            <p:ph type="body" idx="1"/>
          </p:nvPr>
        </p:nvSpPr>
        <p:spPr>
          <a:xfrm>
            <a:off x="468313" y="1346200"/>
            <a:ext cx="8193087" cy="4114800"/>
          </a:xfrm>
        </p:spPr>
        <p:txBody>
          <a:bodyPr/>
          <a:lstStyle/>
          <a:p>
            <a:pPr eaLnBrk="1" hangingPunct="1">
              <a:spcBef>
                <a:spcPct val="40000"/>
              </a:spcBef>
              <a:buFont typeface="Wingdings" panose="05000000000000000000" pitchFamily="2" charset="2"/>
              <a:buNone/>
              <a:defRPr/>
            </a:pPr>
            <a:r>
              <a:rPr lang="it-IT" sz="2800">
                <a:solidFill>
                  <a:srgbClr val="000066"/>
                </a:solidFill>
                <a:latin typeface="Tahoma" pitchFamily="34" charset="0"/>
              </a:rPr>
              <a:t>	</a:t>
            </a:r>
          </a:p>
        </p:txBody>
      </p:sp>
      <p:sp>
        <p:nvSpPr>
          <p:cNvPr id="245764" name="Rectangle 4">
            <a:extLst>
              <a:ext uri="{FF2B5EF4-FFF2-40B4-BE49-F238E27FC236}">
                <a16:creationId xmlns:a16="http://schemas.microsoft.com/office/drawing/2014/main" id="{C380FB7E-6F2C-4AEF-AAAD-F32513AC3C11}"/>
              </a:ext>
            </a:extLst>
          </p:cNvPr>
          <p:cNvSpPr>
            <a:spLocks noGrp="1" noChangeArrowheads="1"/>
          </p:cNvSpPr>
          <p:nvPr>
            <p:ph type="title"/>
          </p:nvPr>
        </p:nvSpPr>
        <p:spPr>
          <a:xfrm>
            <a:off x="107504" y="354012"/>
            <a:ext cx="8928992" cy="790575"/>
          </a:xfrm>
        </p:spPr>
        <p:txBody>
          <a:bodyPr/>
          <a:lstStyle/>
          <a:p>
            <a:pPr eaLnBrk="1" hangingPunct="1">
              <a:defRPr/>
            </a:pPr>
            <a:r>
              <a:rPr lang="en-US" sz="1600" b="1" dirty="0">
                <a:solidFill>
                  <a:srgbClr val="FF0000"/>
                </a:solidFill>
                <a:latin typeface="Comic Sans MS" pitchFamily="66" charset="0"/>
              </a:rPr>
              <a:t> </a:t>
            </a:r>
            <a:r>
              <a:rPr lang="en-US" sz="1600" b="1" dirty="0">
                <a:solidFill>
                  <a:schemeClr val="accent4">
                    <a:lumMod val="60000"/>
                    <a:lumOff val="40000"/>
                  </a:schemeClr>
                </a:solidFill>
                <a:latin typeface="Comic Sans MS" pitchFamily="66" charset="0"/>
              </a:rPr>
              <a:t>ARTRITE  REUMATOIDE :</a:t>
            </a:r>
            <a:r>
              <a:rPr lang="en-US" sz="1600" b="1" dirty="0">
                <a:solidFill>
                  <a:srgbClr val="FF0000"/>
                </a:solidFill>
                <a:latin typeface="Comic Sans MS" pitchFamily="66" charset="0"/>
              </a:rPr>
              <a:t>     PROGRESSIVA   DEFORMAZIONE   DELLE   ARTICOLAZIONI</a:t>
            </a:r>
            <a:endParaRPr lang="it-IT" sz="1600" b="1" dirty="0">
              <a:solidFill>
                <a:srgbClr val="FF0000"/>
              </a:solidFill>
              <a:latin typeface="Comic Sans MS" pitchFamily="66" charset="0"/>
            </a:endParaRPr>
          </a:p>
        </p:txBody>
      </p:sp>
      <p:sp>
        <p:nvSpPr>
          <p:cNvPr id="8197" name="Rectangle 5">
            <a:extLst>
              <a:ext uri="{FF2B5EF4-FFF2-40B4-BE49-F238E27FC236}">
                <a16:creationId xmlns:a16="http://schemas.microsoft.com/office/drawing/2014/main" id="{824C9534-8D53-4A8F-BFEE-19972B4C4D38}"/>
              </a:ext>
            </a:extLst>
          </p:cNvPr>
          <p:cNvSpPr>
            <a:spLocks noChangeArrowheads="1"/>
          </p:cNvSpPr>
          <p:nvPr/>
        </p:nvSpPr>
        <p:spPr bwMode="auto">
          <a:xfrm>
            <a:off x="4479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it-IT" sz="4400">
              <a:solidFill>
                <a:schemeClr val="tx2"/>
              </a:solidFill>
              <a:latin typeface="Times New Roman" panose="02020603050405020304" pitchFamily="18" charset="0"/>
            </a:endParaRPr>
          </a:p>
        </p:txBody>
      </p:sp>
      <p:pic>
        <p:nvPicPr>
          <p:cNvPr id="8198" name="Picture 6" descr="P1010095">
            <a:extLst>
              <a:ext uri="{FF2B5EF4-FFF2-40B4-BE49-F238E27FC236}">
                <a16:creationId xmlns:a16="http://schemas.microsoft.com/office/drawing/2014/main" id="{17E97CBE-5765-4B97-AB68-249D2CEC5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3" r="50485" b="9900"/>
          <a:stretch>
            <a:fillRect/>
          </a:stretch>
        </p:blipFill>
        <p:spPr bwMode="auto">
          <a:xfrm>
            <a:off x="482600" y="2344738"/>
            <a:ext cx="236061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P1010081">
            <a:extLst>
              <a:ext uri="{FF2B5EF4-FFF2-40B4-BE49-F238E27FC236}">
                <a16:creationId xmlns:a16="http://schemas.microsoft.com/office/drawing/2014/main" id="{ADB1AFEA-C67B-4E07-828E-DD66BFB60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485" r="23022"/>
          <a:stretch>
            <a:fillRect/>
          </a:stretch>
        </p:blipFill>
        <p:spPr bwMode="auto">
          <a:xfrm>
            <a:off x="3009900" y="2370138"/>
            <a:ext cx="2487613"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ulnarsubluxed">
            <a:extLst>
              <a:ext uri="{FF2B5EF4-FFF2-40B4-BE49-F238E27FC236}">
                <a16:creationId xmlns:a16="http://schemas.microsoft.com/office/drawing/2014/main" id="{935B1D84-38F6-463E-B2BD-B0E2EB1BEC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320" r="5411" b="1968"/>
          <a:stretch>
            <a:fillRect/>
          </a:stretch>
        </p:blipFill>
        <p:spPr bwMode="auto">
          <a:xfrm>
            <a:off x="5676900" y="2370138"/>
            <a:ext cx="2906713"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9">
            <a:extLst>
              <a:ext uri="{FF2B5EF4-FFF2-40B4-BE49-F238E27FC236}">
                <a16:creationId xmlns:a16="http://schemas.microsoft.com/office/drawing/2014/main" id="{78A8A478-022F-44C6-BC62-84A193FA734B}"/>
              </a:ext>
            </a:extLst>
          </p:cNvPr>
          <p:cNvSpPr>
            <a:spLocks noChangeArrowheads="1"/>
          </p:cNvSpPr>
          <p:nvPr/>
        </p:nvSpPr>
        <p:spPr bwMode="auto">
          <a:xfrm>
            <a:off x="755650" y="1628775"/>
            <a:ext cx="199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2000" b="1">
                <a:solidFill>
                  <a:srgbClr val="FFFF00"/>
                </a:solidFill>
                <a:latin typeface="Times New Roman" panose="02020603050405020304" pitchFamily="18" charset="0"/>
              </a:rPr>
              <a:t>EARLY AR</a:t>
            </a:r>
            <a:endParaRPr lang="en-GB" altLang="it-IT" sz="2000" b="1">
              <a:solidFill>
                <a:srgbClr val="FFFF00"/>
              </a:solidFill>
              <a:latin typeface="Times New Roman" panose="02020603050405020304" pitchFamily="18" charset="0"/>
            </a:endParaRPr>
          </a:p>
        </p:txBody>
      </p:sp>
      <p:sp>
        <p:nvSpPr>
          <p:cNvPr id="8202" name="Rectangle 10">
            <a:extLst>
              <a:ext uri="{FF2B5EF4-FFF2-40B4-BE49-F238E27FC236}">
                <a16:creationId xmlns:a16="http://schemas.microsoft.com/office/drawing/2014/main" id="{04CF3879-73C5-42C2-A906-9174C2CA4BAF}"/>
              </a:ext>
            </a:extLst>
          </p:cNvPr>
          <p:cNvSpPr>
            <a:spLocks noChangeArrowheads="1"/>
          </p:cNvSpPr>
          <p:nvPr/>
        </p:nvSpPr>
        <p:spPr bwMode="auto">
          <a:xfrm>
            <a:off x="2916238" y="1628775"/>
            <a:ext cx="2954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2000" b="1">
                <a:solidFill>
                  <a:srgbClr val="FFFF00"/>
                </a:solidFill>
                <a:latin typeface="Times New Roman" panose="02020603050405020304" pitchFamily="18" charset="0"/>
              </a:rPr>
              <a:t>AR in fase intermedia</a:t>
            </a:r>
            <a:endParaRPr lang="en-GB" altLang="it-IT" sz="2000" b="1">
              <a:solidFill>
                <a:srgbClr val="FFFF00"/>
              </a:solidFill>
              <a:latin typeface="Times New Roman" panose="02020603050405020304" pitchFamily="18" charset="0"/>
            </a:endParaRPr>
          </a:p>
        </p:txBody>
      </p:sp>
      <p:sp>
        <p:nvSpPr>
          <p:cNvPr id="8203" name="Rectangle 11">
            <a:extLst>
              <a:ext uri="{FF2B5EF4-FFF2-40B4-BE49-F238E27FC236}">
                <a16:creationId xmlns:a16="http://schemas.microsoft.com/office/drawing/2014/main" id="{86B99EAD-86B1-4D08-A007-A7985DE119B3}"/>
              </a:ext>
            </a:extLst>
          </p:cNvPr>
          <p:cNvSpPr>
            <a:spLocks noChangeArrowheads="1"/>
          </p:cNvSpPr>
          <p:nvPr/>
        </p:nvSpPr>
        <p:spPr bwMode="auto">
          <a:xfrm>
            <a:off x="5867400" y="1628775"/>
            <a:ext cx="2620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2000" b="1">
                <a:solidFill>
                  <a:srgbClr val="FFFF00"/>
                </a:solidFill>
                <a:latin typeface="Times New Roman" panose="02020603050405020304" pitchFamily="18" charset="0"/>
              </a:rPr>
              <a:t>AR  in fase avanzata</a:t>
            </a:r>
          </a:p>
        </p:txBody>
      </p:sp>
      <p:sp>
        <p:nvSpPr>
          <p:cNvPr id="8204" name="Rectangle 12">
            <a:extLst>
              <a:ext uri="{FF2B5EF4-FFF2-40B4-BE49-F238E27FC236}">
                <a16:creationId xmlns:a16="http://schemas.microsoft.com/office/drawing/2014/main" id="{9C5D3CAB-BC62-4353-A668-267D18C89BF9}"/>
              </a:ext>
            </a:extLst>
          </p:cNvPr>
          <p:cNvSpPr>
            <a:spLocks noChangeArrowheads="1"/>
          </p:cNvSpPr>
          <p:nvPr/>
        </p:nvSpPr>
        <p:spPr bwMode="auto">
          <a:xfrm>
            <a:off x="468313" y="5864225"/>
            <a:ext cx="23161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it-IT" sz="1200" dirty="0">
              <a:solidFill>
                <a:schemeClr val="bg1"/>
              </a:solidFill>
            </a:endParaRPr>
          </a:p>
          <a:p>
            <a:pPr eaLnBrk="1" hangingPunct="1"/>
            <a:endParaRPr lang="en-US" altLang="it-IT" sz="1200" dirty="0">
              <a:solidFill>
                <a:schemeClr val="bg1"/>
              </a:solidFill>
            </a:endParaRPr>
          </a:p>
          <a:p>
            <a:pPr eaLnBrk="1" hangingPunct="1"/>
            <a:endParaRPr lang="en-US" altLang="it-IT" sz="1200" dirty="0">
              <a:solidFill>
                <a:schemeClr val="bg1"/>
              </a:solidFill>
            </a:endParaRPr>
          </a:p>
          <a:p>
            <a:pPr eaLnBrk="1" hangingPunct="1"/>
            <a:r>
              <a:rPr lang="en-US" altLang="it-IT" sz="1200" b="1" dirty="0">
                <a:solidFill>
                  <a:srgbClr val="00FF00"/>
                </a:solidFill>
              </a:rPr>
              <a:t>Courtesy of J. Cush, 2002.</a:t>
            </a:r>
            <a:endParaRPr lang="en-GB" altLang="it-IT" sz="1200" b="1" dirty="0">
              <a:solidFill>
                <a:srgbClr val="00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4" y="199252"/>
            <a:ext cx="7500990" cy="1285532"/>
          </a:xfrm>
        </p:spPr>
        <p:txBody>
          <a:bodyPr/>
          <a:lstStyle/>
          <a:p>
            <a:pPr algn="ctr"/>
            <a:r>
              <a:rPr lang="it-IT" sz="2000" dirty="0"/>
              <a:t>  </a:t>
            </a:r>
            <a:r>
              <a:rPr lang="it-IT" sz="2000" b="1" dirty="0">
                <a:solidFill>
                  <a:srgbClr val="FF0000"/>
                </a:solidFill>
              </a:rPr>
              <a:t>NUOVI </a:t>
            </a:r>
            <a:r>
              <a:rPr lang="it-IT" sz="2000" b="1" dirty="0" err="1">
                <a:solidFill>
                  <a:srgbClr val="FF0000"/>
                </a:solidFill>
              </a:rPr>
              <a:t>DMARDs</a:t>
            </a:r>
            <a:r>
              <a:rPr lang="it-IT" sz="2000" b="1" dirty="0">
                <a:solidFill>
                  <a:srgbClr val="FF0000"/>
                </a:solidFill>
              </a:rPr>
              <a:t> PER LA TERAPIA DELL’ARTRITE REUMATOIDE</a:t>
            </a:r>
            <a:br>
              <a:rPr lang="it-IT" sz="2000" b="1" dirty="0">
                <a:solidFill>
                  <a:srgbClr val="FF0000"/>
                </a:solidFill>
              </a:rPr>
            </a:br>
            <a:r>
              <a:rPr lang="it-IT" sz="2000" dirty="0"/>
              <a:t> </a:t>
            </a:r>
            <a:r>
              <a:rPr lang="it-IT" sz="2400" b="1" dirty="0" err="1">
                <a:solidFill>
                  <a:schemeClr val="accent4">
                    <a:lumMod val="60000"/>
                    <a:lumOff val="40000"/>
                  </a:schemeClr>
                </a:solidFill>
              </a:rPr>
              <a:t>ts</a:t>
            </a:r>
            <a:r>
              <a:rPr lang="it-IT" sz="2400" b="1" dirty="0">
                <a:solidFill>
                  <a:schemeClr val="accent4">
                    <a:lumMod val="60000"/>
                    <a:lumOff val="40000"/>
                  </a:schemeClr>
                </a:solidFill>
              </a:rPr>
              <a:t> – </a:t>
            </a:r>
            <a:r>
              <a:rPr lang="it-IT" sz="2400" b="1" dirty="0" err="1">
                <a:solidFill>
                  <a:schemeClr val="accent4">
                    <a:lumMod val="60000"/>
                    <a:lumOff val="40000"/>
                  </a:schemeClr>
                </a:solidFill>
              </a:rPr>
              <a:t>DMARDs</a:t>
            </a:r>
            <a:r>
              <a:rPr lang="it-IT" sz="2400" b="1" dirty="0">
                <a:solidFill>
                  <a:schemeClr val="accent4">
                    <a:lumMod val="60000"/>
                    <a:lumOff val="40000"/>
                  </a:schemeClr>
                </a:solidFill>
              </a:rPr>
              <a:t>  ANTI-JAK</a:t>
            </a:r>
            <a:br>
              <a:rPr lang="it-IT" sz="2400" b="1" dirty="0">
                <a:solidFill>
                  <a:srgbClr val="FF0000"/>
                </a:solidFill>
              </a:rPr>
            </a:br>
            <a:r>
              <a:rPr lang="it-IT" sz="2400" b="1" dirty="0">
                <a:solidFill>
                  <a:srgbClr val="09FF09"/>
                </a:solidFill>
              </a:rPr>
              <a:t>TOFACITINIB    E   BARITICINIB</a:t>
            </a:r>
            <a:br>
              <a:rPr lang="it-IT" sz="2400" b="1" dirty="0">
                <a:solidFill>
                  <a:srgbClr val="09FF09"/>
                </a:solidFill>
              </a:rPr>
            </a:br>
            <a:r>
              <a:rPr lang="it-IT" sz="2400" dirty="0"/>
              <a:t> </a:t>
            </a:r>
            <a:endParaRPr lang="it-IT" sz="2400" b="1" dirty="0">
              <a:solidFill>
                <a:srgbClr val="09FF09"/>
              </a:solidFill>
            </a:endParaRPr>
          </a:p>
        </p:txBody>
      </p:sp>
      <p:sp>
        <p:nvSpPr>
          <p:cNvPr id="3" name="Rettangolo 2">
            <a:extLst>
              <a:ext uri="{FF2B5EF4-FFF2-40B4-BE49-F238E27FC236}">
                <a16:creationId xmlns:a16="http://schemas.microsoft.com/office/drawing/2014/main" id="{F625F6B6-F79B-4BE1-A6F1-86F9DEE05E57}"/>
              </a:ext>
            </a:extLst>
          </p:cNvPr>
          <p:cNvSpPr/>
          <p:nvPr/>
        </p:nvSpPr>
        <p:spPr>
          <a:xfrm>
            <a:off x="323243" y="1556792"/>
            <a:ext cx="8568952" cy="4924425"/>
          </a:xfrm>
          <a:prstGeom prst="rect">
            <a:avLst/>
          </a:prstGeom>
        </p:spPr>
        <p:txBody>
          <a:bodyPr wrap="square">
            <a:spAutoFit/>
          </a:bodyPr>
          <a:lstStyle/>
          <a:p>
            <a:pPr algn="just"/>
            <a:r>
              <a:rPr lang="it-IT" b="1" dirty="0">
                <a:solidFill>
                  <a:schemeClr val="accent4">
                    <a:lumMod val="60000"/>
                    <a:lumOff val="40000"/>
                  </a:schemeClr>
                </a:solidFill>
                <a:latin typeface="sole_text"/>
              </a:rPr>
              <a:t>Le JAK sono enzimi intracellulari che aiutano a trasdurre (modulare) i segnali da un gran numero di citochine, coinvolte nello sviluppo e progressione dell’AR.</a:t>
            </a:r>
          </a:p>
          <a:p>
            <a:pPr algn="just"/>
            <a:endParaRPr lang="it-IT" b="1" dirty="0">
              <a:solidFill>
                <a:schemeClr val="accent4">
                  <a:lumMod val="60000"/>
                  <a:lumOff val="40000"/>
                </a:schemeClr>
              </a:solidFill>
              <a:latin typeface="sole_text"/>
            </a:endParaRPr>
          </a:p>
          <a:p>
            <a:pPr algn="just"/>
            <a:endParaRPr lang="it-IT" dirty="0">
              <a:solidFill>
                <a:schemeClr val="accent4">
                  <a:lumMod val="60000"/>
                  <a:lumOff val="40000"/>
                </a:schemeClr>
              </a:solidFill>
              <a:latin typeface="sole_text"/>
            </a:endParaRPr>
          </a:p>
          <a:p>
            <a:pPr algn="just"/>
            <a:r>
              <a:rPr lang="it-IT" b="1" dirty="0">
                <a:solidFill>
                  <a:srgbClr val="09FF09"/>
                </a:solidFill>
              </a:rPr>
              <a:t>L’inibizione di JAK riduce il segnale di interleuchine (IL-2, -4, -6, -7, -9, -15, -21) e di interferoni di tipo I e tipo II, che determinerà la modulazione della risposta immunitaria ed infiammatoria.</a:t>
            </a:r>
          </a:p>
          <a:p>
            <a:pPr algn="just"/>
            <a:endParaRPr lang="it-IT" b="1" dirty="0">
              <a:solidFill>
                <a:srgbClr val="09FF09"/>
              </a:solidFill>
            </a:endParaRPr>
          </a:p>
          <a:p>
            <a:pPr algn="just"/>
            <a:endParaRPr lang="it-IT" b="1" dirty="0">
              <a:solidFill>
                <a:srgbClr val="09FF09"/>
              </a:solidFill>
            </a:endParaRPr>
          </a:p>
          <a:p>
            <a:pPr algn="just"/>
            <a:r>
              <a:rPr lang="it-IT" sz="1600" b="1" dirty="0">
                <a:solidFill>
                  <a:srgbClr val="FF0000"/>
                </a:solidFill>
              </a:rPr>
              <a:t>PAZIENTI ADULTI CON ARTRITE REUMATOIDE DA MODERATA A GRAVE CHE NON OTTENGONO   MIGLIORAMENTI   SIGNIFICATIVI,    O   RISULTANO   INTOLLERANTI, </a:t>
            </a:r>
          </a:p>
          <a:p>
            <a:pPr algn="just"/>
            <a:r>
              <a:rPr lang="it-IT" sz="1600" b="1" dirty="0">
                <a:solidFill>
                  <a:srgbClr val="FF0000"/>
                </a:solidFill>
              </a:rPr>
              <a:t>AD    UNO    O    PIÙ    FARMACI    ANTI - REUMATICI    MODIFICANTI    LA    MALATTIA  </a:t>
            </a:r>
          </a:p>
          <a:p>
            <a:pPr algn="just"/>
            <a:r>
              <a:rPr lang="it-IT" sz="1600" b="1" dirty="0">
                <a:solidFill>
                  <a:srgbClr val="FF0000"/>
                </a:solidFill>
              </a:rPr>
              <a:t>SIA   IN   MONOTERAPIA   O   IN   ASSOCIAZIONE   CON   METOTREXATO.</a:t>
            </a:r>
          </a:p>
          <a:p>
            <a:pPr algn="just"/>
            <a:endParaRPr lang="it-IT" sz="1600" b="1" dirty="0">
              <a:solidFill>
                <a:srgbClr val="FF0000"/>
              </a:solidFill>
            </a:endParaRPr>
          </a:p>
          <a:p>
            <a:pPr algn="ctr"/>
            <a:r>
              <a:rPr lang="it-IT" b="1" dirty="0">
                <a:solidFill>
                  <a:schemeClr val="accent4">
                    <a:lumMod val="60000"/>
                    <a:lumOff val="40000"/>
                  </a:schemeClr>
                </a:solidFill>
              </a:rPr>
              <a:t>NON   IN   « PRIMA  LINEA »</a:t>
            </a:r>
            <a:r>
              <a:rPr lang="it-IT" b="1" dirty="0">
                <a:solidFill>
                  <a:srgbClr val="FF0000"/>
                </a:solidFill>
              </a:rPr>
              <a:t>,    DALLA    SECONDA   LINEA   IN   POI</a:t>
            </a:r>
          </a:p>
          <a:p>
            <a:pPr algn="ctr"/>
            <a:r>
              <a:rPr lang="it-IT" b="1" dirty="0">
                <a:solidFill>
                  <a:srgbClr val="04FC2D"/>
                </a:solidFill>
              </a:rPr>
              <a:t>( ATTUALMENTE   USUALMENTE   SI   FANNO   SEGUIRE   AI   b-</a:t>
            </a:r>
            <a:r>
              <a:rPr lang="it-IT" b="1" dirty="0" err="1">
                <a:solidFill>
                  <a:srgbClr val="04FC2D"/>
                </a:solidFill>
              </a:rPr>
              <a:t>DMARDs</a:t>
            </a:r>
            <a:r>
              <a:rPr lang="it-IT" b="1" dirty="0">
                <a:solidFill>
                  <a:srgbClr val="04FC2D"/>
                </a:solidFill>
              </a:rPr>
              <a:t> )</a:t>
            </a:r>
          </a:p>
          <a:p>
            <a:pPr algn="ctr"/>
            <a:endParaRPr lang="it-IT" b="1" dirty="0">
              <a:solidFill>
                <a:srgbClr val="FF0000"/>
              </a:solidFill>
            </a:endParaRPr>
          </a:p>
          <a:p>
            <a:endParaRPr lang="it-IT" b="1" dirty="0">
              <a:solidFill>
                <a:srgbClr val="09FF09"/>
              </a:solidFill>
            </a:endParaRPr>
          </a:p>
        </p:txBody>
      </p:sp>
    </p:spTree>
    <p:extLst>
      <p:ext uri="{BB962C8B-B14F-4D97-AF65-F5344CB8AC3E}">
        <p14:creationId xmlns:p14="http://schemas.microsoft.com/office/powerpoint/2010/main" val="151512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5D3366-D390-457D-8649-47178A5C9146}"/>
              </a:ext>
            </a:extLst>
          </p:cNvPr>
          <p:cNvSpPr>
            <a:spLocks noGrp="1"/>
          </p:cNvSpPr>
          <p:nvPr>
            <p:ph type="title"/>
          </p:nvPr>
        </p:nvSpPr>
        <p:spPr>
          <a:xfrm>
            <a:off x="107504" y="116632"/>
            <a:ext cx="8712968" cy="396656"/>
          </a:xfrm>
        </p:spPr>
        <p:txBody>
          <a:bodyPr/>
          <a:lstStyle/>
          <a:p>
            <a:r>
              <a:rPr lang="it-IT" sz="1800" b="1" dirty="0">
                <a:solidFill>
                  <a:srgbClr val="FF0000"/>
                </a:solidFill>
              </a:rPr>
              <a:t>    LINEE GUIDA TERAPIA ARTRITE REUMATOIDE SUCCESSIVE</a:t>
            </a:r>
          </a:p>
        </p:txBody>
      </p:sp>
      <p:pic>
        <p:nvPicPr>
          <p:cNvPr id="3" name="Immagine 2">
            <a:extLst>
              <a:ext uri="{FF2B5EF4-FFF2-40B4-BE49-F238E27FC236}">
                <a16:creationId xmlns:a16="http://schemas.microsoft.com/office/drawing/2014/main" id="{8367F528-E9D3-4148-B317-E068EA04F9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5296"/>
            <a:ext cx="6804248" cy="6272704"/>
          </a:xfrm>
          <a:prstGeom prst="rect">
            <a:avLst/>
          </a:prstGeom>
        </p:spPr>
      </p:pic>
      <p:pic>
        <p:nvPicPr>
          <p:cNvPr id="5" name="Immagine 4">
            <a:extLst>
              <a:ext uri="{FF2B5EF4-FFF2-40B4-BE49-F238E27FC236}">
                <a16:creationId xmlns:a16="http://schemas.microsoft.com/office/drawing/2014/main" id="{9E3319B1-6DB9-42B8-9A96-F3DAEEC32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700808"/>
            <a:ext cx="2159256" cy="3168352"/>
          </a:xfrm>
          <a:prstGeom prst="rect">
            <a:avLst/>
          </a:prstGeom>
        </p:spPr>
      </p:pic>
      <p:sp>
        <p:nvSpPr>
          <p:cNvPr id="6" name="Rettangolo 5">
            <a:extLst>
              <a:ext uri="{FF2B5EF4-FFF2-40B4-BE49-F238E27FC236}">
                <a16:creationId xmlns:a16="http://schemas.microsoft.com/office/drawing/2014/main" id="{711038F4-34B2-4CD7-A2B9-87DC5C7910CD}"/>
              </a:ext>
            </a:extLst>
          </p:cNvPr>
          <p:cNvSpPr/>
          <p:nvPr/>
        </p:nvSpPr>
        <p:spPr>
          <a:xfrm>
            <a:off x="7128792" y="5229200"/>
            <a:ext cx="1907704" cy="400110"/>
          </a:xfrm>
          <a:prstGeom prst="rect">
            <a:avLst/>
          </a:prstGeom>
        </p:spPr>
        <p:txBody>
          <a:bodyPr wrap="square">
            <a:spAutoFit/>
          </a:bodyPr>
          <a:lstStyle/>
          <a:p>
            <a:r>
              <a:rPr lang="en-US" sz="1000" dirty="0">
                <a:solidFill>
                  <a:srgbClr val="04FC2D"/>
                </a:solidFill>
                <a:latin typeface="Helvetica" panose="020B0604020202020204" pitchFamily="34" charset="0"/>
                <a:ea typeface="Calibri" panose="020F0502020204030204" pitchFamily="34" charset="0"/>
              </a:rPr>
              <a:t>National Institute for Health and Care Excellence (NICE)</a:t>
            </a:r>
            <a:endParaRPr lang="it-IT" sz="1000" dirty="0">
              <a:solidFill>
                <a:srgbClr val="04FC2D"/>
              </a:solidFill>
            </a:endParaRPr>
          </a:p>
        </p:txBody>
      </p:sp>
    </p:spTree>
    <p:extLst>
      <p:ext uri="{BB962C8B-B14F-4D97-AF65-F5344CB8AC3E}">
        <p14:creationId xmlns:p14="http://schemas.microsoft.com/office/powerpoint/2010/main" val="3944886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48" y="5214950"/>
            <a:ext cx="7986714" cy="1475038"/>
          </a:xfrm>
        </p:spPr>
        <p:txBody>
          <a:bodyPr/>
          <a:lstStyle/>
          <a:p>
            <a:r>
              <a:rPr lang="it-IT" sz="2400" dirty="0">
                <a:solidFill>
                  <a:srgbClr val="FF0000"/>
                </a:solidFill>
              </a:rPr>
              <a:t>VERY  EARLY  RHEUMATOID  ARTHRITIS  ( VERA ):</a:t>
            </a:r>
            <a:br>
              <a:rPr lang="it-IT" sz="2400" dirty="0">
                <a:solidFill>
                  <a:srgbClr val="FF0000"/>
                </a:solidFill>
              </a:rPr>
            </a:br>
            <a:r>
              <a:rPr lang="it-IT" sz="2400" b="0" dirty="0">
                <a:solidFill>
                  <a:srgbClr val="04FC2D"/>
                </a:solidFill>
              </a:rPr>
              <a:t>LESS  THAN  12  WEEKS   SYMPTON  DURATION  AT THE  TIME  OF  FIRST  TREATMENT</a:t>
            </a:r>
          </a:p>
        </p:txBody>
      </p:sp>
      <p:sp>
        <p:nvSpPr>
          <p:cNvPr id="3" name="Sottotitolo 2"/>
          <p:cNvSpPr>
            <a:spLocks noGrp="1"/>
          </p:cNvSpPr>
          <p:nvPr>
            <p:ph type="subTitle" idx="1"/>
          </p:nvPr>
        </p:nvSpPr>
        <p:spPr>
          <a:xfrm>
            <a:off x="500034" y="357166"/>
            <a:ext cx="8201028" cy="500066"/>
          </a:xfrm>
        </p:spPr>
        <p:txBody>
          <a:bodyPr>
            <a:normAutofit/>
          </a:bodyPr>
          <a:lstStyle/>
          <a:p>
            <a:pPr algn="ctr"/>
            <a:r>
              <a:rPr lang="it-IT" sz="2400" dirty="0" err="1">
                <a:solidFill>
                  <a:srgbClr val="FFFF00"/>
                </a:solidFill>
              </a:rPr>
              <a:t>Ann</a:t>
            </a:r>
            <a:r>
              <a:rPr lang="it-IT" sz="2400" dirty="0">
                <a:solidFill>
                  <a:srgbClr val="FFFF00"/>
                </a:solidFill>
              </a:rPr>
              <a:t> </a:t>
            </a:r>
            <a:r>
              <a:rPr lang="it-IT" sz="2400" dirty="0" err="1">
                <a:solidFill>
                  <a:srgbClr val="FFFF00"/>
                </a:solidFill>
              </a:rPr>
              <a:t>Rheum</a:t>
            </a:r>
            <a:r>
              <a:rPr lang="it-IT" sz="2400" dirty="0">
                <a:solidFill>
                  <a:srgbClr val="FFFF00"/>
                </a:solidFill>
              </a:rPr>
              <a:t> </a:t>
            </a:r>
            <a:r>
              <a:rPr lang="it-IT" sz="2400" dirty="0" err="1">
                <a:solidFill>
                  <a:srgbClr val="FFFF00"/>
                </a:solidFill>
              </a:rPr>
              <a:t>Dis</a:t>
            </a:r>
            <a:r>
              <a:rPr lang="it-IT" sz="2400" dirty="0">
                <a:solidFill>
                  <a:srgbClr val="FFFF00"/>
                </a:solidFill>
              </a:rPr>
              <a:t> 2013;72:858-862</a:t>
            </a:r>
          </a:p>
        </p:txBody>
      </p:sp>
      <p:pic>
        <p:nvPicPr>
          <p:cNvPr id="4" name="Picture 2" descr="C:\Users\PINO\Pictures\Scansioni personali\Scan_Pic0031.jpg"/>
          <p:cNvPicPr>
            <a:picLocks noChangeAspect="1" noChangeArrowheads="1"/>
          </p:cNvPicPr>
          <p:nvPr/>
        </p:nvPicPr>
        <p:blipFill>
          <a:blip r:embed="rId2"/>
          <a:srcRect/>
          <a:stretch>
            <a:fillRect/>
          </a:stretch>
        </p:blipFill>
        <p:spPr bwMode="auto">
          <a:xfrm>
            <a:off x="1000100" y="1214422"/>
            <a:ext cx="7286676" cy="3429024"/>
          </a:xfrm>
          <a:prstGeom prst="rect">
            <a:avLst/>
          </a:prstGeom>
          <a:noFill/>
        </p:spPr>
      </p:pic>
    </p:spTree>
    <p:extLst>
      <p:ext uri="{BB962C8B-B14F-4D97-AF65-F5344CB8AC3E}">
        <p14:creationId xmlns:p14="http://schemas.microsoft.com/office/powerpoint/2010/main" val="2657904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72462" y="512064"/>
            <a:ext cx="614338" cy="488044"/>
          </a:xfrm>
        </p:spPr>
        <p:txBody>
          <a:bodyPr/>
          <a:lstStyle/>
          <a:p>
            <a:r>
              <a:rPr lang="it-IT" dirty="0"/>
              <a:t> </a:t>
            </a:r>
          </a:p>
        </p:txBody>
      </p:sp>
      <p:pic>
        <p:nvPicPr>
          <p:cNvPr id="6146" name="Picture 2" descr="C:\Users\PINO\Pictures\Scansioni personali\Scan_Pic0033.jpg"/>
          <p:cNvPicPr>
            <a:picLocks noChangeAspect="1" noChangeArrowheads="1"/>
          </p:cNvPicPr>
          <p:nvPr/>
        </p:nvPicPr>
        <p:blipFill>
          <a:blip r:embed="rId2"/>
          <a:srcRect/>
          <a:stretch>
            <a:fillRect/>
          </a:stretch>
        </p:blipFill>
        <p:spPr bwMode="auto">
          <a:xfrm>
            <a:off x="642910" y="785794"/>
            <a:ext cx="7929618" cy="5286412"/>
          </a:xfrm>
          <a:prstGeom prst="rect">
            <a:avLst/>
          </a:prstGeom>
          <a:noFill/>
        </p:spPr>
      </p:pic>
    </p:spTree>
    <p:extLst>
      <p:ext uri="{BB962C8B-B14F-4D97-AF65-F5344CB8AC3E}">
        <p14:creationId xmlns:p14="http://schemas.microsoft.com/office/powerpoint/2010/main" val="4253608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3A37364-013D-42FE-B24D-44CC728EB484}"/>
              </a:ext>
            </a:extLst>
          </p:cNvPr>
          <p:cNvSpPr>
            <a:spLocks noGrp="1"/>
          </p:cNvSpPr>
          <p:nvPr>
            <p:ph idx="1"/>
          </p:nvPr>
        </p:nvSpPr>
        <p:spPr>
          <a:xfrm>
            <a:off x="467544" y="548680"/>
            <a:ext cx="8291264" cy="4572000"/>
          </a:xfrm>
        </p:spPr>
        <p:txBody>
          <a:bodyPr>
            <a:normAutofit/>
          </a:bodyPr>
          <a:lstStyle/>
          <a:p>
            <a:pPr marL="68580" indent="0">
              <a:buClr>
                <a:srgbClr val="FC2602"/>
              </a:buClr>
              <a:buNone/>
              <a:defRPr/>
            </a:pPr>
            <a:endParaRPr lang="en-US" sz="1400" b="1" dirty="0">
              <a:solidFill>
                <a:srgbClr val="00FFFF"/>
              </a:solidFill>
              <a:effectLst/>
            </a:endParaRPr>
          </a:p>
          <a:p>
            <a:pPr>
              <a:buClr>
                <a:srgbClr val="FC2602"/>
              </a:buClr>
              <a:buFont typeface="Wingdings" panose="05000000000000000000" pitchFamily="2" charset="2"/>
              <a:buNone/>
              <a:defRPr/>
            </a:pPr>
            <a:endParaRPr lang="it-IT" sz="1400" dirty="0">
              <a:solidFill>
                <a:srgbClr val="00FFFF"/>
              </a:solidFill>
              <a:latin typeface="Comic Sans MS" pitchFamily="66" charset="0"/>
            </a:endParaRPr>
          </a:p>
          <a:p>
            <a:pPr algn="ctr">
              <a:buFont typeface="Wingdings" panose="05000000000000000000" pitchFamily="2" charset="2"/>
              <a:buNone/>
              <a:defRPr/>
            </a:pPr>
            <a:r>
              <a:rPr lang="it-IT" sz="2800" dirty="0">
                <a:solidFill>
                  <a:srgbClr val="FF0000"/>
                </a:solidFill>
                <a:latin typeface="Comic Sans MS" pitchFamily="66" charset="0"/>
              </a:rPr>
              <a:t>OGGI</a:t>
            </a:r>
          </a:p>
          <a:p>
            <a:pPr algn="ctr">
              <a:buFont typeface="Wingdings" panose="05000000000000000000" pitchFamily="2" charset="2"/>
              <a:buNone/>
              <a:defRPr/>
            </a:pPr>
            <a:endParaRPr lang="it-IT" sz="2800" dirty="0">
              <a:solidFill>
                <a:srgbClr val="FF0000"/>
              </a:solidFill>
              <a:latin typeface="Comic Sans MS" pitchFamily="66" charset="0"/>
            </a:endParaRPr>
          </a:p>
          <a:p>
            <a:pPr algn="ctr">
              <a:buFont typeface="Wingdings" panose="05000000000000000000" pitchFamily="2" charset="2"/>
              <a:buNone/>
              <a:defRPr/>
            </a:pPr>
            <a:r>
              <a:rPr lang="it-IT" sz="2800" dirty="0">
                <a:solidFill>
                  <a:srgbClr val="FFFF00"/>
                </a:solidFill>
                <a:latin typeface="Comic Sans MS" pitchFamily="66" charset="0"/>
              </a:rPr>
              <a:t>E’   REALISTICO   PENSARE   DI </a:t>
            </a:r>
          </a:p>
          <a:p>
            <a:pPr algn="ctr">
              <a:buFont typeface="Wingdings" panose="05000000000000000000" pitchFamily="2" charset="2"/>
              <a:buNone/>
              <a:defRPr/>
            </a:pPr>
            <a:endParaRPr lang="it-IT" sz="2800" dirty="0">
              <a:solidFill>
                <a:srgbClr val="FFFF00"/>
              </a:solidFill>
              <a:latin typeface="Comic Sans MS" pitchFamily="66" charset="0"/>
            </a:endParaRPr>
          </a:p>
          <a:p>
            <a:pPr algn="ctr">
              <a:buFont typeface="Wingdings" panose="05000000000000000000" pitchFamily="2" charset="2"/>
              <a:buNone/>
              <a:defRPr/>
            </a:pPr>
            <a:r>
              <a:rPr lang="it-IT" sz="2800" u="sng" dirty="0">
                <a:solidFill>
                  <a:srgbClr val="00FF00"/>
                </a:solidFill>
                <a:latin typeface="Comic Sans MS" pitchFamily="66" charset="0"/>
              </a:rPr>
              <a:t>PREVENIRE   L’ARTRITE   REUMATOIDE </a:t>
            </a:r>
            <a:r>
              <a:rPr lang="it-IT" sz="2800" dirty="0">
                <a:solidFill>
                  <a:srgbClr val="00FF00"/>
                </a:solidFill>
                <a:latin typeface="Comic Sans MS" pitchFamily="66" charset="0"/>
              </a:rPr>
              <a:t>?</a:t>
            </a:r>
          </a:p>
        </p:txBody>
      </p:sp>
    </p:spTree>
    <p:extLst>
      <p:ext uri="{BB962C8B-B14F-4D97-AF65-F5344CB8AC3E}">
        <p14:creationId xmlns:p14="http://schemas.microsoft.com/office/powerpoint/2010/main" val="111865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
            <a:extLst>
              <a:ext uri="{FF2B5EF4-FFF2-40B4-BE49-F238E27FC236}">
                <a16:creationId xmlns:a16="http://schemas.microsoft.com/office/drawing/2014/main" id="{814108E0-C262-4753-98A3-33F98019ECC5}"/>
              </a:ext>
            </a:extLst>
          </p:cNvPr>
          <p:cNvGrpSpPr>
            <a:grpSpLocks/>
          </p:cNvGrpSpPr>
          <p:nvPr/>
        </p:nvGrpSpPr>
        <p:grpSpPr bwMode="auto">
          <a:xfrm>
            <a:off x="323850" y="3068638"/>
            <a:ext cx="8610600" cy="3581400"/>
            <a:chOff x="192" y="1440"/>
            <a:chExt cx="5424" cy="2256"/>
          </a:xfrm>
        </p:grpSpPr>
        <p:sp>
          <p:nvSpPr>
            <p:cNvPr id="35848" name="Rectangle 3">
              <a:extLst>
                <a:ext uri="{FF2B5EF4-FFF2-40B4-BE49-F238E27FC236}">
                  <a16:creationId xmlns:a16="http://schemas.microsoft.com/office/drawing/2014/main" id="{8371B967-3644-4B9A-8990-5778925DBAC0}"/>
                </a:ext>
              </a:extLst>
            </p:cNvPr>
            <p:cNvSpPr>
              <a:spLocks noChangeArrowheads="1"/>
            </p:cNvSpPr>
            <p:nvPr/>
          </p:nvSpPr>
          <p:spPr bwMode="auto">
            <a:xfrm>
              <a:off x="192" y="1440"/>
              <a:ext cx="5424" cy="2256"/>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pic>
          <p:nvPicPr>
            <p:cNvPr id="35849" name="Picture 4">
              <a:extLst>
                <a:ext uri="{FF2B5EF4-FFF2-40B4-BE49-F238E27FC236}">
                  <a16:creationId xmlns:a16="http://schemas.microsoft.com/office/drawing/2014/main" id="{DFE8F61C-D3CB-46AC-9CB0-8B606008EF09}"/>
                </a:ext>
              </a:extLst>
            </p:cNvPr>
            <p:cNvPicPr>
              <a:picLocks noChangeAspect="1" noChangeArrowheads="1"/>
            </p:cNvPicPr>
            <p:nvPr/>
          </p:nvPicPr>
          <p:blipFill>
            <a:blip r:embed="rId2">
              <a:lum bright="-8000" contrast="20000"/>
              <a:extLst>
                <a:ext uri="{28A0092B-C50C-407E-A947-70E740481C1C}">
                  <a14:useLocalDpi xmlns:a14="http://schemas.microsoft.com/office/drawing/2010/main" val="0"/>
                </a:ext>
              </a:extLst>
            </a:blip>
            <a:srcRect/>
            <a:stretch>
              <a:fillRect/>
            </a:stretch>
          </p:blipFill>
          <p:spPr bwMode="auto">
            <a:xfrm>
              <a:off x="336" y="1584"/>
              <a:ext cx="5136" cy="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3" name="Text Box 5">
            <a:extLst>
              <a:ext uri="{FF2B5EF4-FFF2-40B4-BE49-F238E27FC236}">
                <a16:creationId xmlns:a16="http://schemas.microsoft.com/office/drawing/2014/main" id="{DA9FF4E6-02B3-4276-9DC3-679A5A2C0328}"/>
              </a:ext>
            </a:extLst>
          </p:cNvPr>
          <p:cNvSpPr txBox="1">
            <a:spLocks noChangeArrowheads="1"/>
          </p:cNvSpPr>
          <p:nvPr/>
        </p:nvSpPr>
        <p:spPr bwMode="auto">
          <a:xfrm>
            <a:off x="381000" y="457200"/>
            <a:ext cx="83820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it-IT" altLang="it-IT" sz="3200" b="1">
                <a:solidFill>
                  <a:srgbClr val="FF0000"/>
                </a:solidFill>
                <a:latin typeface="Comic Sans MS" panose="030F0702030302020204" pitchFamily="66" charset="0"/>
              </a:rPr>
              <a:t>INDICI   PREDITTIVI   DI  AR</a:t>
            </a:r>
          </a:p>
          <a:p>
            <a:pPr algn="ctr" eaLnBrk="1" hangingPunct="1">
              <a:spcBef>
                <a:spcPct val="50000"/>
              </a:spcBef>
            </a:pPr>
            <a:endParaRPr lang="it-IT" altLang="it-IT" sz="1400" b="1">
              <a:solidFill>
                <a:srgbClr val="FF0000"/>
              </a:solidFill>
              <a:latin typeface="Comic Sans MS" panose="030F0702030302020204" pitchFamily="66" charset="0"/>
            </a:endParaRPr>
          </a:p>
          <a:p>
            <a:pPr algn="ctr" eaLnBrk="1" hangingPunct="1">
              <a:spcBef>
                <a:spcPct val="50000"/>
              </a:spcBef>
            </a:pPr>
            <a:r>
              <a:rPr lang="it-IT" altLang="it-IT" sz="2400" b="1">
                <a:solidFill>
                  <a:srgbClr val="FFFF00"/>
                </a:solidFill>
                <a:latin typeface="Comic Sans MS" panose="030F0702030302020204" pitchFamily="66" charset="0"/>
              </a:rPr>
              <a:t>Specific autoantibodies precede the symptoms of Rheumatoid Arthritis</a:t>
            </a:r>
          </a:p>
          <a:p>
            <a:pPr algn="ctr" eaLnBrk="1" hangingPunct="1">
              <a:spcBef>
                <a:spcPct val="50000"/>
              </a:spcBef>
            </a:pPr>
            <a:r>
              <a:rPr lang="it-IT" altLang="it-IT" sz="2000">
                <a:solidFill>
                  <a:srgbClr val="FFFF00"/>
                </a:solidFill>
                <a:latin typeface="Comic Sans MS" panose="030F0702030302020204" pitchFamily="66" charset="0"/>
              </a:rPr>
              <a:t>(Nielen et al. Arthritis Rheum 2004)</a:t>
            </a:r>
          </a:p>
        </p:txBody>
      </p:sp>
      <p:grpSp>
        <p:nvGrpSpPr>
          <p:cNvPr id="3" name="Group 6">
            <a:extLst>
              <a:ext uri="{FF2B5EF4-FFF2-40B4-BE49-F238E27FC236}">
                <a16:creationId xmlns:a16="http://schemas.microsoft.com/office/drawing/2014/main" id="{834FA3BC-10AA-4863-98F2-02E32E729D18}"/>
              </a:ext>
            </a:extLst>
          </p:cNvPr>
          <p:cNvGrpSpPr>
            <a:grpSpLocks/>
          </p:cNvGrpSpPr>
          <p:nvPr/>
        </p:nvGrpSpPr>
        <p:grpSpPr bwMode="auto">
          <a:xfrm>
            <a:off x="3708400" y="3716338"/>
            <a:ext cx="2209800" cy="2057400"/>
            <a:chOff x="2304" y="1824"/>
            <a:chExt cx="1392" cy="1296"/>
          </a:xfrm>
        </p:grpSpPr>
        <p:sp>
          <p:nvSpPr>
            <p:cNvPr id="35846" name="Oval 7">
              <a:extLst>
                <a:ext uri="{FF2B5EF4-FFF2-40B4-BE49-F238E27FC236}">
                  <a16:creationId xmlns:a16="http://schemas.microsoft.com/office/drawing/2014/main" id="{20B5C691-1707-402C-8E12-C953286E5CD7}"/>
                </a:ext>
              </a:extLst>
            </p:cNvPr>
            <p:cNvSpPr>
              <a:spLocks noChangeArrowheads="1"/>
            </p:cNvSpPr>
            <p:nvPr/>
          </p:nvSpPr>
          <p:spPr bwMode="auto">
            <a:xfrm>
              <a:off x="2544" y="1824"/>
              <a:ext cx="1152" cy="384"/>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35847" name="Oval 8">
              <a:extLst>
                <a:ext uri="{FF2B5EF4-FFF2-40B4-BE49-F238E27FC236}">
                  <a16:creationId xmlns:a16="http://schemas.microsoft.com/office/drawing/2014/main" id="{F287A52D-8A13-46E6-9190-407481CA49FF}"/>
                </a:ext>
              </a:extLst>
            </p:cNvPr>
            <p:cNvSpPr>
              <a:spLocks noChangeArrowheads="1"/>
            </p:cNvSpPr>
            <p:nvPr/>
          </p:nvSpPr>
          <p:spPr bwMode="auto">
            <a:xfrm>
              <a:off x="2304" y="2736"/>
              <a:ext cx="1152" cy="384"/>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grpSp>
      <p:sp>
        <p:nvSpPr>
          <p:cNvPr id="62473" name="Rectangle 9">
            <a:extLst>
              <a:ext uri="{FF2B5EF4-FFF2-40B4-BE49-F238E27FC236}">
                <a16:creationId xmlns:a16="http://schemas.microsoft.com/office/drawing/2014/main" id="{5C05C2D7-AEC8-4B7F-88F0-6D0A90E8241B}"/>
              </a:ext>
            </a:extLst>
          </p:cNvPr>
          <p:cNvSpPr>
            <a:spLocks noChangeArrowheads="1"/>
          </p:cNvSpPr>
          <p:nvPr/>
        </p:nvSpPr>
        <p:spPr bwMode="auto">
          <a:xfrm>
            <a:off x="6477000" y="3429000"/>
            <a:ext cx="914400" cy="13716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Tree>
    <p:extLst>
      <p:ext uri="{BB962C8B-B14F-4D97-AF65-F5344CB8AC3E}">
        <p14:creationId xmlns:p14="http://schemas.microsoft.com/office/powerpoint/2010/main" val="824347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2473"/>
                                        </p:tgtEl>
                                        <p:attrNameLst>
                                          <p:attrName>style.visibility</p:attrName>
                                        </p:attrNameLst>
                                      </p:cBhvr>
                                      <p:to>
                                        <p:strVal val="visible"/>
                                      </p:to>
                                    </p:set>
                                    <p:anim calcmode="lin" valueType="num">
                                      <p:cBhvr>
                                        <p:cTn id="15" dur="500" fill="hold"/>
                                        <p:tgtEl>
                                          <p:spTgt spid="62473"/>
                                        </p:tgtEl>
                                        <p:attrNameLst>
                                          <p:attrName>ppt_w</p:attrName>
                                        </p:attrNameLst>
                                      </p:cBhvr>
                                      <p:tavLst>
                                        <p:tav tm="0">
                                          <p:val>
                                            <p:fltVal val="0"/>
                                          </p:val>
                                        </p:tav>
                                        <p:tav tm="100000">
                                          <p:val>
                                            <p:strVal val="#ppt_w"/>
                                          </p:val>
                                        </p:tav>
                                      </p:tavLst>
                                    </p:anim>
                                    <p:anim calcmode="lin" valueType="num">
                                      <p:cBhvr>
                                        <p:cTn id="16" dur="500" fill="hold"/>
                                        <p:tgtEl>
                                          <p:spTgt spid="62473"/>
                                        </p:tgtEl>
                                        <p:attrNameLst>
                                          <p:attrName>ppt_h</p:attrName>
                                        </p:attrNameLst>
                                      </p:cBhvr>
                                      <p:tavLst>
                                        <p:tav tm="0">
                                          <p:val>
                                            <p:fltVal val="0"/>
                                          </p:val>
                                        </p:tav>
                                        <p:tav tm="100000">
                                          <p:val>
                                            <p:strVal val="#ppt_h"/>
                                          </p:val>
                                        </p:tav>
                                      </p:tavLst>
                                    </p:anim>
                                    <p:anim calcmode="lin" valueType="num">
                                      <p:cBhvr>
                                        <p:cTn id="17" dur="500" fill="hold"/>
                                        <p:tgtEl>
                                          <p:spTgt spid="62473"/>
                                        </p:tgtEl>
                                        <p:attrNameLst>
                                          <p:attrName>ppt_x</p:attrName>
                                        </p:attrNameLst>
                                      </p:cBhvr>
                                      <p:tavLst>
                                        <p:tav tm="0">
                                          <p:val>
                                            <p:fltVal val="0.5"/>
                                          </p:val>
                                        </p:tav>
                                        <p:tav tm="100000">
                                          <p:val>
                                            <p:strVal val="#ppt_x"/>
                                          </p:val>
                                        </p:tav>
                                      </p:tavLst>
                                    </p:anim>
                                    <p:anim calcmode="lin" valueType="num">
                                      <p:cBhvr>
                                        <p:cTn id="18" dur="500" fill="hold"/>
                                        <p:tgtEl>
                                          <p:spTgt spid="6247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0E2265E2-1408-48B5-B20B-EBA73A7C85A5}"/>
              </a:ext>
            </a:extLst>
          </p:cNvPr>
          <p:cNvSpPr>
            <a:spLocks noGrp="1" noChangeArrowheads="1"/>
          </p:cNvSpPr>
          <p:nvPr>
            <p:ph type="title"/>
          </p:nvPr>
        </p:nvSpPr>
        <p:spPr>
          <a:xfrm>
            <a:off x="457200" y="116632"/>
            <a:ext cx="8229600" cy="293688"/>
          </a:xfrm>
        </p:spPr>
        <p:txBody>
          <a:bodyPr/>
          <a:lstStyle/>
          <a:p>
            <a:pPr algn="ctr" eaLnBrk="1" hangingPunct="1">
              <a:defRPr/>
            </a:pPr>
            <a:r>
              <a:rPr lang="it-IT" sz="2400" b="1" dirty="0">
                <a:solidFill>
                  <a:srgbClr val="FF0000"/>
                </a:solidFill>
                <a:latin typeface="Times New Roman" panose="02020603050405020304" pitchFamily="18" charset="0"/>
                <a:cs typeface="Times New Roman" panose="02020603050405020304" pitchFamily="18" charset="0"/>
              </a:rPr>
              <a:t>AR     PRECLINICA</a:t>
            </a:r>
          </a:p>
        </p:txBody>
      </p:sp>
      <p:sp>
        <p:nvSpPr>
          <p:cNvPr id="305155" name="Rectangle 3">
            <a:extLst>
              <a:ext uri="{FF2B5EF4-FFF2-40B4-BE49-F238E27FC236}">
                <a16:creationId xmlns:a16="http://schemas.microsoft.com/office/drawing/2014/main" id="{80A97B7A-E068-43E4-8C46-E65A4BE36748}"/>
              </a:ext>
            </a:extLst>
          </p:cNvPr>
          <p:cNvSpPr>
            <a:spLocks noGrp="1" noChangeArrowheads="1"/>
          </p:cNvSpPr>
          <p:nvPr>
            <p:ph type="body" idx="1"/>
          </p:nvPr>
        </p:nvSpPr>
        <p:spPr>
          <a:xfrm>
            <a:off x="214313" y="692696"/>
            <a:ext cx="8786812" cy="7200354"/>
          </a:xfrm>
        </p:spPr>
        <p:txBody>
          <a:bodyPr>
            <a:normAutofit/>
          </a:bodyPr>
          <a:lstStyle/>
          <a:p>
            <a:pPr algn="ctr" eaLnBrk="1" hangingPunct="1">
              <a:buFont typeface="Wingdings" panose="05000000000000000000" pitchFamily="2" charset="2"/>
              <a:buNone/>
              <a:defRPr/>
            </a:pPr>
            <a:r>
              <a:rPr lang="it-IT" sz="2400" dirty="0">
                <a:solidFill>
                  <a:srgbClr val="00FFFF"/>
                </a:solidFill>
                <a:latin typeface="Comic Sans MS" pitchFamily="66" charset="0"/>
              </a:rPr>
              <a:t>    </a:t>
            </a:r>
            <a:r>
              <a:rPr lang="it-IT" sz="2000" dirty="0">
                <a:solidFill>
                  <a:srgbClr val="00FFFF"/>
                </a:solidFill>
                <a:latin typeface="Comic Sans MS" pitchFamily="66" charset="0"/>
              </a:rPr>
              <a:t>Le   donne   che   sviluppano   Artrite  Reumatoide  </a:t>
            </a:r>
          </a:p>
          <a:p>
            <a:pPr algn="ctr" eaLnBrk="1" hangingPunct="1">
              <a:buFont typeface="Wingdings" panose="05000000000000000000" pitchFamily="2" charset="2"/>
              <a:buNone/>
              <a:defRPr/>
            </a:pPr>
            <a:r>
              <a:rPr lang="it-IT" sz="2000" dirty="0">
                <a:solidFill>
                  <a:srgbClr val="00FFFF"/>
                </a:solidFill>
                <a:latin typeface="Comic Sans MS" pitchFamily="66" charset="0"/>
              </a:rPr>
              <a:t> presentano  segni di attivazione  immunitaria   </a:t>
            </a:r>
          </a:p>
          <a:p>
            <a:pPr algn="ctr" eaLnBrk="1" hangingPunct="1">
              <a:buFont typeface="Wingdings" panose="05000000000000000000" pitchFamily="2" charset="2"/>
              <a:buNone/>
              <a:defRPr/>
            </a:pPr>
            <a:r>
              <a:rPr lang="it-IT" sz="2000" dirty="0">
                <a:solidFill>
                  <a:srgbClr val="00FFFF"/>
                </a:solidFill>
                <a:latin typeface="Comic Sans MS" pitchFamily="66" charset="0"/>
              </a:rPr>
              <a:t>anni   prima  della  comparsa  dei  sintomi.</a:t>
            </a:r>
          </a:p>
          <a:p>
            <a:pPr eaLnBrk="1" hangingPunct="1">
              <a:buFont typeface="Wingdings" panose="05000000000000000000" pitchFamily="2" charset="2"/>
              <a:buNone/>
              <a:defRPr/>
            </a:pPr>
            <a:endParaRPr lang="it-IT" sz="2000" dirty="0">
              <a:solidFill>
                <a:srgbClr val="00FFFF"/>
              </a:solidFill>
              <a:latin typeface="Comic Sans MS" pitchFamily="66" charset="0"/>
            </a:endParaRPr>
          </a:p>
          <a:p>
            <a:pPr algn="ctr" eaLnBrk="1" hangingPunct="1">
              <a:buFont typeface="Wingdings" panose="05000000000000000000" pitchFamily="2" charset="2"/>
              <a:buNone/>
              <a:defRPr/>
            </a:pPr>
            <a:r>
              <a:rPr lang="it-IT" sz="2000" dirty="0">
                <a:solidFill>
                  <a:srgbClr val="FFFF00"/>
                </a:solidFill>
                <a:latin typeface="Comic Sans MS" pitchFamily="66" charset="0"/>
              </a:rPr>
              <a:t>    </a:t>
            </a:r>
            <a:r>
              <a:rPr lang="it-IT" sz="1600" dirty="0">
                <a:solidFill>
                  <a:srgbClr val="FFFF00"/>
                </a:solidFill>
                <a:latin typeface="Comic Sans MS" pitchFamily="66" charset="0"/>
              </a:rPr>
              <a:t>I     biomarcatori    coinvolti    comprendono    </a:t>
            </a:r>
            <a:r>
              <a:rPr lang="it-IT" sz="1600" dirty="0">
                <a:solidFill>
                  <a:srgbClr val="00FFFF"/>
                </a:solidFill>
                <a:latin typeface="Comic Sans MS" pitchFamily="66" charset="0"/>
              </a:rPr>
              <a:t>IL-6</a:t>
            </a:r>
            <a:r>
              <a:rPr lang="it-IT" sz="1600" dirty="0">
                <a:latin typeface="Comic Sans MS" pitchFamily="66" charset="0"/>
              </a:rPr>
              <a:t>    </a:t>
            </a:r>
            <a:r>
              <a:rPr lang="it-IT" sz="1600" dirty="0">
                <a:solidFill>
                  <a:srgbClr val="FFFF00"/>
                </a:solidFill>
                <a:latin typeface="Comic Sans MS" pitchFamily="66" charset="0"/>
              </a:rPr>
              <a:t>e    </a:t>
            </a:r>
            <a:r>
              <a:rPr lang="it-IT" sz="1600" dirty="0" err="1">
                <a:solidFill>
                  <a:srgbClr val="00FFFF"/>
                </a:solidFill>
                <a:latin typeface="Comic Sans MS" pitchFamily="66" charset="0"/>
              </a:rPr>
              <a:t>sTNFR</a:t>
            </a:r>
            <a:r>
              <a:rPr lang="it-IT" sz="1600" dirty="0">
                <a:solidFill>
                  <a:srgbClr val="00FFFF"/>
                </a:solidFill>
                <a:latin typeface="Comic Sans MS" pitchFamily="66" charset="0"/>
              </a:rPr>
              <a:t>-II. </a:t>
            </a:r>
          </a:p>
          <a:p>
            <a:pPr algn="ctr" eaLnBrk="1" hangingPunct="1">
              <a:buFont typeface="Wingdings" panose="05000000000000000000" pitchFamily="2" charset="2"/>
              <a:buNone/>
              <a:defRPr/>
            </a:pPr>
            <a:r>
              <a:rPr lang="it-IT" sz="1600" dirty="0">
                <a:latin typeface="Comic Sans MS" pitchFamily="66" charset="0"/>
              </a:rPr>
              <a:t>    </a:t>
            </a:r>
            <a:r>
              <a:rPr lang="it-IT" sz="1600" dirty="0">
                <a:solidFill>
                  <a:srgbClr val="FFFF00"/>
                </a:solidFill>
                <a:latin typeface="Comic Sans MS" pitchFamily="66" charset="0"/>
              </a:rPr>
              <a:t>Quest’ ultimo      è       un      Recettore     solubile    utilizzato    per </a:t>
            </a:r>
          </a:p>
          <a:p>
            <a:pPr algn="ctr" eaLnBrk="1" hangingPunct="1">
              <a:buFont typeface="Wingdings" panose="05000000000000000000" pitchFamily="2" charset="2"/>
              <a:buNone/>
              <a:defRPr/>
            </a:pPr>
            <a:r>
              <a:rPr lang="it-IT" sz="1600" dirty="0">
                <a:solidFill>
                  <a:srgbClr val="FFFF00"/>
                </a:solidFill>
                <a:latin typeface="Comic Sans MS" pitchFamily="66" charset="0"/>
              </a:rPr>
              <a:t>    valutare       i     livelli      di        TNF - alfa       nei      Pazienti   con </a:t>
            </a:r>
          </a:p>
          <a:p>
            <a:pPr algn="ctr" eaLnBrk="1" hangingPunct="1">
              <a:buFont typeface="Wingdings" panose="05000000000000000000" pitchFamily="2" charset="2"/>
              <a:buNone/>
              <a:defRPr/>
            </a:pPr>
            <a:r>
              <a:rPr lang="it-IT" sz="1600" dirty="0">
                <a:solidFill>
                  <a:srgbClr val="FFFF00"/>
                </a:solidFill>
                <a:latin typeface="Comic Sans MS" pitchFamily="66" charset="0"/>
              </a:rPr>
              <a:t>    Artrite   Reumatoide   in  fase   preclinica  senza   sintomi  evidenti. </a:t>
            </a:r>
          </a:p>
          <a:p>
            <a:pPr algn="ctr" eaLnBrk="1" hangingPunct="1">
              <a:buFont typeface="Wingdings" panose="05000000000000000000" pitchFamily="2" charset="2"/>
              <a:buNone/>
              <a:defRPr/>
            </a:pPr>
            <a:r>
              <a:rPr lang="it-IT" sz="1600" dirty="0">
                <a:solidFill>
                  <a:srgbClr val="FFFF00"/>
                </a:solidFill>
                <a:latin typeface="Comic Sans MS" pitchFamily="66" charset="0"/>
              </a:rPr>
              <a:t>    Ciò   supporta   l’ ipotesi   secondo   cui   la   malattia   si  sviluppi  in </a:t>
            </a:r>
          </a:p>
          <a:p>
            <a:pPr algn="ctr" eaLnBrk="1" hangingPunct="1">
              <a:buFont typeface="Wingdings" panose="05000000000000000000" pitchFamily="2" charset="2"/>
              <a:buNone/>
              <a:defRPr/>
            </a:pPr>
            <a:r>
              <a:rPr lang="it-IT" sz="2000" dirty="0">
                <a:solidFill>
                  <a:srgbClr val="FFFF00"/>
                </a:solidFill>
                <a:latin typeface="Comic Sans MS" pitchFamily="66" charset="0"/>
              </a:rPr>
              <a:t>    </a:t>
            </a:r>
            <a:r>
              <a:rPr lang="it-IT" sz="1700" b="1" dirty="0">
                <a:solidFill>
                  <a:srgbClr val="FF0000"/>
                </a:solidFill>
                <a:latin typeface="Comic Sans MS" pitchFamily="66" charset="0"/>
              </a:rPr>
              <a:t>TRE FASI: </a:t>
            </a:r>
          </a:p>
          <a:p>
            <a:pPr eaLnBrk="1" hangingPunct="1">
              <a:buFont typeface="Wingdings" panose="05000000000000000000" pitchFamily="2" charset="2"/>
              <a:buNone/>
              <a:defRPr/>
            </a:pPr>
            <a:endParaRPr lang="it-IT" sz="1700" b="1" dirty="0">
              <a:solidFill>
                <a:srgbClr val="FF0000"/>
              </a:solidFill>
              <a:latin typeface="Comic Sans MS" pitchFamily="66" charset="0"/>
            </a:endParaRPr>
          </a:p>
          <a:p>
            <a:pPr eaLnBrk="1" hangingPunct="1">
              <a:buFont typeface="Wingdings" panose="05000000000000000000" pitchFamily="2" charset="2"/>
              <a:buNone/>
              <a:defRPr/>
            </a:pPr>
            <a:r>
              <a:rPr lang="it-IT" sz="1800" dirty="0">
                <a:solidFill>
                  <a:srgbClr val="FF0000"/>
                </a:solidFill>
                <a:latin typeface="Comic Sans MS" pitchFamily="66" charset="0"/>
              </a:rPr>
              <a:t>    </a:t>
            </a:r>
            <a:r>
              <a:rPr lang="it-IT" sz="1800" b="1" dirty="0">
                <a:solidFill>
                  <a:srgbClr val="00FF00"/>
                </a:solidFill>
                <a:latin typeface="Comic Sans MS" pitchFamily="66" charset="0"/>
              </a:rPr>
              <a:t>1.  Suscettibilità  genetica    </a:t>
            </a:r>
          </a:p>
          <a:p>
            <a:pPr eaLnBrk="1" hangingPunct="1">
              <a:buFont typeface="Wingdings" panose="05000000000000000000" pitchFamily="2" charset="2"/>
              <a:buNone/>
              <a:defRPr/>
            </a:pPr>
            <a:r>
              <a:rPr lang="it-IT" sz="1800" dirty="0">
                <a:solidFill>
                  <a:srgbClr val="00FF00"/>
                </a:solidFill>
                <a:latin typeface="Comic Sans MS" pitchFamily="66" charset="0"/>
              </a:rPr>
              <a:t>    </a:t>
            </a:r>
            <a:r>
              <a:rPr lang="it-IT" sz="1800" b="1" dirty="0">
                <a:solidFill>
                  <a:srgbClr val="00FF00"/>
                </a:solidFill>
                <a:latin typeface="Comic Sans MS" pitchFamily="66" charset="0"/>
              </a:rPr>
              <a:t>2.</a:t>
            </a:r>
            <a:r>
              <a:rPr lang="it-IT" sz="1800" dirty="0">
                <a:solidFill>
                  <a:srgbClr val="00FF00"/>
                </a:solidFill>
                <a:latin typeface="Comic Sans MS" pitchFamily="66" charset="0"/>
              </a:rPr>
              <a:t>   </a:t>
            </a:r>
            <a:r>
              <a:rPr lang="it-IT" sz="1800" b="1" dirty="0">
                <a:solidFill>
                  <a:srgbClr val="00FF00"/>
                </a:solidFill>
                <a:latin typeface="Comic Sans MS" pitchFamily="66" charset="0"/>
              </a:rPr>
              <a:t>Attivazione  dell’ autoimmunità  in fase preclinica  </a:t>
            </a:r>
          </a:p>
          <a:p>
            <a:pPr eaLnBrk="1" hangingPunct="1">
              <a:buFont typeface="Wingdings" panose="05000000000000000000" pitchFamily="2" charset="2"/>
              <a:buNone/>
              <a:defRPr/>
            </a:pPr>
            <a:r>
              <a:rPr lang="it-IT" sz="1800" dirty="0">
                <a:solidFill>
                  <a:srgbClr val="FFFF00"/>
                </a:solidFill>
                <a:latin typeface="Comic Sans MS" pitchFamily="66" charset="0"/>
              </a:rPr>
              <a:t>    e  infine</a:t>
            </a:r>
            <a:r>
              <a:rPr lang="it-IT" sz="1800" dirty="0">
                <a:solidFill>
                  <a:srgbClr val="00FF00"/>
                </a:solidFill>
                <a:latin typeface="Comic Sans MS" pitchFamily="66" charset="0"/>
              </a:rPr>
              <a:t>  </a:t>
            </a:r>
          </a:p>
          <a:p>
            <a:pPr eaLnBrk="1" hangingPunct="1">
              <a:buFont typeface="Wingdings" panose="05000000000000000000" pitchFamily="2" charset="2"/>
              <a:buNone/>
              <a:defRPr/>
            </a:pPr>
            <a:r>
              <a:rPr lang="it-IT" sz="1800" dirty="0">
                <a:solidFill>
                  <a:srgbClr val="00FF00"/>
                </a:solidFill>
                <a:latin typeface="Comic Sans MS" pitchFamily="66" charset="0"/>
              </a:rPr>
              <a:t>    </a:t>
            </a:r>
            <a:r>
              <a:rPr lang="it-IT" sz="1800" b="1" dirty="0">
                <a:solidFill>
                  <a:srgbClr val="00FF00"/>
                </a:solidFill>
                <a:latin typeface="Comic Sans MS" pitchFamily="66" charset="0"/>
              </a:rPr>
              <a:t>3.  Sintomi clinici. </a:t>
            </a:r>
            <a:r>
              <a:rPr lang="it-IT" sz="1800" b="1" dirty="0">
                <a:solidFill>
                  <a:srgbClr val="00FFFF"/>
                </a:solidFill>
                <a:latin typeface="Comic Sans MS" pitchFamily="66" charset="0"/>
              </a:rPr>
              <a:t>                   </a:t>
            </a:r>
          </a:p>
          <a:p>
            <a:pPr algn="ctr" eaLnBrk="1" hangingPunct="1">
              <a:buFont typeface="Wingdings" panose="05000000000000000000" pitchFamily="2" charset="2"/>
              <a:buNone/>
              <a:defRPr/>
            </a:pPr>
            <a:r>
              <a:rPr lang="it-IT" sz="2800" dirty="0">
                <a:solidFill>
                  <a:srgbClr val="00FFFF"/>
                </a:solidFill>
                <a:latin typeface="Comic Sans MS" pitchFamily="66" charset="0"/>
              </a:rPr>
              <a:t>                                                    </a:t>
            </a:r>
            <a:r>
              <a:rPr lang="it-IT" sz="1400" i="1" dirty="0" err="1">
                <a:solidFill>
                  <a:srgbClr val="FF0000"/>
                </a:solidFill>
                <a:latin typeface="Comic Sans MS" pitchFamily="66" charset="0"/>
              </a:rPr>
              <a:t>Arthritis</a:t>
            </a:r>
            <a:r>
              <a:rPr lang="it-IT" sz="1400" i="1" dirty="0">
                <a:solidFill>
                  <a:srgbClr val="FF0000"/>
                </a:solidFill>
                <a:latin typeface="Comic Sans MS" pitchFamily="66" charset="0"/>
              </a:rPr>
              <a:t> </a:t>
            </a:r>
            <a:r>
              <a:rPr lang="it-IT" sz="1400" i="1" dirty="0" err="1">
                <a:solidFill>
                  <a:srgbClr val="FF0000"/>
                </a:solidFill>
                <a:latin typeface="Comic Sans MS" pitchFamily="66" charset="0"/>
              </a:rPr>
              <a:t>Rheum</a:t>
            </a:r>
            <a:r>
              <a:rPr lang="it-IT" sz="1400" dirty="0">
                <a:solidFill>
                  <a:srgbClr val="FF0000"/>
                </a:solidFill>
                <a:latin typeface="Comic Sans MS" pitchFamily="66" charset="0"/>
              </a:rPr>
              <a:t>   2009; 60: 641-52 </a:t>
            </a:r>
            <a:br>
              <a:rPr lang="it-IT" sz="1400" dirty="0">
                <a:solidFill>
                  <a:srgbClr val="FF0000"/>
                </a:solidFill>
                <a:latin typeface="Comic Sans MS" pitchFamily="66" charset="0"/>
              </a:rPr>
            </a:br>
            <a:endParaRPr lang="it-IT" sz="1400" dirty="0">
              <a:solidFill>
                <a:srgbClr val="FF0000"/>
              </a:solidFill>
              <a:latin typeface="Comic Sans MS" pitchFamily="66" charset="0"/>
            </a:endParaRPr>
          </a:p>
        </p:txBody>
      </p:sp>
    </p:spTree>
    <p:extLst>
      <p:ext uri="{BB962C8B-B14F-4D97-AF65-F5344CB8AC3E}">
        <p14:creationId xmlns:p14="http://schemas.microsoft.com/office/powerpoint/2010/main" val="2206102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0137A-7D7D-4B84-A3D7-9ABA4C41499A}"/>
              </a:ext>
            </a:extLst>
          </p:cNvPr>
          <p:cNvSpPr>
            <a:spLocks noGrp="1"/>
          </p:cNvSpPr>
          <p:nvPr>
            <p:ph type="title"/>
          </p:nvPr>
        </p:nvSpPr>
        <p:spPr>
          <a:xfrm>
            <a:off x="457200" y="260648"/>
            <a:ext cx="8229600" cy="1065213"/>
          </a:xfrm>
        </p:spPr>
        <p:txBody>
          <a:bodyPr/>
          <a:lstStyle/>
          <a:p>
            <a:pPr algn="ctr">
              <a:defRPr/>
            </a:pPr>
            <a:r>
              <a:rPr lang="it-IT" sz="2400" b="1" dirty="0">
                <a:solidFill>
                  <a:srgbClr val="FF0000"/>
                </a:solidFill>
                <a:latin typeface="Comic Sans MS" pitchFamily="66" charset="0"/>
              </a:rPr>
              <a:t>PREVENIRE  L’AR ?</a:t>
            </a:r>
            <a:br>
              <a:rPr lang="it-IT" sz="2400" b="1" dirty="0">
                <a:solidFill>
                  <a:srgbClr val="FF0000"/>
                </a:solidFill>
              </a:rPr>
            </a:br>
            <a:r>
              <a:rPr lang="it-IT" sz="2400" b="1" dirty="0"/>
              <a:t> </a:t>
            </a:r>
          </a:p>
        </p:txBody>
      </p:sp>
      <p:sp>
        <p:nvSpPr>
          <p:cNvPr id="3" name="Segnaposto contenuto 2">
            <a:extLst>
              <a:ext uri="{FF2B5EF4-FFF2-40B4-BE49-F238E27FC236}">
                <a16:creationId xmlns:a16="http://schemas.microsoft.com/office/drawing/2014/main" id="{4EE006DB-ABDA-44C2-A51C-3A32CFC94758}"/>
              </a:ext>
            </a:extLst>
          </p:cNvPr>
          <p:cNvSpPr>
            <a:spLocks noGrp="1"/>
          </p:cNvSpPr>
          <p:nvPr>
            <p:ph idx="1"/>
          </p:nvPr>
        </p:nvSpPr>
        <p:spPr>
          <a:xfrm>
            <a:off x="143606" y="1302467"/>
            <a:ext cx="8856787" cy="5544616"/>
          </a:xfrm>
        </p:spPr>
        <p:txBody>
          <a:bodyPr>
            <a:normAutofit/>
          </a:bodyPr>
          <a:lstStyle/>
          <a:p>
            <a:pPr>
              <a:buFont typeface="Wingdings" panose="05000000000000000000" pitchFamily="2" charset="2"/>
              <a:buNone/>
              <a:defRPr/>
            </a:pPr>
            <a:r>
              <a:rPr lang="it-IT" sz="1600" dirty="0">
                <a:solidFill>
                  <a:srgbClr val="FF0000"/>
                </a:solidFill>
                <a:latin typeface="Comic Sans MS" pitchFamily="66" charset="0"/>
              </a:rPr>
              <a:t>SE:</a:t>
            </a:r>
          </a:p>
          <a:p>
            <a:pPr>
              <a:buFont typeface="Wingdings" panose="05000000000000000000" pitchFamily="2" charset="2"/>
              <a:buNone/>
              <a:defRPr/>
            </a:pPr>
            <a:endParaRPr lang="it-IT" sz="2000" dirty="0">
              <a:latin typeface="Comic Sans MS" pitchFamily="66" charset="0"/>
            </a:endParaRPr>
          </a:p>
          <a:p>
            <a:pPr>
              <a:defRPr/>
            </a:pPr>
            <a:r>
              <a:rPr lang="it-IT" sz="1400" b="1" dirty="0">
                <a:solidFill>
                  <a:srgbClr val="FFFF00"/>
                </a:solidFill>
                <a:latin typeface="Comic Sans MS" pitchFamily="66" charset="0"/>
              </a:rPr>
              <a:t>FR +++</a:t>
            </a:r>
          </a:p>
          <a:p>
            <a:pPr>
              <a:defRPr/>
            </a:pPr>
            <a:endParaRPr lang="it-IT" sz="1400" b="1" dirty="0">
              <a:solidFill>
                <a:srgbClr val="FFFF00"/>
              </a:solidFill>
              <a:latin typeface="Comic Sans MS" pitchFamily="66" charset="0"/>
            </a:endParaRPr>
          </a:p>
          <a:p>
            <a:pPr>
              <a:defRPr/>
            </a:pPr>
            <a:r>
              <a:rPr lang="it-IT" sz="1400" b="1" dirty="0">
                <a:solidFill>
                  <a:srgbClr val="FFFF00"/>
                </a:solidFill>
                <a:latin typeface="Comic Sans MS" pitchFamily="66" charset="0"/>
              </a:rPr>
              <a:t>ANTI - CCP +++</a:t>
            </a:r>
          </a:p>
          <a:p>
            <a:pPr>
              <a:defRPr/>
            </a:pPr>
            <a:endParaRPr lang="it-IT" sz="1200" b="1" dirty="0">
              <a:solidFill>
                <a:srgbClr val="FFFF00"/>
              </a:solidFill>
              <a:latin typeface="Comic Sans MS" pitchFamily="66" charset="0"/>
            </a:endParaRPr>
          </a:p>
          <a:p>
            <a:pPr>
              <a:defRPr/>
            </a:pPr>
            <a:r>
              <a:rPr lang="it-IT" sz="1400" b="1" dirty="0">
                <a:solidFill>
                  <a:srgbClr val="FFFF00"/>
                </a:solidFill>
                <a:latin typeface="Comic Sans MS" pitchFamily="66" charset="0"/>
              </a:rPr>
              <a:t>BIOMARCATORI   IMMUNOFLOGISTICI    PRECOCI   PERSISTENTEMENTE   +++ </a:t>
            </a:r>
          </a:p>
          <a:p>
            <a:pPr>
              <a:defRPr/>
            </a:pPr>
            <a:endParaRPr lang="it-IT" sz="1400" b="1" dirty="0">
              <a:solidFill>
                <a:srgbClr val="FFFF00"/>
              </a:solidFill>
              <a:latin typeface="Comic Sans MS" pitchFamily="66" charset="0"/>
            </a:endParaRPr>
          </a:p>
          <a:p>
            <a:pPr>
              <a:defRPr/>
            </a:pPr>
            <a:endParaRPr lang="it-IT" sz="1400" dirty="0">
              <a:solidFill>
                <a:srgbClr val="FFFF00"/>
              </a:solidFill>
              <a:latin typeface="Comic Sans MS" pitchFamily="66" charset="0"/>
            </a:endParaRPr>
          </a:p>
          <a:p>
            <a:pPr algn="ctr">
              <a:buFont typeface="Wingdings" panose="05000000000000000000" pitchFamily="2" charset="2"/>
              <a:buNone/>
              <a:defRPr/>
            </a:pPr>
            <a:r>
              <a:rPr lang="it-IT" sz="1800" b="1" u="sng" dirty="0">
                <a:solidFill>
                  <a:srgbClr val="FF0000"/>
                </a:solidFill>
                <a:latin typeface="Comic Sans MS" pitchFamily="66" charset="0"/>
              </a:rPr>
              <a:t>PROFILASSI   PRIMARIA</a:t>
            </a:r>
            <a:r>
              <a:rPr lang="it-IT" sz="1800" b="1" dirty="0">
                <a:solidFill>
                  <a:srgbClr val="FF0000"/>
                </a:solidFill>
                <a:latin typeface="Comic Sans MS" pitchFamily="66" charset="0"/>
              </a:rPr>
              <a:t> ? </a:t>
            </a:r>
          </a:p>
          <a:p>
            <a:pPr algn="ctr">
              <a:buFont typeface="Wingdings" panose="05000000000000000000" pitchFamily="2" charset="2"/>
              <a:buNone/>
              <a:defRPr/>
            </a:pPr>
            <a:endParaRPr lang="it-IT" sz="1800" dirty="0">
              <a:solidFill>
                <a:srgbClr val="00FF00"/>
              </a:solidFill>
              <a:latin typeface="Comic Sans MS" pitchFamily="66" charset="0"/>
            </a:endParaRPr>
          </a:p>
          <a:p>
            <a:pPr algn="ctr">
              <a:buFont typeface="Wingdings" panose="05000000000000000000" pitchFamily="2" charset="2"/>
              <a:buNone/>
              <a:defRPr/>
            </a:pPr>
            <a:r>
              <a:rPr lang="it-IT" sz="1800" dirty="0">
                <a:solidFill>
                  <a:srgbClr val="00FF00"/>
                </a:solidFill>
                <a:latin typeface="Comic Sans MS" pitchFamily="66" charset="0"/>
              </a:rPr>
              <a:t>E   CON   QUALI   FARMACI ?</a:t>
            </a:r>
          </a:p>
          <a:p>
            <a:pPr algn="ctr">
              <a:buFont typeface="Wingdings" panose="05000000000000000000" pitchFamily="2" charset="2"/>
              <a:buNone/>
              <a:defRPr/>
            </a:pPr>
            <a:endParaRPr lang="it-IT" sz="1800" dirty="0">
              <a:solidFill>
                <a:srgbClr val="00FF00"/>
              </a:solidFill>
              <a:latin typeface="Comic Sans MS" pitchFamily="66" charset="0"/>
            </a:endParaRPr>
          </a:p>
          <a:p>
            <a:pPr algn="ctr">
              <a:buFont typeface="Wingdings" panose="05000000000000000000" pitchFamily="2" charset="2"/>
              <a:buNone/>
              <a:defRPr/>
            </a:pPr>
            <a:r>
              <a:rPr lang="it-IT" sz="1800" dirty="0">
                <a:solidFill>
                  <a:srgbClr val="00FF00"/>
                </a:solidFill>
                <a:latin typeface="Comic Sans MS" pitchFamily="66" charset="0"/>
              </a:rPr>
              <a:t>E   PER   QUANTO  TEMPO ?</a:t>
            </a:r>
          </a:p>
          <a:p>
            <a:pPr algn="ctr">
              <a:buFont typeface="Wingdings" panose="05000000000000000000" pitchFamily="2" charset="2"/>
              <a:buNone/>
              <a:defRPr/>
            </a:pPr>
            <a:r>
              <a:rPr lang="it-IT" sz="1800" dirty="0">
                <a:solidFill>
                  <a:srgbClr val="00FFFF"/>
                </a:solidFill>
                <a:latin typeface="Comic Sans MS" pitchFamily="66" charset="0"/>
              </a:rPr>
              <a:t> </a:t>
            </a:r>
          </a:p>
        </p:txBody>
      </p:sp>
    </p:spTree>
    <p:extLst>
      <p:ext uri="{BB962C8B-B14F-4D97-AF65-F5344CB8AC3E}">
        <p14:creationId xmlns:p14="http://schemas.microsoft.com/office/powerpoint/2010/main" val="1014726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CE494B42-C444-4826-A980-E9784507188D}"/>
              </a:ext>
            </a:extLst>
          </p:cNvPr>
          <p:cNvSpPr>
            <a:spLocks noGrp="1" noChangeArrowheads="1"/>
          </p:cNvSpPr>
          <p:nvPr>
            <p:ph type="title"/>
          </p:nvPr>
        </p:nvSpPr>
        <p:spPr>
          <a:xfrm>
            <a:off x="251520" y="332656"/>
            <a:ext cx="8784976" cy="926976"/>
          </a:xfrm>
        </p:spPr>
        <p:txBody>
          <a:bodyPr/>
          <a:lstStyle/>
          <a:p>
            <a:pPr algn="ctr" eaLnBrk="1" hangingPunct="1">
              <a:defRPr/>
            </a:pPr>
            <a:r>
              <a:rPr lang="it-IT" sz="2400" dirty="0">
                <a:solidFill>
                  <a:srgbClr val="FF0000"/>
                </a:solidFill>
                <a:latin typeface="Comic Sans MS" pitchFamily="66" charset="0"/>
              </a:rPr>
              <a:t>Ma,    rispetto    a    questi     scenari  futuribili,  </a:t>
            </a:r>
            <a:br>
              <a:rPr lang="it-IT" sz="2400" dirty="0">
                <a:solidFill>
                  <a:srgbClr val="FF0000"/>
                </a:solidFill>
                <a:latin typeface="Comic Sans MS" pitchFamily="66" charset="0"/>
              </a:rPr>
            </a:br>
            <a:r>
              <a:rPr lang="it-IT" sz="2400" dirty="0">
                <a:solidFill>
                  <a:srgbClr val="FF0000"/>
                </a:solidFill>
                <a:latin typeface="Comic Sans MS" pitchFamily="66" charset="0"/>
              </a:rPr>
              <a:t>quale    </a:t>
            </a:r>
            <a:r>
              <a:rPr lang="it-IT" sz="2400" dirty="0" err="1">
                <a:solidFill>
                  <a:srgbClr val="FF0000"/>
                </a:solidFill>
                <a:latin typeface="Comic Sans MS" pitchFamily="66" charset="0"/>
              </a:rPr>
              <a:t>e’</a:t>
            </a:r>
            <a:r>
              <a:rPr lang="it-IT" sz="2400" dirty="0">
                <a:solidFill>
                  <a:srgbClr val="FF0000"/>
                </a:solidFill>
                <a:latin typeface="Comic Sans MS" pitchFamily="66" charset="0"/>
              </a:rPr>
              <a:t>    la    situazione   nel   nostro  Paese ?</a:t>
            </a:r>
          </a:p>
        </p:txBody>
      </p:sp>
      <p:sp>
        <p:nvSpPr>
          <p:cNvPr id="302083" name="Rectangle 3">
            <a:extLst>
              <a:ext uri="{FF2B5EF4-FFF2-40B4-BE49-F238E27FC236}">
                <a16:creationId xmlns:a16="http://schemas.microsoft.com/office/drawing/2014/main" id="{2A3FD7EF-FF65-4EC6-8A3B-811D595CB437}"/>
              </a:ext>
            </a:extLst>
          </p:cNvPr>
          <p:cNvSpPr>
            <a:spLocks noGrp="1" noChangeArrowheads="1"/>
          </p:cNvSpPr>
          <p:nvPr>
            <p:ph type="body" idx="1"/>
          </p:nvPr>
        </p:nvSpPr>
        <p:spPr>
          <a:xfrm>
            <a:off x="179512" y="1268760"/>
            <a:ext cx="8784976" cy="5472608"/>
          </a:xfrm>
        </p:spPr>
        <p:txBody>
          <a:bodyPr>
            <a:normAutofit lnSpcReduction="10000"/>
          </a:bodyPr>
          <a:lstStyle/>
          <a:p>
            <a:pPr algn="ctr" eaLnBrk="1" hangingPunct="1">
              <a:buFont typeface="Wingdings" panose="05000000000000000000" pitchFamily="2" charset="2"/>
              <a:buNone/>
              <a:defRPr/>
            </a:pPr>
            <a:r>
              <a:rPr lang="it-IT" sz="2800" u="sng" dirty="0">
                <a:solidFill>
                  <a:schemeClr val="accent4">
                    <a:lumMod val="60000"/>
                    <a:lumOff val="40000"/>
                  </a:schemeClr>
                </a:solidFill>
                <a:latin typeface="Comic Sans MS" pitchFamily="66" charset="0"/>
              </a:rPr>
              <a:t>Purtroppo   siamo   ben  lontani </a:t>
            </a:r>
          </a:p>
          <a:p>
            <a:pPr algn="ctr" eaLnBrk="1" hangingPunct="1">
              <a:buFont typeface="Wingdings" panose="05000000000000000000" pitchFamily="2" charset="2"/>
              <a:buNone/>
              <a:defRPr/>
            </a:pPr>
            <a:r>
              <a:rPr lang="it-IT" sz="2800" u="sng" dirty="0">
                <a:solidFill>
                  <a:schemeClr val="accent4">
                    <a:lumMod val="60000"/>
                    <a:lumOff val="40000"/>
                  </a:schemeClr>
                </a:solidFill>
                <a:latin typeface="Comic Sans MS" pitchFamily="66" charset="0"/>
              </a:rPr>
              <a:t>da   una   situazione   accettabile</a:t>
            </a:r>
          </a:p>
          <a:p>
            <a:pPr algn="ctr" eaLnBrk="1" hangingPunct="1">
              <a:buFont typeface="Wingdings" panose="05000000000000000000" pitchFamily="2" charset="2"/>
              <a:buNone/>
              <a:defRPr/>
            </a:pPr>
            <a:endParaRPr lang="it-IT" sz="2800" dirty="0">
              <a:solidFill>
                <a:schemeClr val="accent4">
                  <a:lumMod val="60000"/>
                  <a:lumOff val="40000"/>
                </a:schemeClr>
              </a:solidFill>
              <a:latin typeface="Comic Sans MS" pitchFamily="66" charset="0"/>
            </a:endParaRPr>
          </a:p>
          <a:p>
            <a:pPr eaLnBrk="1" hangingPunct="1">
              <a:buFont typeface="Wingdings" panose="05000000000000000000" pitchFamily="2" charset="2"/>
              <a:buNone/>
              <a:defRPr/>
            </a:pPr>
            <a:r>
              <a:rPr lang="it-IT" sz="1400" b="1" dirty="0">
                <a:solidFill>
                  <a:srgbClr val="04FC2D"/>
                </a:solidFill>
                <a:latin typeface="Comic Sans MS" pitchFamily="66" charset="0"/>
              </a:rPr>
              <a:t>1.</a:t>
            </a:r>
            <a:r>
              <a:rPr lang="it-IT" sz="1400" dirty="0">
                <a:solidFill>
                  <a:srgbClr val="04FC2D"/>
                </a:solidFill>
                <a:latin typeface="Comic Sans MS" pitchFamily="66" charset="0"/>
              </a:rPr>
              <a:t>    SECONDO    I    </a:t>
            </a:r>
            <a:r>
              <a:rPr lang="it-IT" sz="1400" b="1" dirty="0">
                <a:solidFill>
                  <a:srgbClr val="FF0000"/>
                </a:solidFill>
                <a:latin typeface="Comic Sans MS" pitchFamily="66" charset="0"/>
              </a:rPr>
              <a:t>DATI  CENSIS / SIR    </a:t>
            </a:r>
            <a:r>
              <a:rPr lang="it-IT" sz="1400" dirty="0">
                <a:solidFill>
                  <a:srgbClr val="04FC2D"/>
                </a:solidFill>
                <a:latin typeface="Comic Sans MS" pitchFamily="66" charset="0"/>
              </a:rPr>
              <a:t>SOLO    </a:t>
            </a:r>
            <a:r>
              <a:rPr lang="it-IT" sz="1400" b="1" dirty="0">
                <a:solidFill>
                  <a:schemeClr val="accent4">
                    <a:lumMod val="60000"/>
                    <a:lumOff val="40000"/>
                  </a:schemeClr>
                </a:solidFill>
                <a:latin typeface="Comic Sans MS" pitchFamily="66" charset="0"/>
              </a:rPr>
              <a:t>MENO  DELLA  META’  DEI  PAZIENTI</a:t>
            </a:r>
          </a:p>
          <a:p>
            <a:pPr marL="68580" indent="0" eaLnBrk="1" hangingPunct="1">
              <a:buNone/>
              <a:defRPr/>
            </a:pPr>
            <a:r>
              <a:rPr lang="it-IT" sz="1400" b="1" dirty="0">
                <a:solidFill>
                  <a:schemeClr val="accent4">
                    <a:lumMod val="60000"/>
                    <a:lumOff val="40000"/>
                  </a:schemeClr>
                </a:solidFill>
                <a:latin typeface="Comic Sans MS" pitchFamily="66" charset="0"/>
              </a:rPr>
              <a:t>     CON    ARTRITE  REUMATOIDE   FREQUENTA   UN   CENTRO   SPECIALISTICO   DI  </a:t>
            </a:r>
          </a:p>
          <a:p>
            <a:pPr marL="68580" indent="0" eaLnBrk="1" hangingPunct="1">
              <a:buNone/>
              <a:defRPr/>
            </a:pPr>
            <a:r>
              <a:rPr lang="it-IT" sz="1400" b="1" dirty="0">
                <a:solidFill>
                  <a:schemeClr val="accent4">
                    <a:lumMod val="60000"/>
                    <a:lumOff val="40000"/>
                  </a:schemeClr>
                </a:solidFill>
                <a:latin typeface="Comic Sans MS" pitchFamily="66" charset="0"/>
              </a:rPr>
              <a:t>     REUMATOLOGIA</a:t>
            </a:r>
          </a:p>
          <a:p>
            <a:pPr marL="68580" indent="0" eaLnBrk="1" hangingPunct="1">
              <a:buNone/>
              <a:defRPr/>
            </a:pPr>
            <a:endParaRPr lang="it-IT" sz="1400" dirty="0">
              <a:solidFill>
                <a:srgbClr val="04FC2D"/>
              </a:solidFill>
              <a:latin typeface="Comic Sans MS" pitchFamily="66" charset="0"/>
            </a:endParaRPr>
          </a:p>
          <a:p>
            <a:pPr marL="68580" indent="0" eaLnBrk="1" hangingPunct="1">
              <a:buNone/>
              <a:defRPr/>
            </a:pPr>
            <a:r>
              <a:rPr lang="it-IT" sz="1400" b="1" dirty="0">
                <a:solidFill>
                  <a:srgbClr val="00FF00"/>
                </a:solidFill>
                <a:latin typeface="Comic Sans MS" pitchFamily="66" charset="0"/>
              </a:rPr>
              <a:t>2.</a:t>
            </a:r>
            <a:r>
              <a:rPr lang="it-IT" sz="1400" dirty="0">
                <a:solidFill>
                  <a:srgbClr val="00FF00"/>
                </a:solidFill>
                <a:latin typeface="Comic Sans MS" pitchFamily="66" charset="0"/>
              </a:rPr>
              <a:t>    </a:t>
            </a:r>
            <a:r>
              <a:rPr lang="it-IT" sz="1400" dirty="0">
                <a:solidFill>
                  <a:srgbClr val="04FC2D"/>
                </a:solidFill>
                <a:latin typeface="Comic Sans MS" pitchFamily="66" charset="0"/>
              </a:rPr>
              <a:t>SECONDO     </a:t>
            </a:r>
            <a:r>
              <a:rPr lang="it-IT" sz="1400" b="1" dirty="0">
                <a:solidFill>
                  <a:srgbClr val="FF0000"/>
                </a:solidFill>
                <a:latin typeface="Comic Sans MS" pitchFamily="66" charset="0"/>
              </a:rPr>
              <a:t>STUDI  FATTI  SULLE  FARMACIE  DEL  TERRITORIO   NAZIONALE</a:t>
            </a:r>
            <a:r>
              <a:rPr lang="it-IT" sz="1400" dirty="0">
                <a:solidFill>
                  <a:srgbClr val="04FC2D"/>
                </a:solidFill>
                <a:latin typeface="Comic Sans MS" pitchFamily="66" charset="0"/>
              </a:rPr>
              <a:t>,    IL </a:t>
            </a:r>
          </a:p>
          <a:p>
            <a:pPr marL="68580" indent="0" eaLnBrk="1" hangingPunct="1">
              <a:buNone/>
              <a:defRPr/>
            </a:pPr>
            <a:r>
              <a:rPr lang="it-IT" sz="1400" dirty="0">
                <a:solidFill>
                  <a:srgbClr val="04FC2D"/>
                </a:solidFill>
                <a:latin typeface="Comic Sans MS" pitchFamily="66" charset="0"/>
              </a:rPr>
              <a:t>        </a:t>
            </a:r>
            <a:r>
              <a:rPr lang="it-IT" sz="1400" b="1" dirty="0">
                <a:solidFill>
                  <a:schemeClr val="accent4">
                    <a:lumMod val="60000"/>
                    <a:lumOff val="40000"/>
                  </a:schemeClr>
                </a:solidFill>
                <a:latin typeface="Comic Sans MS" pitchFamily="66" charset="0"/>
              </a:rPr>
              <a:t>METHOTREXATE    IN   ITALIA</a:t>
            </a:r>
            <a:r>
              <a:rPr lang="it-IT" sz="1400" dirty="0">
                <a:solidFill>
                  <a:srgbClr val="04FC2D"/>
                </a:solidFill>
                <a:latin typeface="Comic Sans MS" pitchFamily="66" charset="0"/>
              </a:rPr>
              <a:t>,      IN     RELAZIONE    AL   NUMERO   DEI    </a:t>
            </a:r>
            <a:r>
              <a:rPr lang="it-IT" sz="1400" b="1" dirty="0">
                <a:solidFill>
                  <a:schemeClr val="accent4">
                    <a:lumMod val="60000"/>
                    <a:lumOff val="40000"/>
                  </a:schemeClr>
                </a:solidFill>
                <a:latin typeface="Comic Sans MS" pitchFamily="66" charset="0"/>
              </a:rPr>
              <a:t>PAZIENTI </a:t>
            </a:r>
          </a:p>
          <a:p>
            <a:pPr marL="68580" indent="0" eaLnBrk="1" hangingPunct="1">
              <a:buNone/>
              <a:defRPr/>
            </a:pPr>
            <a:r>
              <a:rPr lang="it-IT" sz="1400" b="1" dirty="0">
                <a:solidFill>
                  <a:schemeClr val="accent4">
                    <a:lumMod val="60000"/>
                    <a:lumOff val="40000"/>
                  </a:schemeClr>
                </a:solidFill>
                <a:latin typeface="Comic Sans MS" pitchFamily="66" charset="0"/>
              </a:rPr>
              <a:t>     CON   ARTRITE   REUMATOIDE   E  </a:t>
            </a:r>
            <a:r>
              <a:rPr lang="it-IT" sz="1400" dirty="0">
                <a:solidFill>
                  <a:srgbClr val="04FC2D"/>
                </a:solidFill>
                <a:latin typeface="Comic Sans MS" pitchFamily="66" charset="0"/>
              </a:rPr>
              <a:t> DEI   PAZIENTI     </a:t>
            </a:r>
            <a:r>
              <a:rPr lang="it-IT" sz="1400" b="1" dirty="0">
                <a:solidFill>
                  <a:schemeClr val="accent4">
                    <a:lumMod val="60000"/>
                    <a:lumOff val="40000"/>
                  </a:schemeClr>
                </a:solidFill>
                <a:latin typeface="Comic Sans MS" pitchFamily="66" charset="0"/>
              </a:rPr>
              <a:t>CON   ARTRITE  PSORIASICA</a:t>
            </a:r>
            <a:r>
              <a:rPr lang="it-IT" sz="1400" dirty="0">
                <a:solidFill>
                  <a:srgbClr val="04FC2D"/>
                </a:solidFill>
                <a:latin typeface="Comic Sans MS" pitchFamily="66" charset="0"/>
              </a:rPr>
              <a:t>,</a:t>
            </a:r>
          </a:p>
          <a:p>
            <a:pPr marL="68580" indent="0" eaLnBrk="1" hangingPunct="1">
              <a:buNone/>
              <a:defRPr/>
            </a:pPr>
            <a:r>
              <a:rPr lang="it-IT" sz="1400" dirty="0">
                <a:solidFill>
                  <a:srgbClr val="04FC2D"/>
                </a:solidFill>
                <a:latin typeface="Comic Sans MS" pitchFamily="66" charset="0"/>
              </a:rPr>
              <a:t>        RISULTA    </a:t>
            </a:r>
            <a:r>
              <a:rPr lang="it-IT" sz="1400" b="1" dirty="0">
                <a:solidFill>
                  <a:schemeClr val="accent4">
                    <a:lumMod val="60000"/>
                    <a:lumOff val="40000"/>
                  </a:schemeClr>
                </a:solidFill>
                <a:latin typeface="Comic Sans MS" pitchFamily="66" charset="0"/>
              </a:rPr>
              <a:t>UTILIZZATO  SOLO   DA  UNA   PICCOLA  PERCENTUALE   DI  PAZIENTI</a:t>
            </a:r>
          </a:p>
          <a:p>
            <a:pPr marL="68580" indent="0" eaLnBrk="1" hangingPunct="1">
              <a:buNone/>
              <a:defRPr/>
            </a:pPr>
            <a:endParaRPr lang="it-IT" sz="1400" b="1" dirty="0">
              <a:solidFill>
                <a:schemeClr val="accent4">
                  <a:lumMod val="60000"/>
                  <a:lumOff val="40000"/>
                </a:schemeClr>
              </a:solidFill>
              <a:latin typeface="Comic Sans MS" pitchFamily="66" charset="0"/>
            </a:endParaRPr>
          </a:p>
          <a:p>
            <a:pPr marL="68580" indent="0" eaLnBrk="1" hangingPunct="1">
              <a:buNone/>
              <a:defRPr/>
            </a:pPr>
            <a:r>
              <a:rPr lang="it-IT" sz="1400" b="1" dirty="0">
                <a:solidFill>
                  <a:srgbClr val="04FC2D"/>
                </a:solidFill>
                <a:latin typeface="Comic Sans MS" pitchFamily="66" charset="0"/>
              </a:rPr>
              <a:t>3.   </a:t>
            </a:r>
            <a:r>
              <a:rPr lang="it-IT" sz="1400" b="1" dirty="0">
                <a:solidFill>
                  <a:schemeClr val="accent4">
                    <a:lumMod val="60000"/>
                    <a:lumOff val="40000"/>
                  </a:schemeClr>
                </a:solidFill>
                <a:latin typeface="Comic Sans MS" pitchFamily="66" charset="0"/>
              </a:rPr>
              <a:t>LA   STRAGRANDE  MAGGIORANZA  DEI   PAZIENTI   CON  ARTRITE  REUMATOIDE</a:t>
            </a:r>
            <a:r>
              <a:rPr lang="it-IT" sz="1400" dirty="0">
                <a:solidFill>
                  <a:srgbClr val="04FC2D"/>
                </a:solidFill>
                <a:latin typeface="Comic Sans MS" pitchFamily="66" charset="0"/>
              </a:rPr>
              <a:t> </a:t>
            </a:r>
          </a:p>
          <a:p>
            <a:pPr marL="68580" indent="0" eaLnBrk="1" hangingPunct="1">
              <a:buNone/>
              <a:defRPr/>
            </a:pPr>
            <a:r>
              <a:rPr lang="it-IT" sz="1400" dirty="0">
                <a:solidFill>
                  <a:srgbClr val="04FC2D"/>
                </a:solidFill>
                <a:latin typeface="Comic Sans MS" pitchFamily="66" charset="0"/>
              </a:rPr>
              <a:t>       SI    RIVOLGE   AD    UN      </a:t>
            </a:r>
            <a:r>
              <a:rPr lang="it-IT" sz="1400" b="1" dirty="0">
                <a:solidFill>
                  <a:srgbClr val="FF0000"/>
                </a:solidFill>
                <a:latin typeface="Comic Sans MS" pitchFamily="66" charset="0"/>
              </a:rPr>
              <a:t>CENTRO  SPECIALISTICO  DI  REUMATOLOGIA</a:t>
            </a:r>
            <a:r>
              <a:rPr lang="it-IT" sz="1400" dirty="0">
                <a:solidFill>
                  <a:srgbClr val="04FC2D"/>
                </a:solidFill>
                <a:latin typeface="Comic Sans MS" pitchFamily="66" charset="0"/>
              </a:rPr>
              <a:t>    </a:t>
            </a:r>
            <a:r>
              <a:rPr lang="it-IT" sz="1400" b="1" dirty="0">
                <a:solidFill>
                  <a:schemeClr val="accent4">
                    <a:lumMod val="60000"/>
                    <a:lumOff val="40000"/>
                  </a:schemeClr>
                </a:solidFill>
                <a:latin typeface="Comic Sans MS" pitchFamily="66" charset="0"/>
              </a:rPr>
              <a:t>NON   IN </a:t>
            </a:r>
          </a:p>
          <a:p>
            <a:pPr marL="68580" indent="0" eaLnBrk="1" hangingPunct="1">
              <a:buNone/>
              <a:defRPr/>
            </a:pPr>
            <a:r>
              <a:rPr lang="it-IT" sz="1400" b="1" dirty="0">
                <a:solidFill>
                  <a:schemeClr val="accent4">
                    <a:lumMod val="60000"/>
                    <a:lumOff val="40000"/>
                  </a:schemeClr>
                </a:solidFill>
                <a:latin typeface="Comic Sans MS" pitchFamily="66" charset="0"/>
              </a:rPr>
              <a:t>     FASE PRECOCE </a:t>
            </a:r>
            <a:r>
              <a:rPr lang="it-IT" sz="1400" dirty="0">
                <a:solidFill>
                  <a:srgbClr val="04FC2D"/>
                </a:solidFill>
                <a:latin typeface="Comic Sans MS" pitchFamily="66" charset="0"/>
              </a:rPr>
              <a:t> ( NELLA FASE DELLA COSIDDETTA </a:t>
            </a:r>
            <a:r>
              <a:rPr lang="it-IT" sz="1400" b="1" dirty="0">
                <a:solidFill>
                  <a:schemeClr val="accent4">
                    <a:lumMod val="60000"/>
                    <a:lumOff val="40000"/>
                  </a:schemeClr>
                </a:solidFill>
                <a:latin typeface="Comic Sans MS" pitchFamily="66" charset="0"/>
              </a:rPr>
              <a:t>« WINDOWS OF OPPORTUNITY » )</a:t>
            </a:r>
            <a:r>
              <a:rPr lang="it-IT" sz="1400" dirty="0">
                <a:solidFill>
                  <a:srgbClr val="04FC2D"/>
                </a:solidFill>
                <a:latin typeface="Comic Sans MS" pitchFamily="66" charset="0"/>
              </a:rPr>
              <a:t>, </a:t>
            </a:r>
          </a:p>
          <a:p>
            <a:pPr marL="68580" indent="0" eaLnBrk="1" hangingPunct="1">
              <a:buNone/>
              <a:defRPr/>
            </a:pPr>
            <a:r>
              <a:rPr lang="it-IT" sz="1400" dirty="0">
                <a:solidFill>
                  <a:srgbClr val="04FC2D"/>
                </a:solidFill>
                <a:latin typeface="Comic Sans MS" pitchFamily="66" charset="0"/>
              </a:rPr>
              <a:t>       MA GIA’ CON   </a:t>
            </a:r>
            <a:r>
              <a:rPr lang="it-IT" sz="1400" b="1" dirty="0">
                <a:solidFill>
                  <a:schemeClr val="accent4">
                    <a:lumMod val="60000"/>
                    <a:lumOff val="40000"/>
                  </a:schemeClr>
                </a:solidFill>
                <a:latin typeface="Comic Sans MS" pitchFamily="66" charset="0"/>
              </a:rPr>
              <a:t>MALATTIA NON PIU’ «EARLY»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A84ADE5E-4E2E-4B12-97ED-B16DAD3471FB}"/>
              </a:ext>
            </a:extLst>
          </p:cNvPr>
          <p:cNvSpPr>
            <a:spLocks noGrp="1" noChangeArrowheads="1"/>
          </p:cNvSpPr>
          <p:nvPr>
            <p:ph type="title"/>
          </p:nvPr>
        </p:nvSpPr>
        <p:spPr>
          <a:xfrm>
            <a:off x="456406" y="188640"/>
            <a:ext cx="8229600" cy="668338"/>
          </a:xfrm>
        </p:spPr>
        <p:txBody>
          <a:bodyPr/>
          <a:lstStyle/>
          <a:p>
            <a:pPr algn="ctr" eaLnBrk="1" hangingPunct="1">
              <a:defRPr/>
            </a:pPr>
            <a:r>
              <a:rPr lang="it-IT" sz="2000" b="1" dirty="0">
                <a:solidFill>
                  <a:srgbClr val="FF0000"/>
                </a:solidFill>
                <a:latin typeface="Comic Sans MS" pitchFamily="66" charset="0"/>
              </a:rPr>
              <a:t>COSE      NECESSARIE    DA   FARE</a:t>
            </a:r>
          </a:p>
        </p:txBody>
      </p:sp>
      <p:sp>
        <p:nvSpPr>
          <p:cNvPr id="303107" name="Rectangle 3">
            <a:extLst>
              <a:ext uri="{FF2B5EF4-FFF2-40B4-BE49-F238E27FC236}">
                <a16:creationId xmlns:a16="http://schemas.microsoft.com/office/drawing/2014/main" id="{17C3D0C0-FCD2-4FAF-8C72-A87A2EDE46EF}"/>
              </a:ext>
            </a:extLst>
          </p:cNvPr>
          <p:cNvSpPr>
            <a:spLocks noGrp="1" noChangeArrowheads="1"/>
          </p:cNvSpPr>
          <p:nvPr>
            <p:ph type="body" idx="1"/>
          </p:nvPr>
        </p:nvSpPr>
        <p:spPr>
          <a:xfrm>
            <a:off x="971600" y="916192"/>
            <a:ext cx="8713787" cy="5759921"/>
          </a:xfrm>
        </p:spPr>
        <p:txBody>
          <a:bodyPr>
            <a:normAutofit fontScale="62500" lnSpcReduction="20000"/>
          </a:bodyPr>
          <a:lstStyle/>
          <a:p>
            <a:pPr eaLnBrk="1" hangingPunct="1">
              <a:lnSpc>
                <a:spcPct val="80000"/>
              </a:lnSpc>
              <a:defRPr/>
            </a:pPr>
            <a:r>
              <a:rPr lang="it-IT" sz="2400" dirty="0">
                <a:solidFill>
                  <a:srgbClr val="00FFFF"/>
                </a:solidFill>
                <a:latin typeface="Comic Sans MS" pitchFamily="66" charset="0"/>
              </a:rPr>
              <a:t>Aumentare   il   livello   della   conoscenza   delle   Malattie  Reumatiche</a:t>
            </a:r>
          </a:p>
          <a:p>
            <a:pPr marL="68580" indent="0" eaLnBrk="1" hangingPunct="1">
              <a:lnSpc>
                <a:spcPct val="80000"/>
              </a:lnSpc>
              <a:buNone/>
              <a:defRPr/>
            </a:pPr>
            <a:r>
              <a:rPr lang="it-IT" sz="2400" dirty="0">
                <a:solidFill>
                  <a:srgbClr val="00FFFF"/>
                </a:solidFill>
                <a:latin typeface="Comic Sans MS" pitchFamily="66" charset="0"/>
              </a:rPr>
              <a:t>     tra   i   Colleghi  Medici </a:t>
            </a:r>
          </a:p>
          <a:p>
            <a:pPr marL="68580" indent="0" eaLnBrk="1" hangingPunct="1">
              <a:lnSpc>
                <a:spcPct val="80000"/>
              </a:lnSpc>
              <a:buNone/>
              <a:defRPr/>
            </a:pPr>
            <a:endParaRPr lang="it-IT" sz="2400" dirty="0">
              <a:solidFill>
                <a:srgbClr val="00FFFF"/>
              </a:solidFill>
              <a:latin typeface="Comic Sans MS" pitchFamily="66" charset="0"/>
            </a:endParaRPr>
          </a:p>
          <a:p>
            <a:pPr eaLnBrk="1" hangingPunct="1">
              <a:lnSpc>
                <a:spcPct val="80000"/>
              </a:lnSpc>
              <a:buFont typeface="Wingdings" panose="05000000000000000000" pitchFamily="2" charset="2"/>
              <a:buChar char="§"/>
              <a:defRPr/>
            </a:pPr>
            <a:r>
              <a:rPr lang="it-IT" sz="2400" dirty="0">
                <a:solidFill>
                  <a:srgbClr val="00FFFF"/>
                </a:solidFill>
                <a:latin typeface="Comic Sans MS" pitchFamily="66" charset="0"/>
              </a:rPr>
              <a:t>Far  conoscere  meglio   le   possibilità   terapeutiche  in   Reumatologia, </a:t>
            </a:r>
          </a:p>
          <a:p>
            <a:pPr marL="68580" indent="0" eaLnBrk="1" hangingPunct="1">
              <a:lnSpc>
                <a:spcPct val="80000"/>
              </a:lnSpc>
              <a:buNone/>
              <a:defRPr/>
            </a:pPr>
            <a:r>
              <a:rPr lang="it-IT" sz="2400" dirty="0">
                <a:solidFill>
                  <a:srgbClr val="00FFFF"/>
                </a:solidFill>
                <a:latin typeface="Comic Sans MS" pitchFamily="66" charset="0"/>
              </a:rPr>
              <a:t>      sottolineando  l’ importante   concetto  della   “ window  of </a:t>
            </a:r>
            <a:r>
              <a:rPr lang="it-IT" sz="2400" dirty="0" err="1">
                <a:solidFill>
                  <a:srgbClr val="00FFFF"/>
                </a:solidFill>
                <a:latin typeface="Comic Sans MS" pitchFamily="66" charset="0"/>
              </a:rPr>
              <a:t>opportunity</a:t>
            </a:r>
            <a:r>
              <a:rPr lang="it-IT" sz="2400" dirty="0">
                <a:solidFill>
                  <a:srgbClr val="00FFFF"/>
                </a:solidFill>
                <a:latin typeface="Comic Sans MS" pitchFamily="66" charset="0"/>
              </a:rPr>
              <a:t> ” </a:t>
            </a:r>
          </a:p>
          <a:p>
            <a:pPr marL="68580" indent="0" eaLnBrk="1" hangingPunct="1">
              <a:lnSpc>
                <a:spcPct val="80000"/>
              </a:lnSpc>
              <a:buNone/>
              <a:defRPr/>
            </a:pPr>
            <a:r>
              <a:rPr lang="it-IT" sz="2400" dirty="0">
                <a:solidFill>
                  <a:srgbClr val="00FFFF"/>
                </a:solidFill>
                <a:latin typeface="Comic Sans MS" pitchFamily="66" charset="0"/>
              </a:rPr>
              <a:t>      nella   terapia   dell’ AR</a:t>
            </a:r>
          </a:p>
          <a:p>
            <a:pPr eaLnBrk="1" hangingPunct="1">
              <a:lnSpc>
                <a:spcPct val="80000"/>
              </a:lnSpc>
              <a:buFont typeface="Wingdings" panose="05000000000000000000" pitchFamily="2" charset="2"/>
              <a:buNone/>
              <a:defRPr/>
            </a:pPr>
            <a:endParaRPr lang="it-IT" sz="2400" dirty="0">
              <a:solidFill>
                <a:srgbClr val="00FFFF"/>
              </a:solidFill>
              <a:latin typeface="Comic Sans MS" pitchFamily="66" charset="0"/>
            </a:endParaRPr>
          </a:p>
          <a:p>
            <a:pPr eaLnBrk="1" hangingPunct="1">
              <a:lnSpc>
                <a:spcPct val="80000"/>
              </a:lnSpc>
              <a:buFont typeface="Wingdings" panose="05000000000000000000" pitchFamily="2" charset="2"/>
              <a:buChar char="§"/>
              <a:defRPr/>
            </a:pPr>
            <a:r>
              <a:rPr lang="it-IT" sz="2400" dirty="0">
                <a:solidFill>
                  <a:srgbClr val="00FFFF"/>
                </a:solidFill>
                <a:latin typeface="Comic Sans MS" pitchFamily="66" charset="0"/>
              </a:rPr>
              <a:t>Indurre   le   Autorità   Politiche   e   Sanitarie   ad   « investire »  sulla</a:t>
            </a:r>
          </a:p>
          <a:p>
            <a:pPr marL="68580" indent="0" eaLnBrk="1" hangingPunct="1">
              <a:lnSpc>
                <a:spcPct val="80000"/>
              </a:lnSpc>
              <a:buNone/>
              <a:defRPr/>
            </a:pPr>
            <a:r>
              <a:rPr lang="it-IT" sz="2400" dirty="0">
                <a:solidFill>
                  <a:srgbClr val="00FFFF"/>
                </a:solidFill>
                <a:latin typeface="Comic Sans MS" pitchFamily="66" charset="0"/>
              </a:rPr>
              <a:t>      Reumatologia  per incrementare  i  Centri di Reumatologia  e potenziare</a:t>
            </a:r>
          </a:p>
          <a:p>
            <a:pPr marL="68580" indent="0" eaLnBrk="1" hangingPunct="1">
              <a:lnSpc>
                <a:spcPct val="80000"/>
              </a:lnSpc>
              <a:buNone/>
              <a:defRPr/>
            </a:pPr>
            <a:r>
              <a:rPr lang="it-IT" sz="2400" dirty="0">
                <a:solidFill>
                  <a:srgbClr val="00FFFF"/>
                </a:solidFill>
                <a:latin typeface="Comic Sans MS" pitchFamily="66" charset="0"/>
              </a:rPr>
              <a:t>      quelli  esistenti,    </a:t>
            </a:r>
            <a:r>
              <a:rPr lang="it-IT" sz="2400" dirty="0">
                <a:solidFill>
                  <a:srgbClr val="04FC2D"/>
                </a:solidFill>
                <a:latin typeface="Comic Sans MS" pitchFamily="66" charset="0"/>
              </a:rPr>
              <a:t>dimostrando    loro   come   i   Cittadini  con   Artrite </a:t>
            </a:r>
          </a:p>
          <a:p>
            <a:pPr marL="68580" indent="0" eaLnBrk="1" hangingPunct="1">
              <a:lnSpc>
                <a:spcPct val="80000"/>
              </a:lnSpc>
              <a:buNone/>
              <a:defRPr/>
            </a:pPr>
            <a:r>
              <a:rPr lang="it-IT" sz="2400" dirty="0">
                <a:solidFill>
                  <a:srgbClr val="04FC2D"/>
                </a:solidFill>
                <a:latin typeface="Comic Sans MS" pitchFamily="66" charset="0"/>
              </a:rPr>
              <a:t>      Reumatoide,    ma    anche   con   altre   Artriti  Autoimmuni  ( l’ Artrite </a:t>
            </a:r>
          </a:p>
          <a:p>
            <a:pPr marL="68580" indent="0" eaLnBrk="1" hangingPunct="1">
              <a:lnSpc>
                <a:spcPct val="80000"/>
              </a:lnSpc>
              <a:buNone/>
              <a:defRPr/>
            </a:pPr>
            <a:r>
              <a:rPr lang="it-IT" sz="2400" dirty="0">
                <a:solidFill>
                  <a:srgbClr val="04FC2D"/>
                </a:solidFill>
                <a:latin typeface="Comic Sans MS" pitchFamily="66" charset="0"/>
              </a:rPr>
              <a:t>      Autoimmune     a     maggiore    prevalenza      è    l’ Artrite Psoriasica ),   </a:t>
            </a:r>
          </a:p>
          <a:p>
            <a:pPr marL="68580" indent="0" eaLnBrk="1" hangingPunct="1">
              <a:lnSpc>
                <a:spcPct val="80000"/>
              </a:lnSpc>
              <a:buNone/>
              <a:defRPr/>
            </a:pPr>
            <a:r>
              <a:rPr lang="it-IT" sz="2400" dirty="0">
                <a:solidFill>
                  <a:srgbClr val="04FC2D"/>
                </a:solidFill>
                <a:latin typeface="Comic Sans MS" pitchFamily="66" charset="0"/>
              </a:rPr>
              <a:t>      invalidi – inabili    al  lavoro,    oltre   alla    grave  sofferenza   fisica   e  </a:t>
            </a:r>
          </a:p>
          <a:p>
            <a:pPr marL="68580" indent="0" eaLnBrk="1" hangingPunct="1">
              <a:lnSpc>
                <a:spcPct val="80000"/>
              </a:lnSpc>
              <a:buNone/>
              <a:defRPr/>
            </a:pPr>
            <a:r>
              <a:rPr lang="it-IT" sz="2400" dirty="0">
                <a:solidFill>
                  <a:srgbClr val="04FC2D"/>
                </a:solidFill>
                <a:latin typeface="Comic Sans MS" pitchFamily="66" charset="0"/>
              </a:rPr>
              <a:t>      psicologica   che    vivono,    a   motivo  della  assistenza    che  ricevono,  </a:t>
            </a:r>
          </a:p>
          <a:p>
            <a:pPr marL="68580" indent="0" eaLnBrk="1" hangingPunct="1">
              <a:lnSpc>
                <a:spcPct val="80000"/>
              </a:lnSpc>
              <a:buNone/>
              <a:defRPr/>
            </a:pPr>
            <a:r>
              <a:rPr lang="it-IT" sz="2400" dirty="0">
                <a:solidFill>
                  <a:srgbClr val="04FC2D"/>
                </a:solidFill>
                <a:latin typeface="Comic Sans MS" pitchFamily="66" charset="0"/>
              </a:rPr>
              <a:t>      « costano»   economicamente     alla    collettività    molto   di    più   dei   </a:t>
            </a:r>
          </a:p>
          <a:p>
            <a:pPr marL="68580" indent="0" eaLnBrk="1" hangingPunct="1">
              <a:lnSpc>
                <a:spcPct val="80000"/>
              </a:lnSpc>
              <a:buNone/>
              <a:defRPr/>
            </a:pPr>
            <a:r>
              <a:rPr lang="it-IT" sz="2400" dirty="0">
                <a:solidFill>
                  <a:srgbClr val="04FC2D"/>
                </a:solidFill>
                <a:latin typeface="Comic Sans MS" pitchFamily="66" charset="0"/>
              </a:rPr>
              <a:t>      costi         che       comporterebbe        una        efficiente      rete     di </a:t>
            </a:r>
          </a:p>
          <a:p>
            <a:pPr marL="68580" indent="0" eaLnBrk="1" hangingPunct="1">
              <a:lnSpc>
                <a:spcPct val="80000"/>
              </a:lnSpc>
              <a:buNone/>
              <a:defRPr/>
            </a:pPr>
            <a:r>
              <a:rPr lang="it-IT" sz="2400" dirty="0">
                <a:solidFill>
                  <a:srgbClr val="04FC2D"/>
                </a:solidFill>
                <a:latin typeface="Comic Sans MS" pitchFamily="66" charset="0"/>
              </a:rPr>
              <a:t>     Centri   di   Reumatologia…</a:t>
            </a:r>
          </a:p>
          <a:p>
            <a:pPr eaLnBrk="1" hangingPunct="1">
              <a:lnSpc>
                <a:spcPct val="80000"/>
              </a:lnSpc>
              <a:buFont typeface="Wingdings" panose="05000000000000000000" pitchFamily="2" charset="2"/>
              <a:buNone/>
              <a:defRPr/>
            </a:pPr>
            <a:endParaRPr lang="it-IT" sz="2400" dirty="0">
              <a:solidFill>
                <a:srgbClr val="04FC2D"/>
              </a:solidFill>
              <a:latin typeface="Comic Sans MS" pitchFamily="66" charset="0"/>
            </a:endParaRPr>
          </a:p>
          <a:p>
            <a:pPr eaLnBrk="1" hangingPunct="1">
              <a:lnSpc>
                <a:spcPct val="80000"/>
              </a:lnSpc>
              <a:defRPr/>
            </a:pPr>
            <a:r>
              <a:rPr lang="it-IT" sz="2400" dirty="0">
                <a:solidFill>
                  <a:srgbClr val="00FFFF"/>
                </a:solidFill>
                <a:latin typeface="Comic Sans MS" pitchFamily="66" charset="0"/>
              </a:rPr>
              <a:t>Compatibilmente  con  le   « Risorse umane »  disponibili,   istituire    nei   </a:t>
            </a:r>
          </a:p>
          <a:p>
            <a:pPr marL="68580" indent="0" eaLnBrk="1" hangingPunct="1">
              <a:lnSpc>
                <a:spcPct val="80000"/>
              </a:lnSpc>
              <a:buNone/>
              <a:defRPr/>
            </a:pPr>
            <a:r>
              <a:rPr lang="it-IT" sz="2400" dirty="0">
                <a:solidFill>
                  <a:srgbClr val="00FFFF"/>
                </a:solidFill>
                <a:latin typeface="Comic Sans MS" pitchFamily="66" charset="0"/>
              </a:rPr>
              <a:t>     Centri    di    Reumatologia    delle     « </a:t>
            </a:r>
            <a:r>
              <a:rPr lang="it-IT" sz="2400" dirty="0" err="1">
                <a:solidFill>
                  <a:srgbClr val="00FFFF"/>
                </a:solidFill>
                <a:latin typeface="Comic Sans MS" pitchFamily="66" charset="0"/>
              </a:rPr>
              <a:t>Early</a:t>
            </a:r>
            <a:r>
              <a:rPr lang="it-IT" sz="2400" dirty="0">
                <a:solidFill>
                  <a:srgbClr val="00FFFF"/>
                </a:solidFill>
                <a:latin typeface="Comic Sans MS" pitchFamily="66" charset="0"/>
              </a:rPr>
              <a:t>  </a:t>
            </a:r>
            <a:r>
              <a:rPr lang="it-IT" sz="2400" dirty="0" err="1">
                <a:solidFill>
                  <a:srgbClr val="00FFFF"/>
                </a:solidFill>
                <a:latin typeface="Comic Sans MS" pitchFamily="66" charset="0"/>
              </a:rPr>
              <a:t>Arthritis</a:t>
            </a:r>
            <a:r>
              <a:rPr lang="it-IT" sz="2400" dirty="0">
                <a:solidFill>
                  <a:srgbClr val="00FFFF"/>
                </a:solidFill>
                <a:latin typeface="Comic Sans MS" pitchFamily="66" charset="0"/>
              </a:rPr>
              <a:t>  Clinic » ,     dove </a:t>
            </a:r>
          </a:p>
          <a:p>
            <a:pPr marL="68580" indent="0" eaLnBrk="1" hangingPunct="1">
              <a:lnSpc>
                <a:spcPct val="80000"/>
              </a:lnSpc>
              <a:buNone/>
              <a:defRPr/>
            </a:pPr>
            <a:r>
              <a:rPr lang="it-IT" sz="2400" dirty="0">
                <a:solidFill>
                  <a:srgbClr val="00FFFF"/>
                </a:solidFill>
                <a:latin typeface="Comic Sans MS" pitchFamily="66" charset="0"/>
              </a:rPr>
              <a:t>     i    Colleghi    possano     rapidamente   inviare   Pazienti    con   sospetta</a:t>
            </a:r>
          </a:p>
          <a:p>
            <a:pPr marL="68580" indent="0" eaLnBrk="1" hangingPunct="1">
              <a:lnSpc>
                <a:spcPct val="80000"/>
              </a:lnSpc>
              <a:buNone/>
              <a:defRPr/>
            </a:pPr>
            <a:r>
              <a:rPr lang="it-IT" sz="2400" dirty="0">
                <a:solidFill>
                  <a:srgbClr val="00FFFF"/>
                </a:solidFill>
                <a:latin typeface="Comic Sans MS" pitchFamily="66" charset="0"/>
              </a:rPr>
              <a:t>     recente  insorgenza di  Artrite,  nella fase quindi di « </a:t>
            </a:r>
            <a:r>
              <a:rPr lang="it-IT" sz="2400" dirty="0" err="1">
                <a:solidFill>
                  <a:srgbClr val="00FFFF"/>
                </a:solidFill>
                <a:latin typeface="Comic Sans MS" pitchFamily="66" charset="0"/>
              </a:rPr>
              <a:t>Early</a:t>
            </a:r>
            <a:r>
              <a:rPr lang="it-IT" sz="2400" dirty="0">
                <a:solidFill>
                  <a:srgbClr val="00FFFF"/>
                </a:solidFill>
                <a:latin typeface="Comic Sans MS" pitchFamily="66" charset="0"/>
              </a:rPr>
              <a:t>   </a:t>
            </a:r>
            <a:r>
              <a:rPr lang="it-IT" sz="2400" dirty="0" err="1">
                <a:solidFill>
                  <a:srgbClr val="00FFFF"/>
                </a:solidFill>
                <a:latin typeface="Comic Sans MS" pitchFamily="66" charset="0"/>
              </a:rPr>
              <a:t>Arthritis</a:t>
            </a:r>
            <a:r>
              <a:rPr lang="it-IT" sz="2400" dirty="0">
                <a:solidFill>
                  <a:srgbClr val="00FFFF"/>
                </a:solidFill>
                <a:latin typeface="Comic Sans MS" pitchFamily="66" charset="0"/>
              </a:rPr>
              <a:t> »</a:t>
            </a:r>
          </a:p>
          <a:p>
            <a:pPr eaLnBrk="1" hangingPunct="1">
              <a:lnSpc>
                <a:spcPct val="80000"/>
              </a:lnSpc>
              <a:buFont typeface="Wingdings" panose="05000000000000000000" pitchFamily="2" charset="2"/>
              <a:buNone/>
              <a:defRPr/>
            </a:pPr>
            <a:r>
              <a:rPr lang="it-IT" sz="2400" dirty="0">
                <a:solidFill>
                  <a:srgbClr val="00FFFF"/>
                </a:solidFill>
                <a:latin typeface="Comic Sans MS" pitchFamily="66" charset="0"/>
              </a:rPr>
              <a:t>     </a:t>
            </a:r>
          </a:p>
          <a:p>
            <a:pPr eaLnBrk="1" hangingPunct="1">
              <a:lnSpc>
                <a:spcPct val="80000"/>
              </a:lnSpc>
              <a:buFont typeface="Wingdings" panose="05000000000000000000" pitchFamily="2" charset="2"/>
              <a:buNone/>
              <a:defRPr/>
            </a:pPr>
            <a:endParaRPr lang="it-IT" sz="2400" dirty="0">
              <a:latin typeface="Comic Sans MS" pitchFamily="66" charset="0"/>
            </a:endParaRPr>
          </a:p>
          <a:p>
            <a:pPr algn="ctr" eaLnBrk="1" hangingPunct="1">
              <a:lnSpc>
                <a:spcPct val="80000"/>
              </a:lnSpc>
              <a:buFont typeface="Wingdings" panose="05000000000000000000" pitchFamily="2" charset="2"/>
              <a:buNone/>
              <a:defRPr/>
            </a:pPr>
            <a:r>
              <a:rPr lang="it-IT" sz="2400" dirty="0">
                <a:solidFill>
                  <a:srgbClr val="FFFF00"/>
                </a:solidFill>
                <a:latin typeface="Comic Sans MS" pitchFamily="66" charset="0"/>
              </a:rPr>
              <a:t>                              </a:t>
            </a:r>
            <a:r>
              <a:rPr lang="it-IT" sz="2900" b="1" dirty="0">
                <a:solidFill>
                  <a:srgbClr val="FFFF00"/>
                </a:solidFill>
                <a:latin typeface="Comic Sans MS" pitchFamily="66" charset="0"/>
              </a:rPr>
              <a:t>Tutto    questo   perché …… </a:t>
            </a:r>
            <a:endParaRPr lang="it-IT" sz="2900" b="1"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EF3A0F3-B174-4F4C-9B72-960C8F38C992}"/>
              </a:ext>
            </a:extLst>
          </p:cNvPr>
          <p:cNvSpPr>
            <a:spLocks noGrp="1" noChangeArrowheads="1"/>
          </p:cNvSpPr>
          <p:nvPr>
            <p:ph type="title"/>
          </p:nvPr>
        </p:nvSpPr>
        <p:spPr>
          <a:xfrm>
            <a:off x="179387" y="223837"/>
            <a:ext cx="8785225" cy="647700"/>
          </a:xfrm>
        </p:spPr>
        <p:txBody>
          <a:bodyPr/>
          <a:lstStyle/>
          <a:p>
            <a:pPr algn="ctr" eaLnBrk="1" hangingPunct="1">
              <a:defRPr/>
            </a:pPr>
            <a:r>
              <a:rPr lang="en-US" sz="2000" b="1" dirty="0">
                <a:solidFill>
                  <a:srgbClr val="FF0000"/>
                </a:solidFill>
                <a:latin typeface="Comic Sans MS" pitchFamily="66" charset="0"/>
              </a:rPr>
              <a:t>OBIETTIVI   TERAPEUTICI   NELL ’ AR</a:t>
            </a:r>
          </a:p>
        </p:txBody>
      </p:sp>
      <p:sp>
        <p:nvSpPr>
          <p:cNvPr id="278531" name="Rectangle 3">
            <a:extLst>
              <a:ext uri="{FF2B5EF4-FFF2-40B4-BE49-F238E27FC236}">
                <a16:creationId xmlns:a16="http://schemas.microsoft.com/office/drawing/2014/main" id="{1466A819-8033-419A-A01B-5095FE030A7E}"/>
              </a:ext>
            </a:extLst>
          </p:cNvPr>
          <p:cNvSpPr>
            <a:spLocks noGrp="1" noChangeArrowheads="1"/>
          </p:cNvSpPr>
          <p:nvPr>
            <p:ph type="body" idx="1"/>
          </p:nvPr>
        </p:nvSpPr>
        <p:spPr>
          <a:xfrm>
            <a:off x="77788" y="1125538"/>
            <a:ext cx="8988424" cy="5184775"/>
          </a:xfrm>
        </p:spPr>
        <p:txBody>
          <a:bodyPr/>
          <a:lstStyle/>
          <a:p>
            <a:pPr eaLnBrk="1" hangingPunct="1">
              <a:defRPr/>
            </a:pPr>
            <a:r>
              <a:rPr lang="en-US" sz="2000" i="1" dirty="0" err="1">
                <a:solidFill>
                  <a:schemeClr val="accent4">
                    <a:lumMod val="60000"/>
                    <a:lumOff val="40000"/>
                  </a:schemeClr>
                </a:solidFill>
                <a:latin typeface="Times New Roman" pitchFamily="18" charset="0"/>
              </a:rPr>
              <a:t>Controllare</a:t>
            </a:r>
            <a:r>
              <a:rPr lang="en-US" sz="2000" i="1" dirty="0">
                <a:solidFill>
                  <a:schemeClr val="accent4">
                    <a:lumMod val="60000"/>
                    <a:lumOff val="40000"/>
                  </a:schemeClr>
                </a:solidFill>
                <a:latin typeface="Times New Roman" pitchFamily="18" charset="0"/>
              </a:rPr>
              <a:t>    </a:t>
            </a:r>
            <a:r>
              <a:rPr lang="en-US" sz="2000" i="1" dirty="0" err="1">
                <a:solidFill>
                  <a:schemeClr val="accent4">
                    <a:lumMod val="60000"/>
                    <a:lumOff val="40000"/>
                  </a:schemeClr>
                </a:solidFill>
                <a:latin typeface="Times New Roman" pitchFamily="18" charset="0"/>
              </a:rPr>
              <a:t>i</a:t>
            </a:r>
            <a:r>
              <a:rPr lang="en-US" sz="2000" i="1" dirty="0">
                <a:solidFill>
                  <a:schemeClr val="accent4">
                    <a:lumMod val="60000"/>
                    <a:lumOff val="40000"/>
                  </a:schemeClr>
                </a:solidFill>
                <a:latin typeface="Times New Roman" pitchFamily="18" charset="0"/>
              </a:rPr>
              <a:t>   </a:t>
            </a:r>
            <a:r>
              <a:rPr lang="en-US" sz="2000" i="1" dirty="0" err="1">
                <a:solidFill>
                  <a:schemeClr val="accent4">
                    <a:lumMod val="60000"/>
                    <a:lumOff val="40000"/>
                  </a:schemeClr>
                </a:solidFill>
                <a:latin typeface="Times New Roman" pitchFamily="18" charset="0"/>
              </a:rPr>
              <a:t>sintomi</a:t>
            </a:r>
            <a:r>
              <a:rPr lang="en-US" sz="2000" i="1" dirty="0">
                <a:solidFill>
                  <a:schemeClr val="accent4">
                    <a:lumMod val="60000"/>
                    <a:lumOff val="40000"/>
                  </a:schemeClr>
                </a:solidFill>
                <a:latin typeface="Times New Roman" pitchFamily="18" charset="0"/>
              </a:rPr>
              <a:t>,  </a:t>
            </a:r>
            <a:r>
              <a:rPr lang="en-US" sz="2000" i="1" dirty="0" err="1">
                <a:solidFill>
                  <a:schemeClr val="accent4">
                    <a:lumMod val="60000"/>
                    <a:lumOff val="40000"/>
                  </a:schemeClr>
                </a:solidFill>
                <a:latin typeface="Times New Roman" pitchFamily="18" charset="0"/>
              </a:rPr>
              <a:t>inclusi</a:t>
            </a:r>
            <a:r>
              <a:rPr lang="en-US" sz="2000" i="1" dirty="0">
                <a:solidFill>
                  <a:schemeClr val="accent4">
                    <a:lumMod val="60000"/>
                    <a:lumOff val="40000"/>
                  </a:schemeClr>
                </a:solidFill>
                <a:latin typeface="Times New Roman" pitchFamily="18" charset="0"/>
              </a:rPr>
              <a:t>  </a:t>
            </a:r>
            <a:r>
              <a:rPr lang="en-US" sz="2000" i="1" dirty="0" err="1">
                <a:solidFill>
                  <a:schemeClr val="accent4">
                    <a:lumMod val="60000"/>
                    <a:lumOff val="40000"/>
                  </a:schemeClr>
                </a:solidFill>
                <a:latin typeface="Times New Roman" pitchFamily="18" charset="0"/>
              </a:rPr>
              <a:t>astenia</a:t>
            </a:r>
            <a:r>
              <a:rPr lang="en-US" sz="2000" i="1" dirty="0">
                <a:solidFill>
                  <a:schemeClr val="accent4">
                    <a:lumMod val="60000"/>
                    <a:lumOff val="40000"/>
                  </a:schemeClr>
                </a:solidFill>
                <a:latin typeface="Times New Roman" pitchFamily="18" charset="0"/>
              </a:rPr>
              <a:t>,  dolore,  </a:t>
            </a:r>
            <a:r>
              <a:rPr lang="en-US" sz="2000" i="1" dirty="0" err="1">
                <a:solidFill>
                  <a:schemeClr val="accent4">
                    <a:lumMod val="60000"/>
                    <a:lumOff val="40000"/>
                  </a:schemeClr>
                </a:solidFill>
                <a:latin typeface="Times New Roman" pitchFamily="18" charset="0"/>
              </a:rPr>
              <a:t>tumefazione</a:t>
            </a:r>
            <a:r>
              <a:rPr lang="en-US" sz="2000" i="1" dirty="0">
                <a:solidFill>
                  <a:schemeClr val="accent4">
                    <a:lumMod val="60000"/>
                    <a:lumOff val="40000"/>
                  </a:schemeClr>
                </a:solidFill>
                <a:latin typeface="Times New Roman" pitchFamily="18" charset="0"/>
              </a:rPr>
              <a:t>  e  </a:t>
            </a:r>
            <a:r>
              <a:rPr lang="en-US" sz="2000" i="1" dirty="0" err="1">
                <a:solidFill>
                  <a:schemeClr val="accent4">
                    <a:lumMod val="60000"/>
                    <a:lumOff val="40000"/>
                  </a:schemeClr>
                </a:solidFill>
                <a:latin typeface="Times New Roman" pitchFamily="18" charset="0"/>
              </a:rPr>
              <a:t>rigidità</a:t>
            </a:r>
            <a:endParaRPr lang="en-US" sz="2000" i="1" dirty="0">
              <a:solidFill>
                <a:schemeClr val="accent4">
                  <a:lumMod val="60000"/>
                  <a:lumOff val="40000"/>
                </a:schemeClr>
              </a:solidFill>
              <a:latin typeface="Times New Roman" pitchFamily="18" charset="0"/>
            </a:endParaRPr>
          </a:p>
          <a:p>
            <a:pPr eaLnBrk="1" hangingPunct="1">
              <a:defRPr/>
            </a:pPr>
            <a:endParaRPr lang="en-US" sz="2000" i="1" dirty="0">
              <a:solidFill>
                <a:schemeClr val="accent4">
                  <a:lumMod val="60000"/>
                  <a:lumOff val="40000"/>
                </a:schemeClr>
              </a:solidFill>
              <a:latin typeface="Times New Roman" pitchFamily="18" charset="0"/>
            </a:endParaRPr>
          </a:p>
          <a:p>
            <a:pPr eaLnBrk="1" hangingPunct="1">
              <a:defRPr/>
            </a:pPr>
            <a:endParaRPr lang="en-US" sz="1200" i="1" dirty="0">
              <a:solidFill>
                <a:srgbClr val="FFFF00"/>
              </a:solidFill>
              <a:latin typeface="Times New Roman" pitchFamily="18" charset="0"/>
            </a:endParaRPr>
          </a:p>
          <a:p>
            <a:pPr eaLnBrk="1" hangingPunct="1">
              <a:defRPr/>
            </a:pPr>
            <a:r>
              <a:rPr lang="en-US" sz="3200" b="1" i="1" u="sng" dirty="0">
                <a:solidFill>
                  <a:srgbClr val="00FF00"/>
                </a:solidFill>
                <a:latin typeface="Times New Roman" pitchFamily="18" charset="0"/>
              </a:rPr>
              <a:t>PREVENIRE   IL  DANNO  ARTICOLARE </a:t>
            </a:r>
            <a:r>
              <a:rPr lang="en-US" sz="3200" b="1" i="1" dirty="0">
                <a:solidFill>
                  <a:srgbClr val="FFFF00"/>
                </a:solidFill>
                <a:latin typeface="Times New Roman" pitchFamily="18" charset="0"/>
              </a:rPr>
              <a:t>, </a:t>
            </a:r>
          </a:p>
          <a:p>
            <a:pPr eaLnBrk="1" hangingPunct="1">
              <a:buFont typeface="Wingdings" panose="05000000000000000000" pitchFamily="2" charset="2"/>
              <a:buNone/>
              <a:defRPr/>
            </a:pPr>
            <a:r>
              <a:rPr lang="en-US" sz="3600" b="1" i="1" dirty="0">
                <a:solidFill>
                  <a:srgbClr val="FFFF00"/>
                </a:solidFill>
                <a:latin typeface="Times New Roman" pitchFamily="18" charset="0"/>
              </a:rPr>
              <a:t>   </a:t>
            </a:r>
            <a:r>
              <a:rPr lang="en-US" b="1" i="1" dirty="0">
                <a:solidFill>
                  <a:srgbClr val="FF0000"/>
                </a:solidFill>
                <a:latin typeface="Times New Roman" pitchFamily="18" charset="0"/>
              </a:rPr>
              <a:t>la     </a:t>
            </a:r>
            <a:r>
              <a:rPr lang="en-US" b="1" i="1" dirty="0" err="1">
                <a:solidFill>
                  <a:srgbClr val="00FF00"/>
                </a:solidFill>
                <a:latin typeface="Times New Roman" pitchFamily="18" charset="0"/>
              </a:rPr>
              <a:t>deformità</a:t>
            </a:r>
            <a:r>
              <a:rPr lang="en-US" b="1" i="1" dirty="0">
                <a:solidFill>
                  <a:srgbClr val="FF0000"/>
                </a:solidFill>
                <a:latin typeface="Times New Roman" pitchFamily="18" charset="0"/>
              </a:rPr>
              <a:t> ,   la   </a:t>
            </a:r>
            <a:r>
              <a:rPr lang="en-US" b="1" i="1" dirty="0" err="1">
                <a:solidFill>
                  <a:srgbClr val="00FF00"/>
                </a:solidFill>
                <a:latin typeface="Times New Roman" pitchFamily="18" charset="0"/>
              </a:rPr>
              <a:t>perdita</a:t>
            </a:r>
            <a:r>
              <a:rPr lang="en-US" b="1" i="1" dirty="0">
                <a:solidFill>
                  <a:srgbClr val="00FF00"/>
                </a:solidFill>
                <a:latin typeface="Times New Roman" pitchFamily="18" charset="0"/>
              </a:rPr>
              <a:t>   </a:t>
            </a:r>
            <a:r>
              <a:rPr lang="en-US" b="1" i="1" dirty="0" err="1">
                <a:solidFill>
                  <a:srgbClr val="00FF00"/>
                </a:solidFill>
                <a:latin typeface="Times New Roman" pitchFamily="18" charset="0"/>
              </a:rPr>
              <a:t>della</a:t>
            </a:r>
            <a:r>
              <a:rPr lang="en-US" b="1" i="1" dirty="0">
                <a:solidFill>
                  <a:srgbClr val="00FF00"/>
                </a:solidFill>
                <a:latin typeface="Times New Roman" pitchFamily="18" charset="0"/>
              </a:rPr>
              <a:t>   </a:t>
            </a:r>
            <a:r>
              <a:rPr lang="en-US" b="1" i="1" dirty="0" err="1">
                <a:solidFill>
                  <a:srgbClr val="00FF00"/>
                </a:solidFill>
                <a:latin typeface="Times New Roman" pitchFamily="18" charset="0"/>
              </a:rPr>
              <a:t>funzione</a:t>
            </a:r>
            <a:r>
              <a:rPr lang="en-US" b="1" i="1" dirty="0">
                <a:solidFill>
                  <a:srgbClr val="00FF00"/>
                </a:solidFill>
                <a:latin typeface="Times New Roman" pitchFamily="18" charset="0"/>
              </a:rPr>
              <a:t> </a:t>
            </a:r>
            <a:r>
              <a:rPr lang="en-US" b="1" i="1" dirty="0" err="1">
                <a:solidFill>
                  <a:srgbClr val="00FF00"/>
                </a:solidFill>
                <a:latin typeface="Times New Roman" pitchFamily="18" charset="0"/>
              </a:rPr>
              <a:t>articolare</a:t>
            </a:r>
            <a:r>
              <a:rPr lang="en-US" b="1" i="1" dirty="0">
                <a:solidFill>
                  <a:srgbClr val="FF0000"/>
                </a:solidFill>
                <a:latin typeface="Times New Roman" pitchFamily="18" charset="0"/>
              </a:rPr>
              <a:t>, la </a:t>
            </a:r>
            <a:r>
              <a:rPr lang="en-US" b="1" i="1" dirty="0" err="1">
                <a:solidFill>
                  <a:srgbClr val="00FF00"/>
                </a:solidFill>
                <a:latin typeface="Times New Roman" pitchFamily="18" charset="0"/>
              </a:rPr>
              <a:t>disabilità</a:t>
            </a:r>
            <a:r>
              <a:rPr lang="en-US" b="1" i="1" dirty="0">
                <a:solidFill>
                  <a:srgbClr val="00FF00"/>
                </a:solidFill>
                <a:latin typeface="Times New Roman" pitchFamily="18" charset="0"/>
              </a:rPr>
              <a:t> </a:t>
            </a:r>
            <a:r>
              <a:rPr lang="en-US" b="1" i="1" dirty="0">
                <a:solidFill>
                  <a:srgbClr val="FF0000"/>
                </a:solidFill>
                <a:latin typeface="Times New Roman" pitchFamily="18" charset="0"/>
              </a:rPr>
              <a:t>e la </a:t>
            </a:r>
            <a:r>
              <a:rPr lang="en-US" b="1" i="1" dirty="0" err="1">
                <a:solidFill>
                  <a:srgbClr val="FF0000"/>
                </a:solidFill>
                <a:latin typeface="Times New Roman" pitchFamily="18" charset="0"/>
              </a:rPr>
              <a:t>ridotta</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aspettativa</a:t>
            </a:r>
            <a:r>
              <a:rPr lang="en-US" b="1" i="1" dirty="0">
                <a:solidFill>
                  <a:srgbClr val="FF0000"/>
                </a:solidFill>
                <a:latin typeface="Times New Roman" pitchFamily="18" charset="0"/>
              </a:rPr>
              <a:t> di vita</a:t>
            </a:r>
          </a:p>
          <a:p>
            <a:pPr eaLnBrk="1" hangingPunct="1">
              <a:buFont typeface="Wingdings" panose="05000000000000000000" pitchFamily="2" charset="2"/>
              <a:buNone/>
              <a:defRPr/>
            </a:pPr>
            <a:endParaRPr lang="en-US" b="1" i="1" dirty="0">
              <a:solidFill>
                <a:srgbClr val="FF0000"/>
              </a:solidFill>
              <a:latin typeface="Times New Roman" pitchFamily="18" charset="0"/>
            </a:endParaRPr>
          </a:p>
          <a:p>
            <a:pPr eaLnBrk="1" hangingPunct="1">
              <a:buFont typeface="Wingdings" panose="05000000000000000000" pitchFamily="2" charset="2"/>
              <a:buNone/>
              <a:defRPr/>
            </a:pPr>
            <a:endParaRPr lang="en-US" sz="1600" b="1" i="1" dirty="0">
              <a:solidFill>
                <a:srgbClr val="FF0000"/>
              </a:solidFill>
              <a:latin typeface="Times New Roman" pitchFamily="18" charset="0"/>
            </a:endParaRPr>
          </a:p>
          <a:p>
            <a:pPr eaLnBrk="1" hangingPunct="1">
              <a:buFont typeface="Wingdings" panose="05000000000000000000" pitchFamily="2" charset="2"/>
              <a:buNone/>
              <a:defRPr/>
            </a:pPr>
            <a:endParaRPr lang="en-US" sz="800" i="1" dirty="0">
              <a:solidFill>
                <a:srgbClr val="FFFF00"/>
              </a:solidFill>
              <a:latin typeface="Times New Roman" pitchFamily="18" charset="0"/>
            </a:endParaRPr>
          </a:p>
          <a:p>
            <a:pPr eaLnBrk="1" hangingPunct="1">
              <a:defRPr/>
            </a:pPr>
            <a:r>
              <a:rPr lang="en-US" i="1" dirty="0" err="1">
                <a:solidFill>
                  <a:schemeClr val="accent4">
                    <a:lumMod val="60000"/>
                    <a:lumOff val="40000"/>
                  </a:schemeClr>
                </a:solidFill>
                <a:latin typeface="Times New Roman" pitchFamily="18" charset="0"/>
              </a:rPr>
              <a:t>Migliorare</a:t>
            </a:r>
            <a:r>
              <a:rPr lang="en-US" i="1" dirty="0">
                <a:solidFill>
                  <a:schemeClr val="accent4">
                    <a:lumMod val="60000"/>
                    <a:lumOff val="40000"/>
                  </a:schemeClr>
                </a:solidFill>
                <a:latin typeface="Times New Roman" pitchFamily="18" charset="0"/>
              </a:rPr>
              <a:t>  /  </a:t>
            </a:r>
            <a:r>
              <a:rPr lang="en-US" i="1" dirty="0" err="1">
                <a:solidFill>
                  <a:schemeClr val="accent4">
                    <a:lumMod val="60000"/>
                    <a:lumOff val="40000"/>
                  </a:schemeClr>
                </a:solidFill>
                <a:latin typeface="Times New Roman" pitchFamily="18" charset="0"/>
              </a:rPr>
              <a:t>preservare</a:t>
            </a:r>
            <a:r>
              <a:rPr lang="en-US" i="1" dirty="0">
                <a:solidFill>
                  <a:schemeClr val="accent4">
                    <a:lumMod val="60000"/>
                    <a:lumOff val="40000"/>
                  </a:schemeClr>
                </a:solidFill>
                <a:latin typeface="Times New Roman" pitchFamily="18" charset="0"/>
              </a:rPr>
              <a:t>  la  </a:t>
            </a:r>
            <a:r>
              <a:rPr lang="en-US" i="1" dirty="0" err="1">
                <a:solidFill>
                  <a:schemeClr val="accent4">
                    <a:lumMod val="60000"/>
                    <a:lumOff val="40000"/>
                  </a:schemeClr>
                </a:solidFill>
                <a:latin typeface="Times New Roman" pitchFamily="18" charset="0"/>
              </a:rPr>
              <a:t>qualità</a:t>
            </a:r>
            <a:r>
              <a:rPr lang="en-US" i="1" dirty="0">
                <a:solidFill>
                  <a:schemeClr val="accent4">
                    <a:lumMod val="60000"/>
                    <a:lumOff val="40000"/>
                  </a:schemeClr>
                </a:solidFill>
                <a:latin typeface="Times New Roman" pitchFamily="18" charset="0"/>
              </a:rPr>
              <a:t>  di  vita</a:t>
            </a:r>
          </a:p>
          <a:p>
            <a:pPr eaLnBrk="1" hangingPunct="1">
              <a:defRPr/>
            </a:pPr>
            <a:endParaRPr lang="en-US" i="1" dirty="0">
              <a:solidFill>
                <a:srgbClr val="FFFF00"/>
              </a:solidFill>
              <a:latin typeface="Times New Roman" pitchFamily="18" charset="0"/>
            </a:endParaRPr>
          </a:p>
          <a:p>
            <a:pPr eaLnBrk="1" hangingPunct="1">
              <a:buFont typeface="Wingdings" panose="05000000000000000000" pitchFamily="2" charset="2"/>
              <a:buNone/>
              <a:defRPr/>
            </a:pPr>
            <a:endParaRPr lang="en-US" sz="4000" b="1" i="1" u="sng" dirty="0">
              <a:solidFill>
                <a:srgbClr val="00FF00"/>
              </a:solidFill>
            </a:endParaRPr>
          </a:p>
          <a:p>
            <a:pPr eaLnBrk="1" hangingPunct="1">
              <a:defRPr/>
            </a:pPr>
            <a:endParaRPr lang="en-US" sz="4000" b="1" i="1" dirty="0">
              <a:solidFill>
                <a:srgbClr val="FFFF00"/>
              </a:solidFill>
            </a:endParaRPr>
          </a:p>
        </p:txBody>
      </p:sp>
      <p:sp>
        <p:nvSpPr>
          <p:cNvPr id="278532" name="Rectangle 4">
            <a:extLst>
              <a:ext uri="{FF2B5EF4-FFF2-40B4-BE49-F238E27FC236}">
                <a16:creationId xmlns:a16="http://schemas.microsoft.com/office/drawing/2014/main" id="{77607727-A073-4446-8A37-5587DC3BC090}"/>
              </a:ext>
            </a:extLst>
          </p:cNvPr>
          <p:cNvSpPr>
            <a:spLocks noChangeArrowheads="1"/>
          </p:cNvSpPr>
          <p:nvPr/>
        </p:nvSpPr>
        <p:spPr bwMode="auto">
          <a:xfrm>
            <a:off x="77788" y="6264275"/>
            <a:ext cx="4875212" cy="517525"/>
          </a:xfrm>
          <a:prstGeom prst="rect">
            <a:avLst/>
          </a:prstGeom>
          <a:solidFill>
            <a:srgbClr val="FFFFAB"/>
          </a:solidFill>
          <a:ln w="12700">
            <a:noFill/>
            <a:miter lim="800000"/>
            <a:headEnd/>
            <a:tailEnd/>
          </a:ln>
          <a:effectLst>
            <a:prstShdw prst="shdw17" dist="17961" dir="2700000">
              <a:srgbClr val="FFFFAB">
                <a:gamma/>
                <a:shade val="60000"/>
                <a:invGamma/>
              </a:srgbClr>
            </a:prstShdw>
          </a:effectLst>
        </p:spPr>
        <p:txBody>
          <a:bodyPr>
            <a:spAutoFit/>
          </a:bodyPr>
          <a:lstStyle/>
          <a:p>
            <a:pPr eaLnBrk="0" hangingPunct="0">
              <a:defRPr/>
            </a:pPr>
            <a:r>
              <a:rPr lang="en-US" sz="1400" b="1">
                <a:solidFill>
                  <a:schemeClr val="accent2"/>
                </a:solidFill>
                <a:effectLst>
                  <a:outerShdw blurRad="38100" dist="38100" dir="2700000" algn="tl">
                    <a:srgbClr val="000000"/>
                  </a:outerShdw>
                </a:effectLst>
                <a:latin typeface="Arial" charset="0"/>
              </a:rPr>
              <a:t>Albers JMC et al. Ann Rheum Dis 2001; 60:453-458</a:t>
            </a:r>
            <a:br>
              <a:rPr lang="en-US" sz="1400" b="1">
                <a:solidFill>
                  <a:schemeClr val="accent2"/>
                </a:solidFill>
                <a:effectLst>
                  <a:outerShdw blurRad="38100" dist="38100" dir="2700000" algn="tl">
                    <a:srgbClr val="000000"/>
                  </a:outerShdw>
                </a:effectLst>
                <a:latin typeface="Arial" charset="0"/>
              </a:rPr>
            </a:br>
            <a:r>
              <a:rPr lang="en-US" sz="1400" b="1">
                <a:solidFill>
                  <a:schemeClr val="accent2"/>
                </a:solidFill>
                <a:effectLst>
                  <a:outerShdw blurRad="38100" dist="38100" dir="2700000" algn="tl">
                    <a:srgbClr val="000000"/>
                  </a:outerShdw>
                </a:effectLst>
                <a:latin typeface="Arial" charset="0"/>
              </a:rPr>
              <a:t>Grassi W et al. Eur R Radiol 1998; 27(suppl 1):S18-S24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E3D3E38F-6EF4-468B-96BF-AD2F0577A1EB}"/>
              </a:ext>
            </a:extLst>
          </p:cNvPr>
          <p:cNvSpPr>
            <a:spLocks noGrp="1" noChangeArrowheads="1"/>
          </p:cNvSpPr>
          <p:nvPr>
            <p:ph type="title"/>
          </p:nvPr>
        </p:nvSpPr>
        <p:spPr>
          <a:xfrm>
            <a:off x="457200" y="292100"/>
            <a:ext cx="8291264" cy="5945188"/>
          </a:xfrm>
          <a:ln>
            <a:solidFill>
              <a:srgbClr val="FF3300"/>
            </a:solidFill>
          </a:ln>
        </p:spPr>
        <p:txBody>
          <a:bodyPr>
            <a:normAutofit/>
          </a:bodyPr>
          <a:lstStyle/>
          <a:p>
            <a:pPr eaLnBrk="1" hangingPunct="1">
              <a:defRPr/>
            </a:pPr>
            <a:br>
              <a:rPr lang="it-IT" sz="4000" b="1" dirty="0">
                <a:solidFill>
                  <a:schemeClr val="tx1"/>
                </a:solidFill>
                <a:latin typeface="Comic Sans MS" pitchFamily="66" charset="0"/>
              </a:rPr>
            </a:br>
            <a:br>
              <a:rPr lang="it-IT" sz="4000" b="1" dirty="0">
                <a:solidFill>
                  <a:schemeClr val="tx1"/>
                </a:solidFill>
                <a:latin typeface="Comic Sans MS" pitchFamily="66" charset="0"/>
              </a:rPr>
            </a:br>
            <a:r>
              <a:rPr lang="it-IT" sz="3100" dirty="0">
                <a:solidFill>
                  <a:srgbClr val="FFFF00"/>
                </a:solidFill>
                <a:latin typeface="Comic Sans MS" pitchFamily="66" charset="0"/>
              </a:rPr>
              <a:t>…Fortunatamente   oggi,   di    fronte    ad    un  paziente     con     AR,     siamo     certo    meno   imbarazzati      di      Sir   William  Osler    che soleva   dire : </a:t>
            </a:r>
            <a:br>
              <a:rPr lang="it-IT" sz="3100" dirty="0">
                <a:solidFill>
                  <a:srgbClr val="FFFF00"/>
                </a:solidFill>
                <a:latin typeface="Comic Sans MS" pitchFamily="66" charset="0"/>
              </a:rPr>
            </a:br>
            <a:br>
              <a:rPr lang="it-IT" sz="3100" dirty="0">
                <a:solidFill>
                  <a:srgbClr val="FFFF00"/>
                </a:solidFill>
                <a:latin typeface="Comic Sans MS" pitchFamily="66" charset="0"/>
              </a:rPr>
            </a:br>
            <a:br>
              <a:rPr lang="it-IT" sz="3100" dirty="0">
                <a:solidFill>
                  <a:srgbClr val="FFFF00"/>
                </a:solidFill>
                <a:latin typeface="Comic Sans MS" pitchFamily="66" charset="0"/>
              </a:rPr>
            </a:br>
            <a:r>
              <a:rPr lang="it-IT" sz="3100" dirty="0">
                <a:solidFill>
                  <a:srgbClr val="00FF00"/>
                </a:solidFill>
                <a:latin typeface="Comic Sans MS" pitchFamily="66" charset="0"/>
              </a:rPr>
              <a:t>“… quando  un  artritico  bussa  alla  mia  porta, vorrei  fuggire  da  quella  di  servizio ! ”</a:t>
            </a:r>
            <a:br>
              <a:rPr lang="it-IT" sz="3100" dirty="0">
                <a:solidFill>
                  <a:srgbClr val="00FF00"/>
                </a:solidFill>
                <a:latin typeface="Comic Sans MS" pitchFamily="66" charset="0"/>
              </a:rPr>
            </a:br>
            <a:endParaRPr lang="it-IT" sz="3100" dirty="0">
              <a:solidFill>
                <a:srgbClr val="00FF00"/>
              </a:solidFill>
              <a:latin typeface="Comic Sans MS" pitchFamily="66" charset="0"/>
            </a:endParaRPr>
          </a:p>
        </p:txBody>
      </p:sp>
    </p:spTree>
    <p:extLst>
      <p:ext uri="{BB962C8B-B14F-4D97-AF65-F5344CB8AC3E}">
        <p14:creationId xmlns:p14="http://schemas.microsoft.com/office/powerpoint/2010/main" val="322031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47649A10-AF34-4817-88D4-842E7B0A441D}"/>
              </a:ext>
            </a:extLst>
          </p:cNvPr>
          <p:cNvSpPr>
            <a:spLocks noGrp="1" noChangeArrowheads="1"/>
          </p:cNvSpPr>
          <p:nvPr>
            <p:ph type="title"/>
          </p:nvPr>
        </p:nvSpPr>
        <p:spPr>
          <a:xfrm>
            <a:off x="313184" y="908720"/>
            <a:ext cx="8517632" cy="5544914"/>
          </a:xfrm>
        </p:spPr>
        <p:txBody>
          <a:bodyPr/>
          <a:lstStyle/>
          <a:p>
            <a:pPr algn="ctr" eaLnBrk="1" hangingPunct="1">
              <a:defRPr/>
            </a:pPr>
            <a:r>
              <a:rPr lang="it-IT" sz="2400" dirty="0">
                <a:solidFill>
                  <a:srgbClr val="FF0000"/>
                </a:solidFill>
                <a:latin typeface="Comic Sans MS" pitchFamily="66" charset="0"/>
              </a:rPr>
              <a:t>IN   DEFINITIVA,     QUALE     E’   LA</a:t>
            </a:r>
            <a:br>
              <a:rPr lang="it-IT" sz="2400" dirty="0">
                <a:solidFill>
                  <a:srgbClr val="FF0000"/>
                </a:solidFill>
                <a:latin typeface="Comic Sans MS" pitchFamily="66" charset="0"/>
              </a:rPr>
            </a:br>
            <a:br>
              <a:rPr lang="it-IT" sz="2400" dirty="0">
                <a:solidFill>
                  <a:srgbClr val="FF0000"/>
                </a:solidFill>
                <a:latin typeface="Comic Sans MS" pitchFamily="66" charset="0"/>
              </a:rPr>
            </a:br>
            <a:br>
              <a:rPr lang="it-IT" sz="2400" dirty="0">
                <a:solidFill>
                  <a:srgbClr val="FF0000"/>
                </a:solidFill>
                <a:latin typeface="Comic Sans MS" pitchFamily="66" charset="0"/>
              </a:rPr>
            </a:br>
            <a:r>
              <a:rPr lang="it-IT" sz="3200" dirty="0">
                <a:solidFill>
                  <a:srgbClr val="FF0000"/>
                </a:solidFill>
                <a:latin typeface="Comic Sans MS" pitchFamily="66" charset="0"/>
              </a:rPr>
              <a:t>    </a:t>
            </a:r>
            <a:br>
              <a:rPr lang="it-IT" sz="3200" dirty="0">
                <a:solidFill>
                  <a:srgbClr val="FF0000"/>
                </a:solidFill>
                <a:latin typeface="Comic Sans MS" pitchFamily="66" charset="0"/>
              </a:rPr>
            </a:br>
            <a:r>
              <a:rPr lang="it-IT" sz="3200" b="1" dirty="0">
                <a:solidFill>
                  <a:srgbClr val="04FC2D"/>
                </a:solidFill>
                <a:latin typeface="Comic Sans MS" pitchFamily="66" charset="0"/>
              </a:rPr>
              <a:t>« MISSION » </a:t>
            </a:r>
            <a:br>
              <a:rPr lang="it-IT" sz="3200" b="1" dirty="0">
                <a:solidFill>
                  <a:srgbClr val="04FC2D"/>
                </a:solidFill>
                <a:latin typeface="Comic Sans MS" pitchFamily="66" charset="0"/>
              </a:rPr>
            </a:br>
            <a:br>
              <a:rPr lang="it-IT" sz="3200" dirty="0">
                <a:solidFill>
                  <a:srgbClr val="04FC2D"/>
                </a:solidFill>
                <a:latin typeface="Comic Sans MS" pitchFamily="66" charset="0"/>
              </a:rPr>
            </a:br>
            <a:br>
              <a:rPr lang="it-IT" sz="3200" dirty="0">
                <a:solidFill>
                  <a:srgbClr val="04FC2D"/>
                </a:solidFill>
                <a:latin typeface="Comic Sans MS" pitchFamily="66" charset="0"/>
              </a:rPr>
            </a:br>
            <a:br>
              <a:rPr lang="it-IT" sz="3200" dirty="0">
                <a:solidFill>
                  <a:srgbClr val="FF0000"/>
                </a:solidFill>
                <a:latin typeface="Comic Sans MS" pitchFamily="66" charset="0"/>
              </a:rPr>
            </a:br>
            <a:r>
              <a:rPr lang="it-IT" sz="2400" dirty="0">
                <a:solidFill>
                  <a:srgbClr val="FF0000"/>
                </a:solidFill>
                <a:latin typeface="Comic Sans MS" pitchFamily="66" charset="0"/>
              </a:rPr>
              <a:t>DEL      </a:t>
            </a:r>
            <a:r>
              <a:rPr lang="it-IT" sz="2400" b="1" dirty="0">
                <a:solidFill>
                  <a:srgbClr val="04FC2D"/>
                </a:solidFill>
                <a:latin typeface="Comic Sans MS" pitchFamily="66" charset="0"/>
              </a:rPr>
              <a:t>REUMATOLOGO</a:t>
            </a:r>
            <a:r>
              <a:rPr lang="it-IT" sz="2400" dirty="0">
                <a:solidFill>
                  <a:srgbClr val="FF0000"/>
                </a:solidFill>
                <a:latin typeface="Comic Sans MS" pitchFamily="66" charset="0"/>
              </a:rPr>
              <a:t>     PER    IL   PAZIENTE</a:t>
            </a:r>
            <a:br>
              <a:rPr lang="it-IT" sz="2400" dirty="0">
                <a:solidFill>
                  <a:srgbClr val="FF0000"/>
                </a:solidFill>
                <a:latin typeface="Comic Sans MS" pitchFamily="66" charset="0"/>
              </a:rPr>
            </a:br>
            <a:br>
              <a:rPr lang="it-IT" sz="2400" dirty="0">
                <a:solidFill>
                  <a:srgbClr val="FF0000"/>
                </a:solidFill>
                <a:latin typeface="Comic Sans MS" pitchFamily="66" charset="0"/>
              </a:rPr>
            </a:br>
            <a:r>
              <a:rPr lang="it-IT" sz="2400" dirty="0">
                <a:solidFill>
                  <a:srgbClr val="FF0000"/>
                </a:solidFill>
                <a:latin typeface="Comic Sans MS" pitchFamily="66" charset="0"/>
              </a:rPr>
              <a:t>AFFETTO    DA      </a:t>
            </a:r>
            <a:r>
              <a:rPr lang="it-IT" sz="2400" b="1" dirty="0">
                <a:solidFill>
                  <a:srgbClr val="04FC2D"/>
                </a:solidFill>
                <a:latin typeface="Comic Sans MS" pitchFamily="66" charset="0"/>
              </a:rPr>
              <a:t>ARTRITE  REUMATOIDE  </a:t>
            </a:r>
            <a:r>
              <a:rPr lang="it-IT" sz="2400" dirty="0">
                <a:solidFill>
                  <a:srgbClr val="FF0000"/>
                </a:solidFill>
                <a:latin typeface="Comic Sans MS" pitchFamily="66" charset="0"/>
              </a:rPr>
              <a:t>?</a:t>
            </a:r>
            <a:endParaRPr lang="it-IT" sz="2400" dirty="0">
              <a:solidFill>
                <a:srgbClr val="FFFF00"/>
              </a:solidFill>
              <a:latin typeface="Comic Sans MS" pitchFamily="66" charset="0"/>
            </a:endParaRPr>
          </a:p>
        </p:txBody>
      </p:sp>
    </p:spTree>
    <p:extLst>
      <p:ext uri="{BB962C8B-B14F-4D97-AF65-F5344CB8AC3E}">
        <p14:creationId xmlns:p14="http://schemas.microsoft.com/office/powerpoint/2010/main" val="4279184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B2C211D-10BA-4F92-9DF5-C0FEF3430F67}"/>
              </a:ext>
            </a:extLst>
          </p:cNvPr>
          <p:cNvSpPr/>
          <p:nvPr/>
        </p:nvSpPr>
        <p:spPr>
          <a:xfrm>
            <a:off x="3203847" y="4923300"/>
            <a:ext cx="5274903" cy="1700993"/>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5763" name="Rectangle 3">
            <a:extLst>
              <a:ext uri="{FF2B5EF4-FFF2-40B4-BE49-F238E27FC236}">
                <a16:creationId xmlns:a16="http://schemas.microsoft.com/office/drawing/2014/main" id="{6CD148C1-0E47-4582-B401-23E6B31CF644}"/>
              </a:ext>
            </a:extLst>
          </p:cNvPr>
          <p:cNvSpPr>
            <a:spLocks noGrp="1" noChangeArrowheads="1"/>
          </p:cNvSpPr>
          <p:nvPr>
            <p:ph type="body" idx="1"/>
          </p:nvPr>
        </p:nvSpPr>
        <p:spPr>
          <a:xfrm>
            <a:off x="468313" y="1346200"/>
            <a:ext cx="8193087" cy="4114800"/>
          </a:xfrm>
        </p:spPr>
        <p:txBody>
          <a:bodyPr/>
          <a:lstStyle/>
          <a:p>
            <a:pPr eaLnBrk="1" hangingPunct="1">
              <a:spcBef>
                <a:spcPct val="40000"/>
              </a:spcBef>
              <a:buFont typeface="Wingdings" panose="05000000000000000000" pitchFamily="2" charset="2"/>
              <a:buNone/>
              <a:defRPr/>
            </a:pPr>
            <a:r>
              <a:rPr lang="it-IT" sz="2800" dirty="0">
                <a:solidFill>
                  <a:srgbClr val="000066"/>
                </a:solidFill>
                <a:latin typeface="Tahoma" pitchFamily="34" charset="0"/>
              </a:rPr>
              <a:t>	«</a:t>
            </a:r>
          </a:p>
        </p:txBody>
      </p:sp>
      <p:sp>
        <p:nvSpPr>
          <p:cNvPr id="245764" name="Rectangle 4">
            <a:extLst>
              <a:ext uri="{FF2B5EF4-FFF2-40B4-BE49-F238E27FC236}">
                <a16:creationId xmlns:a16="http://schemas.microsoft.com/office/drawing/2014/main" id="{C380FB7E-6F2C-4AEF-AAAD-F32513AC3C11}"/>
              </a:ext>
            </a:extLst>
          </p:cNvPr>
          <p:cNvSpPr>
            <a:spLocks noGrp="1" noChangeArrowheads="1"/>
          </p:cNvSpPr>
          <p:nvPr>
            <p:ph type="title"/>
          </p:nvPr>
        </p:nvSpPr>
        <p:spPr>
          <a:xfrm>
            <a:off x="188975" y="191013"/>
            <a:ext cx="8766050" cy="790575"/>
          </a:xfrm>
        </p:spPr>
        <p:txBody>
          <a:bodyPr/>
          <a:lstStyle/>
          <a:p>
            <a:pPr algn="ctr" eaLnBrk="1" hangingPunct="1">
              <a:defRPr/>
            </a:pPr>
            <a:r>
              <a:rPr lang="en-US" sz="1600" b="1" dirty="0">
                <a:solidFill>
                  <a:srgbClr val="FF0000"/>
                </a:solidFill>
                <a:latin typeface="Comic Sans MS" pitchFamily="66" charset="0"/>
              </a:rPr>
              <a:t> </a:t>
            </a:r>
            <a:r>
              <a:rPr lang="en-US" sz="1800" b="1" dirty="0">
                <a:solidFill>
                  <a:srgbClr val="FF0000"/>
                </a:solidFill>
                <a:latin typeface="Comic Sans MS" pitchFamily="66" charset="0"/>
              </a:rPr>
              <a:t>RIDURRE     DRASTICAMENTE     I     CASI   DI   </a:t>
            </a:r>
            <a:br>
              <a:rPr lang="en-US" sz="1800" b="1" dirty="0">
                <a:solidFill>
                  <a:srgbClr val="FF0000"/>
                </a:solidFill>
                <a:latin typeface="Comic Sans MS" pitchFamily="66" charset="0"/>
              </a:rPr>
            </a:br>
            <a:r>
              <a:rPr lang="en-US" sz="1800" b="1" dirty="0">
                <a:solidFill>
                  <a:srgbClr val="FF0000"/>
                </a:solidFill>
                <a:latin typeface="Comic Sans MS" pitchFamily="66" charset="0"/>
              </a:rPr>
              <a:t>EVOLUZIONE    VERSO   LE   DEFORMITA’</a:t>
            </a:r>
            <a:endParaRPr lang="it-IT" sz="1800" b="1" dirty="0">
              <a:solidFill>
                <a:srgbClr val="FF0000"/>
              </a:solidFill>
              <a:latin typeface="Comic Sans MS" pitchFamily="66" charset="0"/>
            </a:endParaRPr>
          </a:p>
        </p:txBody>
      </p:sp>
      <p:sp>
        <p:nvSpPr>
          <p:cNvPr id="8197" name="Rectangle 5">
            <a:extLst>
              <a:ext uri="{FF2B5EF4-FFF2-40B4-BE49-F238E27FC236}">
                <a16:creationId xmlns:a16="http://schemas.microsoft.com/office/drawing/2014/main" id="{824C9534-8D53-4A8F-BFEE-19972B4C4D38}"/>
              </a:ext>
            </a:extLst>
          </p:cNvPr>
          <p:cNvSpPr>
            <a:spLocks noChangeArrowheads="1"/>
          </p:cNvSpPr>
          <p:nvPr/>
        </p:nvSpPr>
        <p:spPr bwMode="auto">
          <a:xfrm>
            <a:off x="4479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it-IT" sz="4400">
              <a:solidFill>
                <a:schemeClr val="tx2"/>
              </a:solidFill>
              <a:latin typeface="Times New Roman" panose="02020603050405020304" pitchFamily="18" charset="0"/>
            </a:endParaRPr>
          </a:p>
        </p:txBody>
      </p:sp>
      <p:pic>
        <p:nvPicPr>
          <p:cNvPr id="8198" name="Picture 6" descr="P1010095">
            <a:extLst>
              <a:ext uri="{FF2B5EF4-FFF2-40B4-BE49-F238E27FC236}">
                <a16:creationId xmlns:a16="http://schemas.microsoft.com/office/drawing/2014/main" id="{17E97CBE-5765-4B97-AB68-249D2CEC5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3" r="50485" b="9900"/>
          <a:stretch>
            <a:fillRect/>
          </a:stretch>
        </p:blipFill>
        <p:spPr bwMode="auto">
          <a:xfrm>
            <a:off x="396568" y="2115525"/>
            <a:ext cx="1995489" cy="233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P1010081">
            <a:extLst>
              <a:ext uri="{FF2B5EF4-FFF2-40B4-BE49-F238E27FC236}">
                <a16:creationId xmlns:a16="http://schemas.microsoft.com/office/drawing/2014/main" id="{ADB1AFEA-C67B-4E07-828E-DD66BFB60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3485" r="23022"/>
          <a:stretch>
            <a:fillRect/>
          </a:stretch>
        </p:blipFill>
        <p:spPr bwMode="auto">
          <a:xfrm>
            <a:off x="4481766" y="2235664"/>
            <a:ext cx="792088" cy="84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ulnarsubluxed">
            <a:extLst>
              <a:ext uri="{FF2B5EF4-FFF2-40B4-BE49-F238E27FC236}">
                <a16:creationId xmlns:a16="http://schemas.microsoft.com/office/drawing/2014/main" id="{935B1D84-38F6-463E-B2BD-B0E2EB1BEC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320" r="5411" b="1968"/>
          <a:stretch>
            <a:fillRect/>
          </a:stretch>
        </p:blipFill>
        <p:spPr bwMode="auto">
          <a:xfrm>
            <a:off x="6589585" y="2495637"/>
            <a:ext cx="36004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9">
            <a:extLst>
              <a:ext uri="{FF2B5EF4-FFF2-40B4-BE49-F238E27FC236}">
                <a16:creationId xmlns:a16="http://schemas.microsoft.com/office/drawing/2014/main" id="{78A8A478-022F-44C6-BC62-84A193FA734B}"/>
              </a:ext>
            </a:extLst>
          </p:cNvPr>
          <p:cNvSpPr>
            <a:spLocks noChangeArrowheads="1"/>
          </p:cNvSpPr>
          <p:nvPr/>
        </p:nvSpPr>
        <p:spPr bwMode="auto">
          <a:xfrm>
            <a:off x="625417" y="1443237"/>
            <a:ext cx="199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2000" b="1" dirty="0">
                <a:solidFill>
                  <a:srgbClr val="FFFF00"/>
                </a:solidFill>
                <a:latin typeface="Times New Roman" panose="02020603050405020304" pitchFamily="18" charset="0"/>
              </a:rPr>
              <a:t>EARLY  AR</a:t>
            </a:r>
            <a:endParaRPr lang="en-GB" altLang="it-IT" sz="2000" b="1" dirty="0">
              <a:solidFill>
                <a:srgbClr val="FFFF00"/>
              </a:solidFill>
              <a:latin typeface="Times New Roman" panose="02020603050405020304" pitchFamily="18" charset="0"/>
            </a:endParaRPr>
          </a:p>
        </p:txBody>
      </p:sp>
      <p:sp>
        <p:nvSpPr>
          <p:cNvPr id="8202" name="Rectangle 10">
            <a:extLst>
              <a:ext uri="{FF2B5EF4-FFF2-40B4-BE49-F238E27FC236}">
                <a16:creationId xmlns:a16="http://schemas.microsoft.com/office/drawing/2014/main" id="{04CF3879-73C5-42C2-A906-9174C2CA4BAF}"/>
              </a:ext>
            </a:extLst>
          </p:cNvPr>
          <p:cNvSpPr>
            <a:spLocks noChangeArrowheads="1"/>
          </p:cNvSpPr>
          <p:nvPr/>
        </p:nvSpPr>
        <p:spPr bwMode="auto">
          <a:xfrm>
            <a:off x="2504829" y="1475467"/>
            <a:ext cx="52749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2000" b="1" dirty="0">
                <a:solidFill>
                  <a:srgbClr val="FFFF00"/>
                </a:solidFill>
                <a:latin typeface="Times New Roman" panose="02020603050405020304" pitchFamily="18" charset="0"/>
              </a:rPr>
              <a:t>                           </a:t>
            </a:r>
            <a:r>
              <a:rPr lang="en-US" altLang="it-IT" sz="1200" b="1" dirty="0">
                <a:solidFill>
                  <a:srgbClr val="FFFF00"/>
                </a:solidFill>
                <a:latin typeface="Times New Roman" panose="02020603050405020304" pitchFamily="18" charset="0"/>
              </a:rPr>
              <a:t>AR   CORRETTAMENTE   TRATTATA</a:t>
            </a:r>
          </a:p>
          <a:p>
            <a:pPr eaLnBrk="1" hangingPunct="1"/>
            <a:r>
              <a:rPr lang="en-US" altLang="it-IT" sz="1200" b="1" dirty="0">
                <a:solidFill>
                  <a:srgbClr val="FFFF00"/>
                </a:solidFill>
                <a:latin typeface="Times New Roman" panose="02020603050405020304" pitchFamily="18" charset="0"/>
              </a:rPr>
              <a:t>                              IDEALMENTE   PORTARE  A   “ ZERO ”  QUESTI  CASI</a:t>
            </a:r>
            <a:endParaRPr lang="en-GB" altLang="it-IT" sz="1200" b="1" dirty="0">
              <a:solidFill>
                <a:srgbClr val="FFFF00"/>
              </a:solidFill>
              <a:latin typeface="Times New Roman" panose="02020603050405020304" pitchFamily="18" charset="0"/>
            </a:endParaRPr>
          </a:p>
        </p:txBody>
      </p:sp>
      <p:sp>
        <p:nvSpPr>
          <p:cNvPr id="8204" name="Rectangle 12">
            <a:extLst>
              <a:ext uri="{FF2B5EF4-FFF2-40B4-BE49-F238E27FC236}">
                <a16:creationId xmlns:a16="http://schemas.microsoft.com/office/drawing/2014/main" id="{9C5D3CAB-BC62-4353-A668-267D18C89BF9}"/>
              </a:ext>
            </a:extLst>
          </p:cNvPr>
          <p:cNvSpPr>
            <a:spLocks noChangeArrowheads="1"/>
          </p:cNvSpPr>
          <p:nvPr/>
        </p:nvSpPr>
        <p:spPr bwMode="auto">
          <a:xfrm flipH="1">
            <a:off x="2784475" y="6597650"/>
            <a:ext cx="587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it-IT" sz="1200" dirty="0">
              <a:solidFill>
                <a:schemeClr val="bg1"/>
              </a:solidFill>
            </a:endParaRPr>
          </a:p>
          <a:p>
            <a:pPr eaLnBrk="1" hangingPunct="1"/>
            <a:endParaRPr lang="en-US" altLang="it-IT" sz="1200" dirty="0">
              <a:solidFill>
                <a:schemeClr val="bg1"/>
              </a:solidFill>
            </a:endParaRPr>
          </a:p>
          <a:p>
            <a:pPr eaLnBrk="1" hangingPunct="1"/>
            <a:endParaRPr lang="en-US" altLang="it-IT" sz="1200" dirty="0">
              <a:solidFill>
                <a:schemeClr val="bg1"/>
              </a:solidFill>
            </a:endParaRPr>
          </a:p>
          <a:p>
            <a:pPr eaLnBrk="1" hangingPunct="1"/>
            <a:r>
              <a:rPr lang="en-US" altLang="it-IT" sz="1200" b="1" dirty="0">
                <a:solidFill>
                  <a:srgbClr val="00FF00"/>
                </a:solidFill>
              </a:rPr>
              <a:t> .</a:t>
            </a:r>
            <a:endParaRPr lang="en-GB" altLang="it-IT" sz="1200" b="1" dirty="0">
              <a:solidFill>
                <a:srgbClr val="00FF00"/>
              </a:solidFill>
            </a:endParaRPr>
          </a:p>
        </p:txBody>
      </p:sp>
      <p:sp>
        <p:nvSpPr>
          <p:cNvPr id="2" name="Rettangolo 1">
            <a:extLst>
              <a:ext uri="{FF2B5EF4-FFF2-40B4-BE49-F238E27FC236}">
                <a16:creationId xmlns:a16="http://schemas.microsoft.com/office/drawing/2014/main" id="{AC3F532A-DF84-4D33-A452-F7DFB332DF6A}"/>
              </a:ext>
            </a:extLst>
          </p:cNvPr>
          <p:cNvSpPr/>
          <p:nvPr/>
        </p:nvSpPr>
        <p:spPr>
          <a:xfrm>
            <a:off x="2339752" y="4962300"/>
            <a:ext cx="6362292" cy="1384995"/>
          </a:xfrm>
          <a:prstGeom prst="rect">
            <a:avLst/>
          </a:prstGeom>
        </p:spPr>
        <p:txBody>
          <a:bodyPr wrap="square">
            <a:spAutoFit/>
          </a:bodyPr>
          <a:lstStyle/>
          <a:p>
            <a:r>
              <a:rPr lang="en-US" b="1" dirty="0">
                <a:solidFill>
                  <a:schemeClr val="tx2">
                    <a:lumMod val="50000"/>
                  </a:schemeClr>
                </a:solidFill>
                <a:latin typeface="Comic Sans MS" pitchFamily="66" charset="0"/>
              </a:rPr>
              <a:t>             </a:t>
            </a:r>
            <a:r>
              <a:rPr lang="en-US" sz="1600" b="1" dirty="0">
                <a:solidFill>
                  <a:schemeClr val="tx2">
                    <a:lumMod val="50000"/>
                  </a:schemeClr>
                </a:solidFill>
                <a:latin typeface="Comic Sans MS" pitchFamily="66" charset="0"/>
              </a:rPr>
              <a:t>OGNI   PERSONA    CHE     EVOLVE </a:t>
            </a:r>
          </a:p>
          <a:p>
            <a:r>
              <a:rPr lang="en-US" sz="1600" b="1" dirty="0">
                <a:solidFill>
                  <a:schemeClr val="tx2">
                    <a:lumMod val="50000"/>
                  </a:schemeClr>
                </a:solidFill>
                <a:latin typeface="Comic Sans MS" pitchFamily="66" charset="0"/>
              </a:rPr>
              <a:t>               VERSO       LA       FASE     DELLE    </a:t>
            </a:r>
          </a:p>
          <a:p>
            <a:r>
              <a:rPr lang="en-US" sz="1600" b="1" dirty="0">
                <a:solidFill>
                  <a:schemeClr val="tx2">
                    <a:lumMod val="50000"/>
                  </a:schemeClr>
                </a:solidFill>
                <a:latin typeface="Comic Sans MS" pitchFamily="66" charset="0"/>
              </a:rPr>
              <a:t>               DEFORMITA’   RAPPRESENTA   UNA</a:t>
            </a:r>
          </a:p>
          <a:p>
            <a:endParaRPr lang="en-US" sz="1600" b="1" dirty="0">
              <a:solidFill>
                <a:schemeClr val="tx2">
                  <a:lumMod val="50000"/>
                </a:schemeClr>
              </a:solidFill>
              <a:latin typeface="Comic Sans MS" pitchFamily="66" charset="0"/>
            </a:endParaRPr>
          </a:p>
          <a:p>
            <a:r>
              <a:rPr lang="en-US" b="1" dirty="0">
                <a:solidFill>
                  <a:schemeClr val="tx2">
                    <a:lumMod val="50000"/>
                  </a:schemeClr>
                </a:solidFill>
                <a:latin typeface="Comic Sans MS" pitchFamily="66" charset="0"/>
              </a:rPr>
              <a:t>           </a:t>
            </a:r>
            <a:r>
              <a:rPr lang="en-US" b="1" u="sng" dirty="0">
                <a:solidFill>
                  <a:srgbClr val="FF0000"/>
                </a:solidFill>
                <a:latin typeface="Comic Sans MS" pitchFamily="66" charset="0"/>
              </a:rPr>
              <a:t>SCONFITTA  PER   IL   REUMATOLOGO</a:t>
            </a:r>
            <a:endParaRPr lang="it-IT" u="sng" dirty="0">
              <a:solidFill>
                <a:srgbClr val="FF0000"/>
              </a:solidFill>
            </a:endParaRPr>
          </a:p>
        </p:txBody>
      </p:sp>
      <p:cxnSp>
        <p:nvCxnSpPr>
          <p:cNvPr id="4" name="Connettore 2 3">
            <a:extLst>
              <a:ext uri="{FF2B5EF4-FFF2-40B4-BE49-F238E27FC236}">
                <a16:creationId xmlns:a16="http://schemas.microsoft.com/office/drawing/2014/main" id="{C2D34187-3474-4E78-9FC9-24B88369A73D}"/>
              </a:ext>
            </a:extLst>
          </p:cNvPr>
          <p:cNvCxnSpPr>
            <a:cxnSpLocks/>
          </p:cNvCxnSpPr>
          <p:nvPr/>
        </p:nvCxnSpPr>
        <p:spPr>
          <a:xfrm flipH="1">
            <a:off x="4877810" y="3344167"/>
            <a:ext cx="1" cy="112747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71CA9FDC-763A-4FCF-B36D-032D0E6B1A1E}"/>
              </a:ext>
            </a:extLst>
          </p:cNvPr>
          <p:cNvCxnSpPr>
            <a:cxnSpLocks/>
          </p:cNvCxnSpPr>
          <p:nvPr/>
        </p:nvCxnSpPr>
        <p:spPr>
          <a:xfrm>
            <a:off x="6751943" y="3293915"/>
            <a:ext cx="17691" cy="118587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082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B58889-19BC-4F5B-A9C6-2127F4DD36FF}"/>
              </a:ext>
            </a:extLst>
          </p:cNvPr>
          <p:cNvSpPr>
            <a:spLocks noGrp="1"/>
          </p:cNvSpPr>
          <p:nvPr>
            <p:ph type="title"/>
          </p:nvPr>
        </p:nvSpPr>
        <p:spPr>
          <a:xfrm>
            <a:off x="179512" y="332656"/>
            <a:ext cx="8784976" cy="3456384"/>
          </a:xfrm>
        </p:spPr>
        <p:txBody>
          <a:bodyPr/>
          <a:lstStyle/>
          <a:p>
            <a:pPr algn="ctr"/>
            <a:r>
              <a:rPr lang="it-IT" sz="1400" dirty="0">
                <a:solidFill>
                  <a:srgbClr val="FFFF00"/>
                </a:solidFill>
              </a:rPr>
              <a:t>QUINDI LA </a:t>
            </a:r>
            <a:br>
              <a:rPr lang="it-IT" sz="1400" dirty="0">
                <a:solidFill>
                  <a:srgbClr val="FFFF00"/>
                </a:solidFill>
              </a:rPr>
            </a:br>
            <a:br>
              <a:rPr lang="it-IT" sz="1400" dirty="0">
                <a:solidFill>
                  <a:srgbClr val="FFFF00"/>
                </a:solidFill>
              </a:rPr>
            </a:br>
            <a:br>
              <a:rPr lang="it-IT" sz="1400" dirty="0">
                <a:solidFill>
                  <a:srgbClr val="FFFF00"/>
                </a:solidFill>
              </a:rPr>
            </a:br>
            <a:r>
              <a:rPr lang="it-IT" sz="2400" b="1" dirty="0">
                <a:solidFill>
                  <a:srgbClr val="04FC2D"/>
                </a:solidFill>
                <a:latin typeface="Comic Sans MS" panose="030F0702030302020204" pitchFamily="66" charset="0"/>
              </a:rPr>
              <a:t>« MISSION »  DEL  REUMATOLOGO </a:t>
            </a:r>
            <a:br>
              <a:rPr lang="it-IT" sz="2400" b="1" dirty="0">
                <a:solidFill>
                  <a:srgbClr val="04FC2D"/>
                </a:solidFill>
                <a:latin typeface="Comic Sans MS" panose="030F0702030302020204" pitchFamily="66" charset="0"/>
              </a:rPr>
            </a:br>
            <a:br>
              <a:rPr lang="it-IT" sz="2400" dirty="0">
                <a:solidFill>
                  <a:schemeClr val="accent4">
                    <a:lumMod val="60000"/>
                    <a:lumOff val="40000"/>
                  </a:schemeClr>
                </a:solidFill>
                <a:latin typeface="Comic Sans MS" panose="030F0702030302020204" pitchFamily="66" charset="0"/>
              </a:rPr>
            </a:br>
            <a:br>
              <a:rPr lang="it-IT" sz="1000" dirty="0">
                <a:solidFill>
                  <a:schemeClr val="accent4">
                    <a:lumMod val="60000"/>
                    <a:lumOff val="40000"/>
                  </a:schemeClr>
                </a:solidFill>
                <a:latin typeface="Comic Sans MS" panose="030F0702030302020204" pitchFamily="66" charset="0"/>
              </a:rPr>
            </a:br>
            <a:r>
              <a:rPr lang="it-IT" sz="1400" dirty="0">
                <a:solidFill>
                  <a:srgbClr val="FFFF00"/>
                </a:solidFill>
              </a:rPr>
              <a:t>E’  QUELLA,  PER  QUANTO  ATTIENE  AI </a:t>
            </a:r>
            <a:br>
              <a:rPr lang="it-IT" sz="1400" dirty="0">
                <a:solidFill>
                  <a:srgbClr val="FFFF00"/>
                </a:solidFill>
              </a:rPr>
            </a:br>
            <a:br>
              <a:rPr lang="it-IT" sz="1400" dirty="0"/>
            </a:br>
            <a:r>
              <a:rPr lang="it-IT" sz="1600" b="1" dirty="0">
                <a:solidFill>
                  <a:schemeClr val="accent4">
                    <a:lumMod val="60000"/>
                    <a:lumOff val="40000"/>
                  </a:schemeClr>
                </a:solidFill>
                <a:latin typeface="Comic Sans MS" panose="030F0702030302020204" pitchFamily="66" charset="0"/>
              </a:rPr>
              <a:t>PAZIENTI   AFFETTI   DA   ARTRITE   REUMATOIDE</a:t>
            </a:r>
            <a:r>
              <a:rPr lang="it-IT" sz="1600" b="1" dirty="0">
                <a:latin typeface="Comic Sans MS" panose="030F0702030302020204" pitchFamily="66" charset="0"/>
              </a:rPr>
              <a:t>, </a:t>
            </a:r>
            <a:br>
              <a:rPr lang="it-IT" sz="1600" b="1" dirty="0"/>
            </a:br>
            <a:br>
              <a:rPr lang="it-IT" sz="1400" dirty="0"/>
            </a:br>
            <a:r>
              <a:rPr lang="it-IT" sz="1400" dirty="0">
                <a:solidFill>
                  <a:srgbClr val="FFFF00"/>
                </a:solidFill>
              </a:rPr>
              <a:t>DI</a:t>
            </a:r>
            <a:r>
              <a:rPr lang="it-IT" sz="1400" dirty="0"/>
              <a:t> </a:t>
            </a:r>
            <a:br>
              <a:rPr lang="it-IT" sz="1400" dirty="0"/>
            </a:br>
            <a:br>
              <a:rPr lang="it-IT" sz="1400" dirty="0"/>
            </a:br>
            <a:br>
              <a:rPr lang="it-IT" sz="1400" dirty="0"/>
            </a:br>
            <a:r>
              <a:rPr lang="en-US" sz="2000" b="1" dirty="0">
                <a:solidFill>
                  <a:srgbClr val="FF0000"/>
                </a:solidFill>
                <a:latin typeface="Comic Sans MS" pitchFamily="66" charset="0"/>
              </a:rPr>
              <a:t>RIDURRE   DRASTICAMENTE   IL   LAVORO </a:t>
            </a:r>
            <a:br>
              <a:rPr lang="en-US" sz="2000" b="1" dirty="0">
                <a:solidFill>
                  <a:srgbClr val="FF0000"/>
                </a:solidFill>
                <a:latin typeface="Comic Sans MS" pitchFamily="66" charset="0"/>
              </a:rPr>
            </a:br>
            <a:br>
              <a:rPr lang="en-US" sz="2000" b="1" dirty="0">
                <a:solidFill>
                  <a:srgbClr val="FF0000"/>
                </a:solidFill>
                <a:latin typeface="Comic Sans MS" pitchFamily="66" charset="0"/>
              </a:rPr>
            </a:br>
            <a:r>
              <a:rPr lang="en-US" sz="2000" b="1" dirty="0">
                <a:solidFill>
                  <a:srgbClr val="FF0000"/>
                </a:solidFill>
                <a:latin typeface="Comic Sans MS" pitchFamily="66" charset="0"/>
              </a:rPr>
              <a:t>DEL  BRAVO   E   CARO   AMICO    DOTT.  MICHELE  RAMPOLDI  !</a:t>
            </a:r>
            <a:br>
              <a:rPr lang="it-IT" sz="2000" dirty="0"/>
            </a:br>
            <a:endParaRPr lang="it-IT" sz="2000" dirty="0"/>
          </a:p>
        </p:txBody>
      </p:sp>
      <p:pic>
        <p:nvPicPr>
          <p:cNvPr id="5" name="Segnaposto contenuto 4">
            <a:extLst>
              <a:ext uri="{FF2B5EF4-FFF2-40B4-BE49-F238E27FC236}">
                <a16:creationId xmlns:a16="http://schemas.microsoft.com/office/drawing/2014/main" id="{2BD3F47D-C768-4787-A75D-F00A3918B1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4869160"/>
            <a:ext cx="1503611" cy="1503611"/>
          </a:xfrm>
        </p:spPr>
      </p:pic>
    </p:spTree>
    <p:extLst>
      <p:ext uri="{BB962C8B-B14F-4D97-AF65-F5344CB8AC3E}">
        <p14:creationId xmlns:p14="http://schemas.microsoft.com/office/powerpoint/2010/main" val="2344222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6964" y="332656"/>
            <a:ext cx="8090072" cy="571504"/>
          </a:xfrm>
        </p:spPr>
        <p:txBody>
          <a:bodyPr/>
          <a:lstStyle/>
          <a:p>
            <a:pPr algn="ctr"/>
            <a:r>
              <a:rPr lang="it-IT" sz="2800" dirty="0">
                <a:solidFill>
                  <a:srgbClr val="00FF00"/>
                </a:solidFill>
                <a:latin typeface="Comic Sans MS" pitchFamily="66" charset="0"/>
              </a:rPr>
              <a:t>  Grazie    per   l’ attenzione</a:t>
            </a:r>
          </a:p>
        </p:txBody>
      </p:sp>
      <p:pic>
        <p:nvPicPr>
          <p:cNvPr id="19458" name="Picture 2" descr="C:\Users\PINO\Documents\slide fine.jpg"/>
          <p:cNvPicPr>
            <a:picLocks noGrp="1" noChangeAspect="1" noChangeArrowheads="1"/>
          </p:cNvPicPr>
          <p:nvPr>
            <p:ph idx="1"/>
          </p:nvPr>
        </p:nvPicPr>
        <p:blipFill>
          <a:blip r:embed="rId2" cstate="print"/>
          <a:srcRect/>
          <a:stretch>
            <a:fillRect/>
          </a:stretch>
        </p:blipFill>
        <p:spPr bwMode="auto">
          <a:xfrm>
            <a:off x="1043608" y="1340768"/>
            <a:ext cx="7128792" cy="511256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a:extLst>
              <a:ext uri="{FF2B5EF4-FFF2-40B4-BE49-F238E27FC236}">
                <a16:creationId xmlns:a16="http://schemas.microsoft.com/office/drawing/2014/main" id="{5A076B43-728B-49CF-A94E-DDEA1E4356E6}"/>
              </a:ext>
            </a:extLst>
          </p:cNvPr>
          <p:cNvSpPr>
            <a:spLocks noGrp="1" noChangeArrowheads="1"/>
          </p:cNvSpPr>
          <p:nvPr>
            <p:ph type="body" idx="1"/>
          </p:nvPr>
        </p:nvSpPr>
        <p:spPr>
          <a:xfrm>
            <a:off x="215516" y="548680"/>
            <a:ext cx="8712968" cy="5603006"/>
          </a:xfrm>
        </p:spPr>
        <p:txBody>
          <a:bodyPr/>
          <a:lstStyle/>
          <a:p>
            <a:pPr eaLnBrk="1" hangingPunct="1">
              <a:buFont typeface="Wingdings" panose="05000000000000000000" pitchFamily="2" charset="2"/>
              <a:buNone/>
              <a:defRPr/>
            </a:pPr>
            <a:r>
              <a:rPr lang="it-IT" sz="2400" dirty="0">
                <a:solidFill>
                  <a:srgbClr val="FFFF00"/>
                </a:solidFill>
              </a:rPr>
              <a:t>                                                         </a:t>
            </a:r>
            <a:r>
              <a:rPr lang="it-IT" sz="2400" dirty="0">
                <a:solidFill>
                  <a:schemeClr val="accent4">
                    <a:lumMod val="60000"/>
                    <a:lumOff val="40000"/>
                  </a:schemeClr>
                </a:solidFill>
                <a:latin typeface="Comic Sans MS" pitchFamily="66" charset="0"/>
              </a:rPr>
              <a:t>LE   PRIME</a:t>
            </a:r>
            <a:r>
              <a:rPr lang="it-IT" sz="2400" u="sng" dirty="0">
                <a:solidFill>
                  <a:schemeClr val="accent4">
                    <a:lumMod val="60000"/>
                    <a:lumOff val="40000"/>
                  </a:schemeClr>
                </a:solidFill>
                <a:latin typeface="Comic Sans MS" pitchFamily="66" charset="0"/>
              </a:rPr>
              <a:t> </a:t>
            </a:r>
          </a:p>
          <a:p>
            <a:pPr eaLnBrk="1" hangingPunct="1">
              <a:buFont typeface="Wingdings" panose="05000000000000000000" pitchFamily="2" charset="2"/>
              <a:buNone/>
              <a:defRPr/>
            </a:pPr>
            <a:endParaRPr lang="it-IT" sz="2400" u="sng" dirty="0">
              <a:solidFill>
                <a:srgbClr val="FFFF00"/>
              </a:solidFill>
              <a:latin typeface="Comic Sans MS" pitchFamily="66" charset="0"/>
            </a:endParaRPr>
          </a:p>
          <a:p>
            <a:pPr eaLnBrk="1" hangingPunct="1">
              <a:buFont typeface="Wingdings" panose="05000000000000000000" pitchFamily="2" charset="2"/>
              <a:buNone/>
              <a:defRPr/>
            </a:pPr>
            <a:r>
              <a:rPr lang="it-IT" sz="2400" dirty="0">
                <a:solidFill>
                  <a:srgbClr val="00FF00"/>
                </a:solidFill>
                <a:latin typeface="Comic Sans MS" pitchFamily="66" charset="0"/>
              </a:rPr>
              <a:t>                              </a:t>
            </a:r>
            <a:r>
              <a:rPr lang="it-IT" sz="2800" b="1" u="sng" dirty="0">
                <a:solidFill>
                  <a:srgbClr val="FF0000"/>
                </a:solidFill>
                <a:latin typeface="Comic Sans MS" pitchFamily="66" charset="0"/>
              </a:rPr>
              <a:t>EROSIONI  OSSEE</a:t>
            </a:r>
          </a:p>
          <a:p>
            <a:pPr eaLnBrk="1" hangingPunct="1">
              <a:buFont typeface="Wingdings" panose="05000000000000000000" pitchFamily="2" charset="2"/>
              <a:buNone/>
              <a:defRPr/>
            </a:pPr>
            <a:endParaRPr lang="it-IT" sz="2400" u="sng" dirty="0">
              <a:solidFill>
                <a:srgbClr val="00FF00"/>
              </a:solidFill>
              <a:latin typeface="Comic Sans MS" pitchFamily="66" charset="0"/>
            </a:endParaRPr>
          </a:p>
          <a:p>
            <a:pPr eaLnBrk="1" hangingPunct="1">
              <a:buFont typeface="Wingdings" panose="05000000000000000000" pitchFamily="2" charset="2"/>
              <a:buNone/>
              <a:defRPr/>
            </a:pPr>
            <a:r>
              <a:rPr lang="it-IT" sz="2400" dirty="0">
                <a:solidFill>
                  <a:srgbClr val="FFFF00"/>
                </a:solidFill>
                <a:latin typeface="Comic Sans MS" pitchFamily="66" charset="0"/>
              </a:rPr>
              <a:t>      </a:t>
            </a:r>
            <a:r>
              <a:rPr lang="it-IT" sz="2400" dirty="0">
                <a:solidFill>
                  <a:schemeClr val="accent4">
                    <a:lumMod val="60000"/>
                    <a:lumOff val="40000"/>
                  </a:schemeClr>
                </a:solidFill>
                <a:latin typeface="Comic Sans MS" pitchFamily="66" charset="0"/>
              </a:rPr>
              <a:t>SI   INSTAURANO    E    SONO   DOCUMENTABILI </a:t>
            </a:r>
          </a:p>
          <a:p>
            <a:pPr eaLnBrk="1" hangingPunct="1">
              <a:buFont typeface="Wingdings" panose="05000000000000000000" pitchFamily="2" charset="2"/>
              <a:buNone/>
              <a:defRPr/>
            </a:pPr>
            <a:r>
              <a:rPr lang="it-IT" sz="2400" dirty="0">
                <a:solidFill>
                  <a:schemeClr val="accent4">
                    <a:lumMod val="60000"/>
                    <a:lumOff val="40000"/>
                  </a:schemeClr>
                </a:solidFill>
                <a:latin typeface="Comic Sans MS" pitchFamily="66" charset="0"/>
              </a:rPr>
              <a:t> </a:t>
            </a:r>
          </a:p>
          <a:p>
            <a:pPr eaLnBrk="1" hangingPunct="1">
              <a:buFont typeface="Wingdings" panose="05000000000000000000" pitchFamily="2" charset="2"/>
              <a:buNone/>
              <a:defRPr/>
            </a:pPr>
            <a:r>
              <a:rPr lang="it-IT" sz="2400" dirty="0">
                <a:solidFill>
                  <a:schemeClr val="accent4">
                    <a:lumMod val="60000"/>
                    <a:lumOff val="40000"/>
                  </a:schemeClr>
                </a:solidFill>
                <a:latin typeface="Comic Sans MS" pitchFamily="66" charset="0"/>
              </a:rPr>
              <a:t>        CON     LA     RMN     E / O    CON   L’ECOGRAFIA </a:t>
            </a:r>
          </a:p>
          <a:p>
            <a:pPr eaLnBrk="1" hangingPunct="1">
              <a:buFont typeface="Wingdings" panose="05000000000000000000" pitchFamily="2" charset="2"/>
              <a:buNone/>
              <a:defRPr/>
            </a:pPr>
            <a:endParaRPr lang="it-IT" sz="2400" dirty="0">
              <a:solidFill>
                <a:schemeClr val="accent4">
                  <a:lumMod val="60000"/>
                  <a:lumOff val="40000"/>
                </a:schemeClr>
              </a:solidFill>
              <a:latin typeface="Comic Sans MS" pitchFamily="66" charset="0"/>
            </a:endParaRPr>
          </a:p>
          <a:p>
            <a:pPr eaLnBrk="1" hangingPunct="1">
              <a:buFont typeface="Wingdings" panose="05000000000000000000" pitchFamily="2" charset="2"/>
              <a:buNone/>
              <a:defRPr/>
            </a:pPr>
            <a:r>
              <a:rPr lang="it-IT" sz="2400" b="1" dirty="0">
                <a:solidFill>
                  <a:srgbClr val="FFFF00"/>
                </a:solidFill>
                <a:latin typeface="Comic Sans MS" pitchFamily="66" charset="0"/>
              </a:rPr>
              <a:t>                 </a:t>
            </a:r>
            <a:r>
              <a:rPr lang="it-IT" sz="2800" b="1" u="sng" dirty="0">
                <a:solidFill>
                  <a:srgbClr val="FF0000"/>
                </a:solidFill>
                <a:latin typeface="Comic Sans MS" pitchFamily="66" charset="0"/>
              </a:rPr>
              <a:t>ENTRO   POCHI   MESI  </a:t>
            </a:r>
          </a:p>
          <a:p>
            <a:pPr eaLnBrk="1" hangingPunct="1">
              <a:buFont typeface="Wingdings" panose="05000000000000000000" pitchFamily="2" charset="2"/>
              <a:buNone/>
              <a:defRPr/>
            </a:pPr>
            <a:endParaRPr lang="it-IT" sz="2400" dirty="0">
              <a:solidFill>
                <a:srgbClr val="FFFF00"/>
              </a:solidFill>
              <a:latin typeface="Comic Sans MS" pitchFamily="66" charset="0"/>
            </a:endParaRPr>
          </a:p>
          <a:p>
            <a:pPr eaLnBrk="1" hangingPunct="1">
              <a:buFont typeface="Wingdings" panose="05000000000000000000" pitchFamily="2" charset="2"/>
              <a:buNone/>
              <a:defRPr/>
            </a:pPr>
            <a:r>
              <a:rPr lang="it-IT" sz="2400" dirty="0">
                <a:solidFill>
                  <a:srgbClr val="FFFF00"/>
                </a:solidFill>
                <a:latin typeface="Comic Sans MS" pitchFamily="66" charset="0"/>
              </a:rPr>
              <a:t>                 </a:t>
            </a:r>
            <a:r>
              <a:rPr lang="it-IT" sz="2400" dirty="0">
                <a:solidFill>
                  <a:schemeClr val="accent4">
                    <a:lumMod val="60000"/>
                    <a:lumOff val="40000"/>
                  </a:schemeClr>
                </a:solidFill>
                <a:latin typeface="Comic Sans MS" pitchFamily="66" charset="0"/>
              </a:rPr>
              <a:t>DALL’  INSORGENZA     DELLA   AR !</a:t>
            </a:r>
          </a:p>
          <a:p>
            <a:pPr eaLnBrk="1" hangingPunct="1">
              <a:buFont typeface="Wingdings" panose="05000000000000000000" pitchFamily="2" charset="2"/>
              <a:buNone/>
              <a:defRPr/>
            </a:pPr>
            <a:endParaRPr lang="it-IT" sz="2400" dirty="0">
              <a:solidFill>
                <a:srgbClr val="00FF00"/>
              </a:solidFill>
              <a:latin typeface="Comic Sans MS"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44DDC8CD-8B9D-4A81-92DA-3C4CBE6C6355}"/>
              </a:ext>
            </a:extLst>
          </p:cNvPr>
          <p:cNvSpPr>
            <a:spLocks noGrp="1" noChangeArrowheads="1"/>
          </p:cNvSpPr>
          <p:nvPr>
            <p:ph type="title"/>
          </p:nvPr>
        </p:nvSpPr>
        <p:spPr>
          <a:xfrm>
            <a:off x="215106" y="260648"/>
            <a:ext cx="8713788" cy="733425"/>
          </a:xfrm>
        </p:spPr>
        <p:txBody>
          <a:bodyPr/>
          <a:lstStyle/>
          <a:p>
            <a:pPr algn="ctr" eaLnBrk="1" hangingPunct="1">
              <a:defRPr/>
            </a:pPr>
            <a:r>
              <a:rPr lang="it-IT" sz="2000" b="1" dirty="0">
                <a:solidFill>
                  <a:srgbClr val="FF0000"/>
                </a:solidFill>
                <a:latin typeface="Comic Sans MS" pitchFamily="66" charset="0"/>
              </a:rPr>
              <a:t>DANNI   ANATOMO - FUNZIONALI   PRECOCI</a:t>
            </a:r>
            <a:r>
              <a:rPr lang="it-IT" sz="2000" b="1" dirty="0">
                <a:solidFill>
                  <a:srgbClr val="00FFFF"/>
                </a:solidFill>
                <a:latin typeface="Times New Roman" pitchFamily="18" charset="0"/>
              </a:rPr>
              <a:t>  </a:t>
            </a:r>
          </a:p>
        </p:txBody>
      </p:sp>
      <p:sp>
        <p:nvSpPr>
          <p:cNvPr id="274435" name="Rectangle 3">
            <a:extLst>
              <a:ext uri="{FF2B5EF4-FFF2-40B4-BE49-F238E27FC236}">
                <a16:creationId xmlns:a16="http://schemas.microsoft.com/office/drawing/2014/main" id="{E0EC23D3-451B-4CB7-BF72-11F53D96B0D4}"/>
              </a:ext>
            </a:extLst>
          </p:cNvPr>
          <p:cNvSpPr>
            <a:spLocks noGrp="1" noChangeArrowheads="1"/>
          </p:cNvSpPr>
          <p:nvPr>
            <p:ph type="body" idx="1"/>
          </p:nvPr>
        </p:nvSpPr>
        <p:spPr>
          <a:xfrm>
            <a:off x="107504" y="1484784"/>
            <a:ext cx="8928992" cy="5029356"/>
          </a:xfrm>
        </p:spPr>
        <p:txBody>
          <a:bodyPr>
            <a:normAutofit fontScale="92500" lnSpcReduction="10000"/>
          </a:bodyPr>
          <a:lstStyle/>
          <a:p>
            <a:pPr algn="ctr" eaLnBrk="1" hangingPunct="1">
              <a:lnSpc>
                <a:spcPct val="90000"/>
              </a:lnSpc>
              <a:buFont typeface="Wingdings" panose="05000000000000000000" pitchFamily="2" charset="2"/>
              <a:buNone/>
              <a:defRPr/>
            </a:pPr>
            <a:r>
              <a:rPr lang="it-IT" dirty="0">
                <a:solidFill>
                  <a:srgbClr val="FFFF00"/>
                </a:solidFill>
              </a:rPr>
              <a:t>   </a:t>
            </a:r>
            <a:r>
              <a:rPr lang="it-IT" sz="1800" dirty="0">
                <a:solidFill>
                  <a:srgbClr val="FFFF00"/>
                </a:solidFill>
                <a:latin typeface="Comic Sans MS" pitchFamily="66" charset="0"/>
              </a:rPr>
              <a:t>QUINDI       NECESSITA’     DI     </a:t>
            </a:r>
          </a:p>
          <a:p>
            <a:pPr algn="ctr" eaLnBrk="1" hangingPunct="1">
              <a:lnSpc>
                <a:spcPct val="90000"/>
              </a:lnSpc>
              <a:buFont typeface="Wingdings" panose="05000000000000000000" pitchFamily="2" charset="2"/>
              <a:buNone/>
              <a:defRPr/>
            </a:pPr>
            <a:endParaRPr lang="it-IT" sz="1800" dirty="0">
              <a:solidFill>
                <a:srgbClr val="FFFF00"/>
              </a:solidFill>
              <a:latin typeface="Comic Sans MS" pitchFamily="66" charset="0"/>
            </a:endParaRPr>
          </a:p>
          <a:p>
            <a:pPr algn="ctr" eaLnBrk="1" hangingPunct="1">
              <a:lnSpc>
                <a:spcPct val="90000"/>
              </a:lnSpc>
              <a:buFont typeface="Wingdings" panose="05000000000000000000" pitchFamily="2" charset="2"/>
              <a:buNone/>
              <a:defRPr/>
            </a:pPr>
            <a:r>
              <a:rPr lang="it-IT" sz="1800" b="1" dirty="0">
                <a:solidFill>
                  <a:srgbClr val="00FF00"/>
                </a:solidFill>
                <a:latin typeface="Comic Sans MS" pitchFamily="66" charset="0"/>
              </a:rPr>
              <a:t>INIZIARE</a:t>
            </a:r>
          </a:p>
          <a:p>
            <a:pPr algn="ctr" eaLnBrk="1" hangingPunct="1">
              <a:lnSpc>
                <a:spcPct val="90000"/>
              </a:lnSpc>
              <a:buFont typeface="Wingdings" panose="05000000000000000000" pitchFamily="2" charset="2"/>
              <a:buNone/>
              <a:defRPr/>
            </a:pPr>
            <a:endParaRPr lang="it-IT" sz="1800" dirty="0">
              <a:solidFill>
                <a:srgbClr val="00FF00"/>
              </a:solidFill>
              <a:latin typeface="Comic Sans MS" pitchFamily="66" charset="0"/>
            </a:endParaRPr>
          </a:p>
          <a:p>
            <a:pPr algn="ctr" eaLnBrk="1" hangingPunct="1">
              <a:lnSpc>
                <a:spcPct val="90000"/>
              </a:lnSpc>
              <a:buFont typeface="Wingdings" panose="05000000000000000000" pitchFamily="2" charset="2"/>
              <a:buNone/>
              <a:defRPr/>
            </a:pPr>
            <a:r>
              <a:rPr lang="it-IT" sz="1800" dirty="0">
                <a:solidFill>
                  <a:srgbClr val="00FF00"/>
                </a:solidFill>
                <a:latin typeface="Comic Sans MS" pitchFamily="66" charset="0"/>
              </a:rPr>
              <a:t> </a:t>
            </a:r>
            <a:r>
              <a:rPr lang="it-IT" sz="1800" dirty="0">
                <a:solidFill>
                  <a:srgbClr val="FFFF00"/>
                </a:solidFill>
                <a:latin typeface="Comic Sans MS" pitchFamily="66" charset="0"/>
              </a:rPr>
              <a:t>  </a:t>
            </a:r>
            <a:r>
              <a:rPr lang="it-IT" sz="1800" b="1" dirty="0">
                <a:solidFill>
                  <a:srgbClr val="00FF00"/>
                </a:solidFill>
                <a:latin typeface="Comic Sans MS" pitchFamily="66" charset="0"/>
              </a:rPr>
              <a:t>LA  </a:t>
            </a:r>
            <a:r>
              <a:rPr lang="it-IT" sz="1800" dirty="0">
                <a:solidFill>
                  <a:srgbClr val="FFFF00"/>
                </a:solidFill>
                <a:latin typeface="Comic Sans MS" pitchFamily="66" charset="0"/>
              </a:rPr>
              <a:t>    </a:t>
            </a:r>
            <a:r>
              <a:rPr lang="it-IT" sz="1800" b="1" dirty="0">
                <a:solidFill>
                  <a:srgbClr val="00FF00"/>
                </a:solidFill>
                <a:latin typeface="Comic Sans MS" pitchFamily="66" charset="0"/>
              </a:rPr>
              <a:t>TERAPIA     FARMACOLOGICA   IMMUNOSOPPRESSIVA </a:t>
            </a:r>
          </a:p>
          <a:p>
            <a:pPr algn="ctr" eaLnBrk="1" hangingPunct="1">
              <a:lnSpc>
                <a:spcPct val="90000"/>
              </a:lnSpc>
              <a:buFont typeface="Wingdings" panose="05000000000000000000" pitchFamily="2" charset="2"/>
              <a:buNone/>
              <a:defRPr/>
            </a:pPr>
            <a:r>
              <a:rPr lang="it-IT" sz="1800" dirty="0">
                <a:solidFill>
                  <a:srgbClr val="FFFF00"/>
                </a:solidFill>
                <a:latin typeface="Comic Sans MS" pitchFamily="66" charset="0"/>
              </a:rPr>
              <a:t>   </a:t>
            </a:r>
          </a:p>
          <a:p>
            <a:pPr algn="ctr" eaLnBrk="1" hangingPunct="1">
              <a:lnSpc>
                <a:spcPct val="90000"/>
              </a:lnSpc>
              <a:buFont typeface="Wingdings" panose="05000000000000000000" pitchFamily="2" charset="2"/>
              <a:buNone/>
              <a:defRPr/>
            </a:pPr>
            <a:r>
              <a:rPr lang="it-IT" sz="1800" b="1" dirty="0">
                <a:solidFill>
                  <a:srgbClr val="FF0000"/>
                </a:solidFill>
                <a:latin typeface="Comic Sans MS" pitchFamily="66" charset="0"/>
              </a:rPr>
              <a:t>IL     PIU’   PRECOCEMENTE     POSSIBILE !</a:t>
            </a:r>
          </a:p>
          <a:p>
            <a:pPr algn="ctr" eaLnBrk="1" hangingPunct="1">
              <a:lnSpc>
                <a:spcPct val="90000"/>
              </a:lnSpc>
              <a:buFont typeface="Wingdings" panose="05000000000000000000" pitchFamily="2" charset="2"/>
              <a:buNone/>
              <a:defRPr/>
            </a:pPr>
            <a:endParaRPr lang="it-IT" sz="1800" dirty="0">
              <a:solidFill>
                <a:srgbClr val="00FF00"/>
              </a:solidFill>
              <a:latin typeface="Comic Sans MS" pitchFamily="66" charset="0"/>
            </a:endParaRPr>
          </a:p>
          <a:p>
            <a:pPr algn="ctr" eaLnBrk="1" hangingPunct="1">
              <a:lnSpc>
                <a:spcPct val="90000"/>
              </a:lnSpc>
              <a:buFont typeface="Wingdings" panose="05000000000000000000" pitchFamily="2" charset="2"/>
              <a:buNone/>
              <a:defRPr/>
            </a:pPr>
            <a:endParaRPr lang="it-IT" dirty="0">
              <a:solidFill>
                <a:srgbClr val="00FF00"/>
              </a:solidFill>
              <a:latin typeface="Comic Sans MS" pitchFamily="66" charset="0"/>
            </a:endParaRPr>
          </a:p>
          <a:p>
            <a:pPr algn="ctr" eaLnBrk="1" hangingPunct="1">
              <a:lnSpc>
                <a:spcPct val="90000"/>
              </a:lnSpc>
              <a:buFont typeface="Wingdings" panose="05000000000000000000" pitchFamily="2" charset="2"/>
              <a:buNone/>
              <a:defRPr/>
            </a:pPr>
            <a:endParaRPr lang="it-IT" sz="1100" dirty="0">
              <a:solidFill>
                <a:srgbClr val="00FF00"/>
              </a:solidFill>
              <a:latin typeface="Comic Sans MS" pitchFamily="66" charset="0"/>
            </a:endParaRPr>
          </a:p>
          <a:p>
            <a:pPr algn="ctr" eaLnBrk="1" hangingPunct="1">
              <a:lnSpc>
                <a:spcPct val="90000"/>
              </a:lnSpc>
              <a:buFont typeface="Wingdings" panose="05000000000000000000" pitchFamily="2" charset="2"/>
              <a:buNone/>
              <a:defRPr/>
            </a:pPr>
            <a:r>
              <a:rPr lang="it-IT" dirty="0">
                <a:solidFill>
                  <a:srgbClr val="FFFF00"/>
                </a:solidFill>
                <a:latin typeface="Comic Sans MS" pitchFamily="66" charset="0"/>
              </a:rPr>
              <a:t>   </a:t>
            </a:r>
            <a:r>
              <a:rPr lang="it-IT" sz="2000" dirty="0">
                <a:solidFill>
                  <a:srgbClr val="FFFF00"/>
                </a:solidFill>
                <a:latin typeface="Comic Sans MS" pitchFamily="66" charset="0"/>
              </a:rPr>
              <a:t>L’ </a:t>
            </a:r>
            <a:r>
              <a:rPr lang="it-IT" sz="2000" dirty="0">
                <a:solidFill>
                  <a:srgbClr val="00FF00"/>
                </a:solidFill>
                <a:latin typeface="Comic Sans MS" pitchFamily="66" charset="0"/>
              </a:rPr>
              <a:t>AR</a:t>
            </a:r>
            <a:r>
              <a:rPr lang="it-IT" sz="2000" dirty="0">
                <a:solidFill>
                  <a:srgbClr val="FFFF00"/>
                </a:solidFill>
                <a:latin typeface="Comic Sans MS" pitchFamily="66" charset="0"/>
              </a:rPr>
              <a:t>   E’   STATA   DEFINITA  UNA   </a:t>
            </a:r>
          </a:p>
          <a:p>
            <a:pPr algn="ctr" eaLnBrk="1" hangingPunct="1">
              <a:lnSpc>
                <a:spcPct val="90000"/>
              </a:lnSpc>
              <a:buFont typeface="Wingdings" panose="05000000000000000000" pitchFamily="2" charset="2"/>
              <a:buNone/>
              <a:defRPr/>
            </a:pPr>
            <a:r>
              <a:rPr lang="it-IT" sz="2000" dirty="0">
                <a:solidFill>
                  <a:srgbClr val="00FF00"/>
                </a:solidFill>
                <a:latin typeface="Comic Sans MS" pitchFamily="66" charset="0"/>
              </a:rPr>
              <a:t>VERA   E   PROPRIA  </a:t>
            </a:r>
          </a:p>
          <a:p>
            <a:pPr algn="ctr" eaLnBrk="1" hangingPunct="1">
              <a:lnSpc>
                <a:spcPct val="90000"/>
              </a:lnSpc>
              <a:buFont typeface="Wingdings" panose="05000000000000000000" pitchFamily="2" charset="2"/>
              <a:buNone/>
              <a:defRPr/>
            </a:pPr>
            <a:r>
              <a:rPr lang="it-IT" dirty="0">
                <a:solidFill>
                  <a:srgbClr val="00FF00"/>
                </a:solidFill>
                <a:latin typeface="Comic Sans MS" pitchFamily="66" charset="0"/>
              </a:rPr>
              <a:t> </a:t>
            </a:r>
          </a:p>
          <a:p>
            <a:pPr algn="ctr" eaLnBrk="1" hangingPunct="1">
              <a:lnSpc>
                <a:spcPct val="90000"/>
              </a:lnSpc>
              <a:buFont typeface="Wingdings" panose="05000000000000000000" pitchFamily="2" charset="2"/>
              <a:buNone/>
              <a:defRPr/>
            </a:pPr>
            <a:r>
              <a:rPr lang="it-IT" b="1" dirty="0">
                <a:solidFill>
                  <a:schemeClr val="accent4">
                    <a:lumMod val="60000"/>
                    <a:lumOff val="40000"/>
                  </a:schemeClr>
                </a:solidFill>
                <a:latin typeface="Comic Sans MS" pitchFamily="66" charset="0"/>
              </a:rPr>
              <a:t>  </a:t>
            </a:r>
            <a:r>
              <a:rPr lang="it-IT" b="1" u="sng" dirty="0">
                <a:solidFill>
                  <a:srgbClr val="FF0000"/>
                </a:solidFill>
                <a:latin typeface="Comic Sans MS" pitchFamily="66" charset="0"/>
              </a:rPr>
              <a:t>EMERGENZA   MEDICA</a:t>
            </a:r>
            <a:r>
              <a:rPr lang="it-IT" b="1" dirty="0">
                <a:solidFill>
                  <a:srgbClr val="FF0000"/>
                </a:solidFill>
                <a:latin typeface="Comic Sans MS" pitchFamily="66" charset="0"/>
              </a:rPr>
              <a:t> !</a:t>
            </a:r>
          </a:p>
          <a:p>
            <a:pPr algn="ctr" eaLnBrk="1" hangingPunct="1">
              <a:lnSpc>
                <a:spcPct val="90000"/>
              </a:lnSpc>
              <a:buFont typeface="Wingdings" panose="05000000000000000000" pitchFamily="2" charset="2"/>
              <a:buNone/>
              <a:defRPr/>
            </a:pPr>
            <a:endParaRPr lang="it-IT" dirty="0">
              <a:solidFill>
                <a:srgbClr val="00FF00"/>
              </a:solidFill>
              <a:latin typeface="Comic Sans MS"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C9AD9C4-7E99-4838-B4EA-529D34178130}"/>
              </a:ext>
            </a:extLst>
          </p:cNvPr>
          <p:cNvSpPr>
            <a:spLocks noChangeArrowheads="1"/>
          </p:cNvSpPr>
          <p:nvPr/>
        </p:nvSpPr>
        <p:spPr bwMode="auto">
          <a:xfrm>
            <a:off x="2509838" y="4697413"/>
            <a:ext cx="3641725" cy="912812"/>
          </a:xfrm>
          <a:prstGeom prst="rect">
            <a:avLst/>
          </a:prstGeom>
          <a:solidFill>
            <a:srgbClr val="3366CC"/>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b="1">
                <a:solidFill>
                  <a:srgbClr val="FF0000"/>
                </a:solidFill>
              </a:rPr>
              <a:t>50% to 70% of patients have radiographic damage within the first 2 years of disease onset</a:t>
            </a:r>
            <a:r>
              <a:rPr lang="en-US" altLang="it-IT" b="1" baseline="30000">
                <a:solidFill>
                  <a:srgbClr val="FF0000"/>
                </a:solidFill>
              </a:rPr>
              <a:t>2,3</a:t>
            </a:r>
          </a:p>
        </p:txBody>
      </p:sp>
      <p:sp>
        <p:nvSpPr>
          <p:cNvPr id="32771" name="Rectangle 3">
            <a:extLst>
              <a:ext uri="{FF2B5EF4-FFF2-40B4-BE49-F238E27FC236}">
                <a16:creationId xmlns:a16="http://schemas.microsoft.com/office/drawing/2014/main" id="{16C79DBC-502A-40B6-9AEE-1DEA35464CD8}"/>
              </a:ext>
            </a:extLst>
          </p:cNvPr>
          <p:cNvSpPr>
            <a:spLocks noChangeArrowheads="1"/>
          </p:cNvSpPr>
          <p:nvPr/>
        </p:nvSpPr>
        <p:spPr bwMode="gray">
          <a:xfrm>
            <a:off x="1044575" y="4697413"/>
            <a:ext cx="1447800" cy="522287"/>
          </a:xfrm>
          <a:prstGeom prst="rect">
            <a:avLst/>
          </a:prstGeom>
          <a:solidFill>
            <a:srgbClr val="00CC99"/>
          </a:solidFill>
          <a:ln w="12700">
            <a:solidFill>
              <a:schemeClr val="bg1"/>
            </a:solidFill>
            <a:prstDash val="sysDot"/>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it-IT" sz="1200" b="1">
                <a:solidFill>
                  <a:schemeClr val="tx2"/>
                </a:solidFill>
              </a:rPr>
              <a:t>Critical window of opportunity</a:t>
            </a:r>
            <a:endParaRPr lang="en-US" altLang="it-IT" sz="1200">
              <a:solidFill>
                <a:schemeClr val="tx2"/>
              </a:solidFill>
            </a:endParaRPr>
          </a:p>
        </p:txBody>
      </p:sp>
      <p:sp>
        <p:nvSpPr>
          <p:cNvPr id="32772" name="AutoShape 4">
            <a:extLst>
              <a:ext uri="{FF2B5EF4-FFF2-40B4-BE49-F238E27FC236}">
                <a16:creationId xmlns:a16="http://schemas.microsoft.com/office/drawing/2014/main" id="{AFFDBE9F-412E-4FBA-85D6-B6E741936675}"/>
              </a:ext>
            </a:extLst>
          </p:cNvPr>
          <p:cNvSpPr>
            <a:spLocks noChangeArrowheads="1"/>
          </p:cNvSpPr>
          <p:nvPr/>
        </p:nvSpPr>
        <p:spPr bwMode="auto">
          <a:xfrm>
            <a:off x="1035050" y="2984500"/>
            <a:ext cx="7297738" cy="2157413"/>
          </a:xfrm>
          <a:prstGeom prst="rightArrow">
            <a:avLst>
              <a:gd name="adj1" fmla="val 59167"/>
              <a:gd name="adj2" fmla="val 66071"/>
            </a:avLst>
          </a:prstGeom>
          <a:solidFill>
            <a:srgbClr val="FFFF00"/>
          </a:solidFill>
          <a:ln w="9525">
            <a:solidFill>
              <a:srgbClr val="008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279557" name="Rectangle 5">
            <a:extLst>
              <a:ext uri="{FF2B5EF4-FFF2-40B4-BE49-F238E27FC236}">
                <a16:creationId xmlns:a16="http://schemas.microsoft.com/office/drawing/2014/main" id="{9535D54C-873B-41EE-8B31-5200F32F29EE}"/>
              </a:ext>
            </a:extLst>
          </p:cNvPr>
          <p:cNvSpPr>
            <a:spLocks noGrp="1" noChangeArrowheads="1"/>
          </p:cNvSpPr>
          <p:nvPr>
            <p:ph type="title"/>
          </p:nvPr>
        </p:nvSpPr>
        <p:spPr>
          <a:xfrm>
            <a:off x="179388" y="188913"/>
            <a:ext cx="8785100" cy="1058862"/>
          </a:xfrm>
        </p:spPr>
        <p:txBody>
          <a:bodyPr/>
          <a:lstStyle/>
          <a:p>
            <a:pPr algn="l" eaLnBrk="1" hangingPunct="1">
              <a:defRPr/>
            </a:pPr>
            <a:r>
              <a:rPr lang="en-US" sz="2000" b="1" dirty="0">
                <a:solidFill>
                  <a:srgbClr val="00FF00"/>
                </a:solidFill>
              </a:rPr>
              <a:t>       ACR RECOMMENDATIONS: EARLY AGGRESSIVE TREATMENT OF RA</a:t>
            </a:r>
            <a:br>
              <a:rPr lang="en-US" sz="2000" b="1" dirty="0">
                <a:solidFill>
                  <a:srgbClr val="00FF00"/>
                </a:solidFill>
              </a:rPr>
            </a:br>
            <a:endParaRPr lang="en-US" sz="2000" b="1" dirty="0">
              <a:solidFill>
                <a:srgbClr val="00FF00"/>
              </a:solidFill>
            </a:endParaRPr>
          </a:p>
        </p:txBody>
      </p:sp>
      <p:sp>
        <p:nvSpPr>
          <p:cNvPr id="32774" name="Rectangle 6">
            <a:extLst>
              <a:ext uri="{FF2B5EF4-FFF2-40B4-BE49-F238E27FC236}">
                <a16:creationId xmlns:a16="http://schemas.microsoft.com/office/drawing/2014/main" id="{C1DA6B58-6814-4CEB-B547-30E54DDDDCC1}"/>
              </a:ext>
            </a:extLst>
          </p:cNvPr>
          <p:cNvSpPr>
            <a:spLocks noChangeArrowheads="1"/>
          </p:cNvSpPr>
          <p:nvPr/>
        </p:nvSpPr>
        <p:spPr bwMode="auto">
          <a:xfrm>
            <a:off x="6169025" y="6403975"/>
            <a:ext cx="161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it-IT" sz="1400">
              <a:solidFill>
                <a:schemeClr val="bg1"/>
              </a:solidFill>
            </a:endParaRPr>
          </a:p>
        </p:txBody>
      </p:sp>
      <p:sp>
        <p:nvSpPr>
          <p:cNvPr id="32775" name="Text Box 7">
            <a:extLst>
              <a:ext uri="{FF2B5EF4-FFF2-40B4-BE49-F238E27FC236}">
                <a16:creationId xmlns:a16="http://schemas.microsoft.com/office/drawing/2014/main" id="{787D6E4A-A55A-40DD-B261-DFDCDDC3B752}"/>
              </a:ext>
            </a:extLst>
          </p:cNvPr>
          <p:cNvSpPr txBox="1">
            <a:spLocks noChangeArrowheads="1"/>
          </p:cNvSpPr>
          <p:nvPr/>
        </p:nvSpPr>
        <p:spPr bwMode="auto">
          <a:xfrm>
            <a:off x="1308100" y="3749675"/>
            <a:ext cx="879475" cy="457200"/>
          </a:xfrm>
          <a:prstGeom prst="rect">
            <a:avLst/>
          </a:prstGeom>
          <a:solidFill>
            <a:srgbClr val="33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sz="2400">
                <a:solidFill>
                  <a:srgbClr val="00002A"/>
                </a:solidFill>
              </a:rPr>
              <a:t>Early</a:t>
            </a:r>
          </a:p>
        </p:txBody>
      </p:sp>
      <p:sp>
        <p:nvSpPr>
          <p:cNvPr id="32776" name="Text Box 8">
            <a:extLst>
              <a:ext uri="{FF2B5EF4-FFF2-40B4-BE49-F238E27FC236}">
                <a16:creationId xmlns:a16="http://schemas.microsoft.com/office/drawing/2014/main" id="{C00E7CC8-A06F-4AD2-BA33-24D77EC92E20}"/>
              </a:ext>
            </a:extLst>
          </p:cNvPr>
          <p:cNvSpPr txBox="1">
            <a:spLocks noChangeArrowheads="1"/>
          </p:cNvSpPr>
          <p:nvPr/>
        </p:nvSpPr>
        <p:spPr bwMode="auto">
          <a:xfrm>
            <a:off x="3343275" y="3749675"/>
            <a:ext cx="1762125" cy="457200"/>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sz="2400">
                <a:solidFill>
                  <a:srgbClr val="00002A"/>
                </a:solidFill>
              </a:rPr>
              <a:t>Established</a:t>
            </a:r>
          </a:p>
        </p:txBody>
      </p:sp>
      <p:sp>
        <p:nvSpPr>
          <p:cNvPr id="32777" name="Text Box 9">
            <a:extLst>
              <a:ext uri="{FF2B5EF4-FFF2-40B4-BE49-F238E27FC236}">
                <a16:creationId xmlns:a16="http://schemas.microsoft.com/office/drawing/2014/main" id="{47A43F06-F336-4719-88F9-08BE37BAE669}"/>
              </a:ext>
            </a:extLst>
          </p:cNvPr>
          <p:cNvSpPr txBox="1">
            <a:spLocks noChangeArrowheads="1"/>
          </p:cNvSpPr>
          <p:nvPr/>
        </p:nvSpPr>
        <p:spPr bwMode="white">
          <a:xfrm>
            <a:off x="5981700" y="3749675"/>
            <a:ext cx="1608138" cy="457200"/>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sz="2400">
                <a:solidFill>
                  <a:srgbClr val="00002A"/>
                </a:solidFill>
              </a:rPr>
              <a:t>End Stage</a:t>
            </a:r>
          </a:p>
        </p:txBody>
      </p:sp>
      <p:sp>
        <p:nvSpPr>
          <p:cNvPr id="32778" name="Line 10">
            <a:extLst>
              <a:ext uri="{FF2B5EF4-FFF2-40B4-BE49-F238E27FC236}">
                <a16:creationId xmlns:a16="http://schemas.microsoft.com/office/drawing/2014/main" id="{8BCD45E2-827A-4E87-B1F1-74F70D645975}"/>
              </a:ext>
            </a:extLst>
          </p:cNvPr>
          <p:cNvSpPr>
            <a:spLocks noChangeShapeType="1"/>
          </p:cNvSpPr>
          <p:nvPr/>
        </p:nvSpPr>
        <p:spPr bwMode="auto">
          <a:xfrm flipV="1">
            <a:off x="2489200" y="3419475"/>
            <a:ext cx="0" cy="1255713"/>
          </a:xfrm>
          <a:prstGeom prst="line">
            <a:avLst/>
          </a:prstGeom>
          <a:noFill/>
          <a:ln w="28575">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32779" name="Text Box 11">
            <a:extLst>
              <a:ext uri="{FF2B5EF4-FFF2-40B4-BE49-F238E27FC236}">
                <a16:creationId xmlns:a16="http://schemas.microsoft.com/office/drawing/2014/main" id="{094967B1-3000-401B-B46B-761BE4DE5F0E}"/>
              </a:ext>
            </a:extLst>
          </p:cNvPr>
          <p:cNvSpPr txBox="1">
            <a:spLocks noChangeArrowheads="1"/>
          </p:cNvSpPr>
          <p:nvPr/>
        </p:nvSpPr>
        <p:spPr bwMode="auto">
          <a:xfrm>
            <a:off x="539750" y="692150"/>
            <a:ext cx="8064698"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buClr>
                <a:schemeClr val="tx2"/>
              </a:buClr>
              <a:buSzPct val="125000"/>
            </a:pPr>
            <a:r>
              <a:rPr lang="en-US" altLang="it-IT" dirty="0">
                <a:solidFill>
                  <a:srgbClr val="FFFF00"/>
                </a:solidFill>
                <a:latin typeface="Times New Roman" panose="02020603050405020304" pitchFamily="18" charset="0"/>
              </a:rPr>
              <a:t>“Successful treatment to limit joint damage and functional loss requires early diagnosis and timely initiation of disease modifying agents”  </a:t>
            </a:r>
          </a:p>
          <a:p>
            <a:pPr algn="ctr">
              <a:spcBef>
                <a:spcPct val="50000"/>
              </a:spcBef>
              <a:buClr>
                <a:schemeClr val="tx2"/>
              </a:buClr>
              <a:buSzPct val="125000"/>
            </a:pPr>
            <a:r>
              <a:rPr lang="en-US" altLang="it-IT" sz="2400" b="1" dirty="0">
                <a:solidFill>
                  <a:srgbClr val="FF0000"/>
                </a:solidFill>
                <a:latin typeface="Times New Roman" panose="02020603050405020304" pitchFamily="18" charset="0"/>
              </a:rPr>
              <a:t>THE GOAL OF</a:t>
            </a:r>
            <a:r>
              <a:rPr lang="en-US" altLang="it-IT" dirty="0">
                <a:solidFill>
                  <a:srgbClr val="FF0000"/>
                </a:solidFill>
                <a:latin typeface="Times New Roman" panose="02020603050405020304" pitchFamily="18" charset="0"/>
              </a:rPr>
              <a:t> </a:t>
            </a:r>
            <a:r>
              <a:rPr lang="en-US" altLang="it-IT" sz="2400" b="1" dirty="0">
                <a:solidFill>
                  <a:srgbClr val="FF0000"/>
                </a:solidFill>
                <a:latin typeface="Times New Roman" panose="02020603050405020304" pitchFamily="18" charset="0"/>
              </a:rPr>
              <a:t>TREATMENT IS TO ARREST THE DISEASE AND ACHIEVE </a:t>
            </a:r>
            <a:r>
              <a:rPr lang="en-US" altLang="it-IT" sz="3600" b="1" u="sng" dirty="0">
                <a:solidFill>
                  <a:srgbClr val="00FF00"/>
                </a:solidFill>
                <a:latin typeface="Times New Roman" panose="02020603050405020304" pitchFamily="18" charset="0"/>
              </a:rPr>
              <a:t>REMISSION</a:t>
            </a:r>
            <a:r>
              <a:rPr lang="en-US" altLang="it-IT" dirty="0">
                <a:solidFill>
                  <a:schemeClr val="bg1"/>
                </a:solidFill>
                <a:latin typeface="Times New Roman" panose="02020603050405020304" pitchFamily="18" charset="0"/>
              </a:rPr>
              <a:t>.”</a:t>
            </a:r>
            <a:r>
              <a:rPr lang="en-US" altLang="it-IT" baseline="30000" dirty="0">
                <a:solidFill>
                  <a:schemeClr val="bg1"/>
                </a:solidFill>
                <a:latin typeface="Times New Roman" panose="02020603050405020304" pitchFamily="18" charset="0"/>
              </a:rPr>
              <a:t>1</a:t>
            </a:r>
            <a:endParaRPr lang="en-US" altLang="it-IT" sz="1600" baseline="30000" dirty="0">
              <a:solidFill>
                <a:schemeClr val="bg1"/>
              </a:solidFill>
              <a:latin typeface="Times New Roman" panose="02020603050405020304" pitchFamily="18" charset="0"/>
            </a:endParaRPr>
          </a:p>
          <a:p>
            <a:pPr algn="ctr">
              <a:lnSpc>
                <a:spcPct val="70000"/>
              </a:lnSpc>
              <a:spcBef>
                <a:spcPct val="35000"/>
              </a:spcBef>
            </a:pPr>
            <a:r>
              <a:rPr lang="en-US" altLang="it-IT" sz="1200" dirty="0">
                <a:solidFill>
                  <a:srgbClr val="FFFF00"/>
                </a:solidFill>
                <a:latin typeface="Times New Roman" panose="02020603050405020304" pitchFamily="18" charset="0"/>
              </a:rPr>
              <a:t>American College of Rheumatology</a:t>
            </a:r>
          </a:p>
          <a:p>
            <a:pPr algn="ctr">
              <a:lnSpc>
                <a:spcPct val="70000"/>
              </a:lnSpc>
              <a:spcBef>
                <a:spcPct val="35000"/>
              </a:spcBef>
            </a:pPr>
            <a:r>
              <a:rPr lang="en-US" altLang="it-IT" sz="1200" dirty="0">
                <a:solidFill>
                  <a:srgbClr val="FFFF00"/>
                </a:solidFill>
                <a:latin typeface="Times New Roman" panose="02020603050405020304" pitchFamily="18" charset="0"/>
              </a:rPr>
              <a:t>Ad Hoc Committee on Clinical Guidelines</a:t>
            </a:r>
            <a:endParaRPr lang="en-US" altLang="it-IT" sz="1600" dirty="0">
              <a:solidFill>
                <a:srgbClr val="FFFF00"/>
              </a:solidFill>
              <a:latin typeface="Times New Roman" panose="02020603050405020304" pitchFamily="18" charset="0"/>
            </a:endParaRPr>
          </a:p>
          <a:p>
            <a:pPr algn="ctr"/>
            <a:endParaRPr lang="en-US" altLang="it-IT" sz="2000" dirty="0">
              <a:solidFill>
                <a:srgbClr val="FFFF00"/>
              </a:solidFill>
              <a:latin typeface="Times New Roman" panose="02020603050405020304" pitchFamily="18" charset="0"/>
            </a:endParaRPr>
          </a:p>
        </p:txBody>
      </p:sp>
      <p:sp>
        <p:nvSpPr>
          <p:cNvPr id="32780" name="Freeform 12">
            <a:extLst>
              <a:ext uri="{FF2B5EF4-FFF2-40B4-BE49-F238E27FC236}">
                <a16:creationId xmlns:a16="http://schemas.microsoft.com/office/drawing/2014/main" id="{4240A39B-314A-47CE-B0CF-80ED441F7199}"/>
              </a:ext>
            </a:extLst>
          </p:cNvPr>
          <p:cNvSpPr>
            <a:spLocks/>
          </p:cNvSpPr>
          <p:nvPr/>
        </p:nvSpPr>
        <p:spPr bwMode="invGray">
          <a:xfrm>
            <a:off x="2365375" y="2579688"/>
            <a:ext cx="258763" cy="725487"/>
          </a:xfrm>
          <a:custGeom>
            <a:avLst/>
            <a:gdLst>
              <a:gd name="T0" fmla="*/ 2147483647 w 266"/>
              <a:gd name="T1" fmla="*/ 0 h 517"/>
              <a:gd name="T2" fmla="*/ 2147483647 w 266"/>
              <a:gd name="T3" fmla="*/ 2147483647 h 517"/>
              <a:gd name="T4" fmla="*/ 2147483647 w 266"/>
              <a:gd name="T5" fmla="*/ 2147483647 h 517"/>
              <a:gd name="T6" fmla="*/ 2147483647 w 266"/>
              <a:gd name="T7" fmla="*/ 2147483647 h 517"/>
              <a:gd name="T8" fmla="*/ 0 w 266"/>
              <a:gd name="T9" fmla="*/ 2147483647 h 517"/>
              <a:gd name="T10" fmla="*/ 2147483647 w 266"/>
              <a:gd name="T11" fmla="*/ 2147483647 h 517"/>
              <a:gd name="T12" fmla="*/ 2147483647 w 266"/>
              <a:gd name="T13" fmla="*/ 0 h 517"/>
              <a:gd name="T14" fmla="*/ 2147483647 w 266"/>
              <a:gd name="T15" fmla="*/ 0 h 517"/>
              <a:gd name="T16" fmla="*/ 2147483647 w 266"/>
              <a:gd name="T17" fmla="*/ 0 h 5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517"/>
              <a:gd name="T29" fmla="*/ 266 w 266"/>
              <a:gd name="T30" fmla="*/ 517 h 5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517">
                <a:moveTo>
                  <a:pt x="208" y="0"/>
                </a:moveTo>
                <a:lnTo>
                  <a:pt x="211" y="390"/>
                </a:lnTo>
                <a:lnTo>
                  <a:pt x="265" y="390"/>
                </a:lnTo>
                <a:lnTo>
                  <a:pt x="121" y="516"/>
                </a:lnTo>
                <a:lnTo>
                  <a:pt x="0" y="390"/>
                </a:lnTo>
                <a:lnTo>
                  <a:pt x="53" y="390"/>
                </a:lnTo>
                <a:lnTo>
                  <a:pt x="53" y="0"/>
                </a:lnTo>
                <a:lnTo>
                  <a:pt x="211" y="0"/>
                </a:lnTo>
                <a:lnTo>
                  <a:pt x="208" y="0"/>
                </a:lnTo>
              </a:path>
            </a:pathLst>
          </a:custGeom>
          <a:solidFill>
            <a:srgbClr val="FF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2781" name="Freeform 13">
            <a:extLst>
              <a:ext uri="{FF2B5EF4-FFF2-40B4-BE49-F238E27FC236}">
                <a16:creationId xmlns:a16="http://schemas.microsoft.com/office/drawing/2014/main" id="{CB469C6D-0092-4280-BE23-47183FC217AC}"/>
              </a:ext>
            </a:extLst>
          </p:cNvPr>
          <p:cNvSpPr>
            <a:spLocks/>
          </p:cNvSpPr>
          <p:nvPr/>
        </p:nvSpPr>
        <p:spPr bwMode="invGray">
          <a:xfrm>
            <a:off x="925513" y="2579688"/>
            <a:ext cx="260350" cy="725487"/>
          </a:xfrm>
          <a:custGeom>
            <a:avLst/>
            <a:gdLst>
              <a:gd name="T0" fmla="*/ 2147483647 w 266"/>
              <a:gd name="T1" fmla="*/ 0 h 517"/>
              <a:gd name="T2" fmla="*/ 2147483647 w 266"/>
              <a:gd name="T3" fmla="*/ 2147483647 h 517"/>
              <a:gd name="T4" fmla="*/ 2147483647 w 266"/>
              <a:gd name="T5" fmla="*/ 2147483647 h 517"/>
              <a:gd name="T6" fmla="*/ 2147483647 w 266"/>
              <a:gd name="T7" fmla="*/ 2147483647 h 517"/>
              <a:gd name="T8" fmla="*/ 0 w 266"/>
              <a:gd name="T9" fmla="*/ 2147483647 h 517"/>
              <a:gd name="T10" fmla="*/ 2147483647 w 266"/>
              <a:gd name="T11" fmla="*/ 2147483647 h 517"/>
              <a:gd name="T12" fmla="*/ 2147483647 w 266"/>
              <a:gd name="T13" fmla="*/ 0 h 517"/>
              <a:gd name="T14" fmla="*/ 2147483647 w 266"/>
              <a:gd name="T15" fmla="*/ 0 h 517"/>
              <a:gd name="T16" fmla="*/ 2147483647 w 266"/>
              <a:gd name="T17" fmla="*/ 0 h 5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517"/>
              <a:gd name="T29" fmla="*/ 266 w 266"/>
              <a:gd name="T30" fmla="*/ 517 h 5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517">
                <a:moveTo>
                  <a:pt x="208" y="0"/>
                </a:moveTo>
                <a:lnTo>
                  <a:pt x="211" y="390"/>
                </a:lnTo>
                <a:lnTo>
                  <a:pt x="265" y="390"/>
                </a:lnTo>
                <a:lnTo>
                  <a:pt x="121" y="516"/>
                </a:lnTo>
                <a:lnTo>
                  <a:pt x="0" y="390"/>
                </a:lnTo>
                <a:lnTo>
                  <a:pt x="53" y="390"/>
                </a:lnTo>
                <a:lnTo>
                  <a:pt x="53" y="0"/>
                </a:lnTo>
                <a:lnTo>
                  <a:pt x="211" y="0"/>
                </a:lnTo>
                <a:lnTo>
                  <a:pt x="208" y="0"/>
                </a:lnTo>
              </a:path>
            </a:pathLst>
          </a:custGeom>
          <a:solidFill>
            <a:srgbClr val="FF000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it-IT"/>
          </a:p>
        </p:txBody>
      </p:sp>
      <p:sp>
        <p:nvSpPr>
          <p:cNvPr id="32782" name="Text Box 14">
            <a:extLst>
              <a:ext uri="{FF2B5EF4-FFF2-40B4-BE49-F238E27FC236}">
                <a16:creationId xmlns:a16="http://schemas.microsoft.com/office/drawing/2014/main" id="{65B797E7-C138-4B48-B631-FD0406B53B54}"/>
              </a:ext>
            </a:extLst>
          </p:cNvPr>
          <p:cNvSpPr txBox="1">
            <a:spLocks noChangeArrowheads="1"/>
          </p:cNvSpPr>
          <p:nvPr/>
        </p:nvSpPr>
        <p:spPr bwMode="auto">
          <a:xfrm>
            <a:off x="1177925" y="2568575"/>
            <a:ext cx="1162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it-IT" sz="2000">
                <a:solidFill>
                  <a:srgbClr val="FFFF00"/>
                </a:solidFill>
              </a:rPr>
              <a:t>Diseaseonset</a:t>
            </a:r>
          </a:p>
        </p:txBody>
      </p:sp>
      <p:sp>
        <p:nvSpPr>
          <p:cNvPr id="32783" name="Text Box 15">
            <a:extLst>
              <a:ext uri="{FF2B5EF4-FFF2-40B4-BE49-F238E27FC236}">
                <a16:creationId xmlns:a16="http://schemas.microsoft.com/office/drawing/2014/main" id="{1A7FC756-8A48-4CD7-BE0A-F65F9D812196}"/>
              </a:ext>
            </a:extLst>
          </p:cNvPr>
          <p:cNvSpPr txBox="1">
            <a:spLocks noChangeArrowheads="1"/>
          </p:cNvSpPr>
          <p:nvPr/>
        </p:nvSpPr>
        <p:spPr bwMode="auto">
          <a:xfrm>
            <a:off x="895350" y="5826125"/>
            <a:ext cx="78708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228600" algn="l"/>
              </a:tabLst>
              <a:defRPr>
                <a:solidFill>
                  <a:schemeClr val="tx1"/>
                </a:solidFill>
                <a:latin typeface="Arial" panose="020B0604020202020204" pitchFamily="34" charset="0"/>
              </a:defRPr>
            </a:lvl1pPr>
            <a:lvl2pPr marL="742950" indent="-285750" eaLnBrk="0" hangingPunct="0">
              <a:tabLst>
                <a:tab pos="228600" algn="l"/>
              </a:tabLst>
              <a:defRPr>
                <a:solidFill>
                  <a:schemeClr val="tx1"/>
                </a:solidFill>
                <a:latin typeface="Arial" panose="020B0604020202020204" pitchFamily="34" charset="0"/>
              </a:defRPr>
            </a:lvl2pPr>
            <a:lvl3pPr marL="1143000" indent="-228600" eaLnBrk="0" hangingPunct="0">
              <a:tabLst>
                <a:tab pos="228600" algn="l"/>
              </a:tabLst>
              <a:defRPr>
                <a:solidFill>
                  <a:schemeClr val="tx1"/>
                </a:solidFill>
                <a:latin typeface="Arial" panose="020B0604020202020204" pitchFamily="34" charset="0"/>
              </a:defRPr>
            </a:lvl3pPr>
            <a:lvl4pPr marL="1600200" indent="-228600" eaLnBrk="0" hangingPunct="0">
              <a:tabLst>
                <a:tab pos="228600" algn="l"/>
              </a:tabLst>
              <a:defRPr>
                <a:solidFill>
                  <a:schemeClr val="tx1"/>
                </a:solidFill>
                <a:latin typeface="Arial" panose="020B0604020202020204" pitchFamily="34" charset="0"/>
              </a:defRPr>
            </a:lvl4pPr>
            <a:lvl5pPr marL="2057400" indent="-228600" eaLnBrk="0" hangingPunct="0">
              <a:tabLst>
                <a:tab pos="2286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r>
              <a:rPr lang="en-US" altLang="it-IT" sz="1400" b="1"/>
              <a:t>1. 	American College of Rheumatology Subcommittee on Rheumatoid Arthritis Guidelines.               	</a:t>
            </a:r>
            <a:r>
              <a:rPr lang="en-US" altLang="it-IT" sz="1400" b="1" i="1"/>
              <a:t>Arthritis Rheum</a:t>
            </a:r>
            <a:r>
              <a:rPr lang="en-US" altLang="it-IT" sz="1400" b="1"/>
              <a:t>. 2002;46:328-346.</a:t>
            </a:r>
          </a:p>
          <a:p>
            <a:r>
              <a:rPr lang="en-US" altLang="it-IT" sz="1400" b="1"/>
              <a:t>2. 	van der Heijde DM. </a:t>
            </a:r>
            <a:r>
              <a:rPr lang="en-US" altLang="it-IT" sz="1400" b="1" i="1"/>
              <a:t>Br J Rheumatol</a:t>
            </a:r>
            <a:r>
              <a:rPr lang="en-US" altLang="it-IT" sz="1400" b="1"/>
              <a:t>.1995:34(suppl 2):74-78.</a:t>
            </a:r>
          </a:p>
          <a:p>
            <a:r>
              <a:rPr lang="en-US" altLang="it-IT" sz="1400" b="1"/>
              <a:t>3. 	Sundy JS, St Clair EW. </a:t>
            </a:r>
            <a:r>
              <a:rPr lang="en-US" altLang="it-IT" sz="1400" b="1" i="1"/>
              <a:t>J Musculoskel Med</a:t>
            </a:r>
            <a:r>
              <a:rPr lang="en-US" altLang="it-IT" sz="1400" b="1"/>
              <a:t>. 2002;19:395-403.</a:t>
            </a:r>
          </a:p>
        </p:txBody>
      </p:sp>
    </p:spTree>
    <p:extLst>
      <p:ext uri="{BB962C8B-B14F-4D97-AF65-F5344CB8AC3E}">
        <p14:creationId xmlns:p14="http://schemas.microsoft.com/office/powerpoint/2010/main" val="2295548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4AD2D4EB-7602-4464-9D5F-A31B60E76F25}"/>
              </a:ext>
            </a:extLst>
          </p:cNvPr>
          <p:cNvSpPr>
            <a:spLocks noGrp="1" noChangeArrowheads="1"/>
          </p:cNvSpPr>
          <p:nvPr>
            <p:ph type="title"/>
          </p:nvPr>
        </p:nvSpPr>
        <p:spPr>
          <a:xfrm>
            <a:off x="420004" y="332656"/>
            <a:ext cx="8291512" cy="511175"/>
          </a:xfrm>
        </p:spPr>
        <p:txBody>
          <a:bodyPr/>
          <a:lstStyle/>
          <a:p>
            <a:pPr algn="ctr" eaLnBrk="1" hangingPunct="1">
              <a:defRPr/>
            </a:pPr>
            <a:r>
              <a:rPr lang="it-IT" sz="1800" b="1" dirty="0">
                <a:solidFill>
                  <a:srgbClr val="FF0000"/>
                </a:solidFill>
                <a:latin typeface="Comic Sans MS" pitchFamily="66" charset="0"/>
              </a:rPr>
              <a:t>FARMACI  IN  REUMATOLOGIA</a:t>
            </a:r>
          </a:p>
        </p:txBody>
      </p:sp>
      <p:sp>
        <p:nvSpPr>
          <p:cNvPr id="192515" name="Rectangle 3">
            <a:extLst>
              <a:ext uri="{FF2B5EF4-FFF2-40B4-BE49-F238E27FC236}">
                <a16:creationId xmlns:a16="http://schemas.microsoft.com/office/drawing/2014/main" id="{0F457D35-A38E-4A78-98FD-96BAAE4BC431}"/>
              </a:ext>
            </a:extLst>
          </p:cNvPr>
          <p:cNvSpPr>
            <a:spLocks noGrp="1" noChangeArrowheads="1"/>
          </p:cNvSpPr>
          <p:nvPr>
            <p:ph type="body" idx="1"/>
          </p:nvPr>
        </p:nvSpPr>
        <p:spPr>
          <a:xfrm>
            <a:off x="95026" y="1171575"/>
            <a:ext cx="8941469" cy="5686425"/>
          </a:xfrm>
        </p:spPr>
        <p:txBody>
          <a:bodyPr>
            <a:normAutofit fontScale="25000" lnSpcReduction="20000"/>
          </a:bodyPr>
          <a:lstStyle/>
          <a:p>
            <a:pPr marL="68580" indent="0" eaLnBrk="1" hangingPunct="1">
              <a:lnSpc>
                <a:spcPct val="80000"/>
              </a:lnSpc>
              <a:buNone/>
              <a:defRPr/>
            </a:pPr>
            <a:r>
              <a:rPr lang="it-IT" sz="4800" b="1" dirty="0">
                <a:solidFill>
                  <a:srgbClr val="00FF00"/>
                </a:solidFill>
                <a:latin typeface="Comic Sans MS" pitchFamily="66" charset="0"/>
              </a:rPr>
              <a:t>1.  FARMACI  ANTI - REUMATICI  NON  SPECIFICI  O SINTOMATICI :</a:t>
            </a:r>
            <a:r>
              <a:rPr lang="it-IT" sz="4800" dirty="0">
                <a:solidFill>
                  <a:srgbClr val="FFFF00"/>
                </a:solidFill>
                <a:latin typeface="Comic Sans MS" pitchFamily="66" charset="0"/>
              </a:rPr>
              <a:t> </a:t>
            </a:r>
          </a:p>
          <a:p>
            <a:pPr eaLnBrk="1" hangingPunct="1">
              <a:lnSpc>
                <a:spcPct val="80000"/>
              </a:lnSpc>
              <a:buFont typeface="Wingdings" panose="05000000000000000000" pitchFamily="2" charset="2"/>
              <a:buNone/>
              <a:defRPr/>
            </a:pPr>
            <a:r>
              <a:rPr lang="it-IT" sz="4000" b="1" dirty="0">
                <a:solidFill>
                  <a:srgbClr val="FFFF00"/>
                </a:solidFill>
                <a:latin typeface="Comic Sans MS" pitchFamily="66" charset="0"/>
              </a:rPr>
              <a:t>      NON MODIFICANO IL CORSO NATURALE DELLA MALATTIA    </a:t>
            </a:r>
            <a:r>
              <a:rPr lang="it-IT" sz="4000" b="1" dirty="0">
                <a:solidFill>
                  <a:srgbClr val="00FF00"/>
                </a:solidFill>
                <a:latin typeface="Comic Sans MS" pitchFamily="66" charset="0"/>
              </a:rPr>
              <a:t>( AZIONE ANTI - INFIAMMATORI   ED   ANALGESICA )</a:t>
            </a:r>
          </a:p>
          <a:p>
            <a:pPr eaLnBrk="1" hangingPunct="1">
              <a:lnSpc>
                <a:spcPct val="80000"/>
              </a:lnSpc>
              <a:buFont typeface="Wingdings" panose="05000000000000000000" pitchFamily="2" charset="2"/>
              <a:buNone/>
              <a:defRPr/>
            </a:pPr>
            <a:endParaRPr lang="it-IT" sz="4000" b="1" dirty="0">
              <a:solidFill>
                <a:srgbClr val="00FF00"/>
              </a:solidFill>
              <a:latin typeface="Comic Sans MS" pitchFamily="66" charset="0"/>
            </a:endParaRPr>
          </a:p>
          <a:p>
            <a:pPr eaLnBrk="1" hangingPunct="1">
              <a:lnSpc>
                <a:spcPct val="80000"/>
              </a:lnSpc>
              <a:buFont typeface="Wingdings" panose="05000000000000000000" pitchFamily="2" charset="2"/>
              <a:buNone/>
              <a:defRPr/>
            </a:pPr>
            <a:endParaRPr lang="it-IT" sz="2500" b="1" dirty="0">
              <a:solidFill>
                <a:srgbClr val="00FF00"/>
              </a:solidFill>
              <a:latin typeface="Comic Sans MS" pitchFamily="66" charset="0"/>
            </a:endParaRPr>
          </a:p>
          <a:p>
            <a:pPr eaLnBrk="1" hangingPunct="1">
              <a:lnSpc>
                <a:spcPct val="80000"/>
              </a:lnSpc>
              <a:buFont typeface="Wingdings" panose="05000000000000000000" pitchFamily="2" charset="2"/>
              <a:buNone/>
              <a:defRPr/>
            </a:pPr>
            <a:endParaRPr lang="it-IT" sz="2500" b="1" dirty="0">
              <a:solidFill>
                <a:srgbClr val="00FF00"/>
              </a:solidFill>
              <a:latin typeface="Comic Sans MS" pitchFamily="66" charset="0"/>
            </a:endParaRPr>
          </a:p>
          <a:p>
            <a:pPr eaLnBrk="1" hangingPunct="1">
              <a:lnSpc>
                <a:spcPct val="80000"/>
              </a:lnSpc>
              <a:buFont typeface="Wingdings" panose="05000000000000000000" pitchFamily="2" charset="2"/>
              <a:buNone/>
              <a:defRPr/>
            </a:pPr>
            <a:endParaRPr lang="it-IT" sz="2500" b="1" dirty="0">
              <a:solidFill>
                <a:srgbClr val="00FF00"/>
              </a:solidFill>
              <a:latin typeface="Comic Sans MS" pitchFamily="66" charset="0"/>
            </a:endParaRPr>
          </a:p>
          <a:p>
            <a:pPr marL="68580" indent="0">
              <a:lnSpc>
                <a:spcPct val="80000"/>
              </a:lnSpc>
              <a:buNone/>
              <a:defRPr/>
            </a:pPr>
            <a:r>
              <a:rPr lang="it-IT" sz="4800" b="1" dirty="0">
                <a:solidFill>
                  <a:srgbClr val="00FF00"/>
                </a:solidFill>
                <a:latin typeface="Comic Sans MS" pitchFamily="66" charset="0"/>
              </a:rPr>
              <a:t>2.  CORTISONICI:</a:t>
            </a:r>
            <a:r>
              <a:rPr lang="it-IT" sz="4800" dirty="0">
                <a:solidFill>
                  <a:srgbClr val="FFFF00"/>
                </a:solidFill>
                <a:latin typeface="Comic Sans MS" pitchFamily="66" charset="0"/>
              </a:rPr>
              <a:t> </a:t>
            </a:r>
          </a:p>
          <a:p>
            <a:pPr>
              <a:lnSpc>
                <a:spcPct val="80000"/>
              </a:lnSpc>
              <a:buNone/>
              <a:defRPr/>
            </a:pPr>
            <a:r>
              <a:rPr lang="it-IT" sz="2500" dirty="0">
                <a:solidFill>
                  <a:srgbClr val="FFFF00"/>
                </a:solidFill>
                <a:latin typeface="Comic Sans MS" pitchFamily="66" charset="0"/>
              </a:rPr>
              <a:t>           </a:t>
            </a:r>
            <a:r>
              <a:rPr lang="it-IT" sz="2500" b="1" dirty="0">
                <a:solidFill>
                  <a:srgbClr val="FFFF00"/>
                </a:solidFill>
                <a:latin typeface="Comic Sans MS" pitchFamily="66" charset="0"/>
              </a:rPr>
              <a:t> </a:t>
            </a:r>
            <a:r>
              <a:rPr lang="it-IT" sz="4000" b="1" dirty="0">
                <a:solidFill>
                  <a:srgbClr val="FFFF00"/>
                </a:solidFill>
                <a:latin typeface="Comic Sans MS" pitchFamily="66" charset="0"/>
              </a:rPr>
              <a:t>POTENTE AZIONE ANTI – INFIAMMATORIA E, AD ALTI DOSAGGI, IMMUNOSOPPRESSIVA </a:t>
            </a:r>
          </a:p>
          <a:p>
            <a:pPr>
              <a:lnSpc>
                <a:spcPct val="80000"/>
              </a:lnSpc>
              <a:buNone/>
              <a:defRPr/>
            </a:pPr>
            <a:r>
              <a:rPr lang="it-IT" sz="4000" b="1" dirty="0">
                <a:solidFill>
                  <a:srgbClr val="04FC2D"/>
                </a:solidFill>
                <a:latin typeface="Comic Sans MS" pitchFamily="66" charset="0"/>
              </a:rPr>
              <a:t>     ( COTRIBUISCE  A PREVENIRE  LA  COMPARSA  DI  EROSIONI  NEI  PRIMI  DUE  ANNI  DI  MALATTIA )</a:t>
            </a:r>
          </a:p>
          <a:p>
            <a:pPr>
              <a:lnSpc>
                <a:spcPct val="80000"/>
              </a:lnSpc>
              <a:buNone/>
              <a:defRPr/>
            </a:pPr>
            <a:endParaRPr lang="it-IT" sz="2500" b="1" dirty="0">
              <a:solidFill>
                <a:srgbClr val="04FC2D"/>
              </a:solidFill>
              <a:latin typeface="Comic Sans MS" pitchFamily="66" charset="0"/>
            </a:endParaRPr>
          </a:p>
          <a:p>
            <a:pPr>
              <a:lnSpc>
                <a:spcPct val="80000"/>
              </a:lnSpc>
              <a:buNone/>
              <a:defRPr/>
            </a:pPr>
            <a:endParaRPr lang="it-IT" sz="2500" b="1" dirty="0">
              <a:solidFill>
                <a:srgbClr val="FFFF00"/>
              </a:solidFill>
              <a:latin typeface="Comic Sans MS" pitchFamily="66" charset="0"/>
            </a:endParaRPr>
          </a:p>
          <a:p>
            <a:pPr>
              <a:lnSpc>
                <a:spcPct val="80000"/>
              </a:lnSpc>
              <a:buNone/>
              <a:defRPr/>
            </a:pPr>
            <a:endParaRPr lang="it-IT" sz="2500" b="1"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2500" b="1" dirty="0">
              <a:solidFill>
                <a:srgbClr val="00FF00"/>
              </a:solidFill>
              <a:latin typeface="Comic Sans MS" pitchFamily="66" charset="0"/>
            </a:endParaRPr>
          </a:p>
          <a:p>
            <a:pPr eaLnBrk="1" hangingPunct="1">
              <a:lnSpc>
                <a:spcPct val="80000"/>
              </a:lnSpc>
              <a:buFont typeface="Wingdings" panose="05000000000000000000" pitchFamily="2" charset="2"/>
              <a:buNone/>
              <a:defRPr/>
            </a:pPr>
            <a:r>
              <a:rPr lang="it-IT" sz="1800" dirty="0">
                <a:solidFill>
                  <a:srgbClr val="FFFF00"/>
                </a:solidFill>
                <a:latin typeface="Comic Sans MS" pitchFamily="66" charset="0"/>
              </a:rPr>
              <a:t>            </a:t>
            </a:r>
            <a:endParaRPr lang="it-IT" sz="1000" dirty="0">
              <a:solidFill>
                <a:srgbClr val="FFFF00"/>
              </a:solidFill>
              <a:latin typeface="Comic Sans MS" pitchFamily="66" charset="0"/>
            </a:endParaRPr>
          </a:p>
          <a:p>
            <a:pPr marL="68580" indent="0" eaLnBrk="1" hangingPunct="1">
              <a:lnSpc>
                <a:spcPct val="80000"/>
              </a:lnSpc>
              <a:buNone/>
              <a:defRPr/>
            </a:pPr>
            <a:r>
              <a:rPr lang="it-IT" sz="4800" b="1" dirty="0">
                <a:solidFill>
                  <a:srgbClr val="FF0000"/>
                </a:solidFill>
                <a:latin typeface="Comic Sans MS" pitchFamily="66" charset="0"/>
              </a:rPr>
              <a:t>3.  FARMACI  SPECIFICI, “ FARMACI  DI  FONDO ”, </a:t>
            </a:r>
            <a:r>
              <a:rPr lang="it-IT" sz="7200" b="1" dirty="0">
                <a:solidFill>
                  <a:schemeClr val="accent4">
                    <a:lumMod val="60000"/>
                    <a:lumOff val="40000"/>
                  </a:schemeClr>
                </a:solidFill>
                <a:latin typeface="Comic Sans MS" pitchFamily="66" charset="0"/>
              </a:rPr>
              <a:t>“ </a:t>
            </a:r>
            <a:r>
              <a:rPr lang="it-IT" sz="7200" b="1" dirty="0" err="1">
                <a:solidFill>
                  <a:schemeClr val="accent4">
                    <a:lumMod val="60000"/>
                    <a:lumOff val="40000"/>
                  </a:schemeClr>
                </a:solidFill>
                <a:latin typeface="Comic Sans MS" pitchFamily="66" charset="0"/>
              </a:rPr>
              <a:t>DMARDs</a:t>
            </a:r>
            <a:r>
              <a:rPr lang="it-IT" sz="7200" b="1" dirty="0">
                <a:solidFill>
                  <a:schemeClr val="accent4">
                    <a:lumMod val="60000"/>
                    <a:lumOff val="40000"/>
                  </a:schemeClr>
                </a:solidFill>
                <a:latin typeface="Comic Sans MS" pitchFamily="66" charset="0"/>
              </a:rPr>
              <a:t> ”</a:t>
            </a:r>
            <a:r>
              <a:rPr lang="it-IT" sz="7200" dirty="0">
                <a:solidFill>
                  <a:schemeClr val="accent4">
                    <a:lumMod val="60000"/>
                    <a:lumOff val="40000"/>
                  </a:schemeClr>
                </a:solidFill>
                <a:latin typeface="Comic Sans MS" pitchFamily="66" charset="0"/>
              </a:rPr>
              <a:t> </a:t>
            </a:r>
          </a:p>
          <a:p>
            <a:pPr eaLnBrk="1" hangingPunct="1">
              <a:lnSpc>
                <a:spcPct val="80000"/>
              </a:lnSpc>
              <a:buFont typeface="Wingdings" panose="05000000000000000000" pitchFamily="2" charset="2"/>
              <a:buNone/>
              <a:defRPr/>
            </a:pPr>
            <a:endParaRPr lang="it-IT" sz="3800" dirty="0">
              <a:solidFill>
                <a:srgbClr val="FFFF00"/>
              </a:solidFill>
              <a:latin typeface="Comic Sans MS" pitchFamily="66" charset="0"/>
            </a:endParaRPr>
          </a:p>
          <a:p>
            <a:pPr eaLnBrk="1" hangingPunct="1">
              <a:lnSpc>
                <a:spcPct val="80000"/>
              </a:lnSpc>
              <a:buFont typeface="Wingdings" panose="05000000000000000000" pitchFamily="2" charset="2"/>
              <a:buNone/>
              <a:defRPr/>
            </a:pPr>
            <a:r>
              <a:rPr lang="it-IT" sz="4000" dirty="0">
                <a:solidFill>
                  <a:srgbClr val="FFFF00"/>
                </a:solidFill>
                <a:latin typeface="Comic Sans MS" pitchFamily="66" charset="0"/>
              </a:rPr>
              <a:t>       </a:t>
            </a:r>
            <a:r>
              <a:rPr lang="it-IT" sz="4000" b="1" dirty="0">
                <a:solidFill>
                  <a:schemeClr val="accent4">
                    <a:lumMod val="60000"/>
                    <a:lumOff val="40000"/>
                  </a:schemeClr>
                </a:solidFill>
                <a:latin typeface="Comic Sans MS" pitchFamily="66" charset="0"/>
              </a:rPr>
              <a:t>« DISEASE     MODYFING     ANTI  -  RHEUMATIC    DRUGS »</a:t>
            </a:r>
            <a:r>
              <a:rPr lang="it-IT" sz="4000" dirty="0">
                <a:solidFill>
                  <a:srgbClr val="FFFF00"/>
                </a:solidFill>
                <a:latin typeface="Comic Sans MS" pitchFamily="66" charset="0"/>
              </a:rPr>
              <a:t>,       CAPACI       DI       </a:t>
            </a:r>
            <a:r>
              <a:rPr lang="it-IT" sz="4000" b="1" dirty="0">
                <a:solidFill>
                  <a:srgbClr val="FF0000"/>
                </a:solidFill>
                <a:latin typeface="Comic Sans MS" pitchFamily="66" charset="0"/>
              </a:rPr>
              <a:t>MODIFICARE       IL      CORSO     </a:t>
            </a:r>
          </a:p>
          <a:p>
            <a:pPr eaLnBrk="1" hangingPunct="1">
              <a:lnSpc>
                <a:spcPct val="80000"/>
              </a:lnSpc>
              <a:buFont typeface="Wingdings" panose="05000000000000000000" pitchFamily="2" charset="2"/>
              <a:buNone/>
              <a:defRPr/>
            </a:pPr>
            <a:r>
              <a:rPr lang="it-IT" sz="4000" b="1" dirty="0">
                <a:solidFill>
                  <a:srgbClr val="FF0000"/>
                </a:solidFill>
                <a:latin typeface="Comic Sans MS" pitchFamily="66" charset="0"/>
              </a:rPr>
              <a:t>     NATURALE           DELLA        MALATTIA         (   INTERRUZIONE         O          RALLENTAMENTO          DELLA     </a:t>
            </a:r>
          </a:p>
          <a:p>
            <a:pPr eaLnBrk="1" hangingPunct="1">
              <a:lnSpc>
                <a:spcPct val="80000"/>
              </a:lnSpc>
              <a:buFont typeface="Wingdings" panose="05000000000000000000" pitchFamily="2" charset="2"/>
              <a:buNone/>
              <a:defRPr/>
            </a:pPr>
            <a:r>
              <a:rPr lang="it-IT" sz="4000" b="1" dirty="0">
                <a:solidFill>
                  <a:srgbClr val="FF0000"/>
                </a:solidFill>
                <a:latin typeface="Comic Sans MS" pitchFamily="66" charset="0"/>
              </a:rPr>
              <a:t>     PROGRESSIONE   DELLA     MALATTIA  )</a:t>
            </a:r>
            <a:r>
              <a:rPr lang="it-IT" sz="4000" dirty="0">
                <a:solidFill>
                  <a:srgbClr val="FFFF00"/>
                </a:solidFill>
                <a:latin typeface="Comic Sans MS" pitchFamily="66" charset="0"/>
              </a:rPr>
              <a:t> :         ATTIVITA’      INIBITORIA    DELLE    REAZIONI   IMMUNOFLOGISTICHE    </a:t>
            </a:r>
          </a:p>
          <a:p>
            <a:pPr eaLnBrk="1" hangingPunct="1">
              <a:lnSpc>
                <a:spcPct val="80000"/>
              </a:lnSpc>
              <a:buFont typeface="Wingdings" panose="05000000000000000000" pitchFamily="2" charset="2"/>
              <a:buNone/>
              <a:defRPr/>
            </a:pPr>
            <a:endParaRPr lang="it-IT" sz="4000" b="1"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4000" b="1" dirty="0">
              <a:solidFill>
                <a:srgbClr val="FFFF00"/>
              </a:solidFill>
              <a:latin typeface="Comic Sans MS" pitchFamily="66" charset="0"/>
            </a:endParaRPr>
          </a:p>
          <a:p>
            <a:pPr eaLnBrk="1" hangingPunct="1">
              <a:lnSpc>
                <a:spcPct val="80000"/>
              </a:lnSpc>
              <a:buFont typeface="Wingdings" panose="05000000000000000000" pitchFamily="2" charset="2"/>
              <a:buNone/>
              <a:defRPr/>
            </a:pPr>
            <a:r>
              <a:rPr lang="it-IT" sz="4000" b="1" dirty="0">
                <a:solidFill>
                  <a:srgbClr val="FFFF00"/>
                </a:solidFill>
                <a:latin typeface="Comic Sans MS" pitchFamily="66" charset="0"/>
              </a:rPr>
              <a:t>                                                </a:t>
            </a:r>
            <a:r>
              <a:rPr lang="it-IT" sz="7200" b="1" dirty="0">
                <a:solidFill>
                  <a:schemeClr val="accent4">
                    <a:lumMod val="60000"/>
                    <a:lumOff val="40000"/>
                  </a:schemeClr>
                </a:solidFill>
                <a:latin typeface="Comic Sans MS" pitchFamily="66" charset="0"/>
              </a:rPr>
              <a:t>“ </a:t>
            </a:r>
            <a:r>
              <a:rPr lang="it-IT" sz="7200" b="1" u="sng" dirty="0">
                <a:solidFill>
                  <a:schemeClr val="accent4">
                    <a:lumMod val="60000"/>
                    <a:lumOff val="40000"/>
                  </a:schemeClr>
                </a:solidFill>
                <a:latin typeface="Comic Sans MS" pitchFamily="66" charset="0"/>
              </a:rPr>
              <a:t>IMMUNOSOPPRESSORI </a:t>
            </a:r>
            <a:r>
              <a:rPr lang="it-IT" sz="7200" b="1" dirty="0">
                <a:solidFill>
                  <a:schemeClr val="accent4">
                    <a:lumMod val="60000"/>
                    <a:lumOff val="40000"/>
                  </a:schemeClr>
                </a:solidFill>
                <a:latin typeface="Comic Sans MS" pitchFamily="66" charset="0"/>
              </a:rPr>
              <a:t>” </a:t>
            </a:r>
          </a:p>
          <a:p>
            <a:pPr eaLnBrk="1" hangingPunct="1">
              <a:lnSpc>
                <a:spcPct val="80000"/>
              </a:lnSpc>
              <a:buFont typeface="Wingdings" panose="05000000000000000000" pitchFamily="2" charset="2"/>
              <a:buNone/>
              <a:defRPr/>
            </a:pPr>
            <a:endParaRPr lang="it-IT" sz="7200" b="1" dirty="0">
              <a:solidFill>
                <a:schemeClr val="accent4">
                  <a:lumMod val="60000"/>
                  <a:lumOff val="40000"/>
                </a:schemeClr>
              </a:solidFill>
              <a:latin typeface="Comic Sans MS" pitchFamily="66" charset="0"/>
            </a:endParaRPr>
          </a:p>
          <a:p>
            <a:pPr eaLnBrk="1" hangingPunct="1">
              <a:lnSpc>
                <a:spcPct val="80000"/>
              </a:lnSpc>
              <a:buFont typeface="Wingdings" panose="05000000000000000000" pitchFamily="2" charset="2"/>
              <a:buNone/>
              <a:defRPr/>
            </a:pPr>
            <a:endParaRPr lang="it-IT" sz="7200" b="1" dirty="0">
              <a:solidFill>
                <a:schemeClr val="accent4">
                  <a:lumMod val="60000"/>
                  <a:lumOff val="40000"/>
                </a:schemeClr>
              </a:solidFill>
              <a:latin typeface="Comic Sans MS" pitchFamily="66" charset="0"/>
            </a:endParaRPr>
          </a:p>
          <a:p>
            <a:pPr algn="ctr" eaLnBrk="1" hangingPunct="1">
              <a:lnSpc>
                <a:spcPct val="80000"/>
              </a:lnSpc>
              <a:buFont typeface="Wingdings" panose="05000000000000000000" pitchFamily="2" charset="2"/>
              <a:buNone/>
              <a:defRPr/>
            </a:pPr>
            <a:r>
              <a:rPr lang="it-IT" sz="6400" b="1" u="sng" dirty="0">
                <a:solidFill>
                  <a:srgbClr val="00FF00"/>
                </a:solidFill>
                <a:latin typeface="Comic Sans MS" pitchFamily="66" charset="0"/>
              </a:rPr>
              <a:t>SONO  QUESTI  FARMACI CHE  HANNO  RADICALMENTE  MODIFICATO </a:t>
            </a:r>
          </a:p>
          <a:p>
            <a:pPr algn="ctr" eaLnBrk="1" hangingPunct="1">
              <a:lnSpc>
                <a:spcPct val="80000"/>
              </a:lnSpc>
              <a:buFont typeface="Wingdings" panose="05000000000000000000" pitchFamily="2" charset="2"/>
              <a:buNone/>
              <a:defRPr/>
            </a:pPr>
            <a:endParaRPr lang="it-IT" sz="6400" b="1" u="sng" dirty="0">
              <a:solidFill>
                <a:srgbClr val="00FF00"/>
              </a:solidFill>
              <a:latin typeface="Comic Sans MS" pitchFamily="66" charset="0"/>
            </a:endParaRPr>
          </a:p>
          <a:p>
            <a:pPr algn="ctr" eaLnBrk="1" hangingPunct="1">
              <a:lnSpc>
                <a:spcPct val="80000"/>
              </a:lnSpc>
              <a:buFont typeface="Wingdings" panose="05000000000000000000" pitchFamily="2" charset="2"/>
              <a:buNone/>
              <a:defRPr/>
            </a:pPr>
            <a:r>
              <a:rPr lang="it-IT" sz="6400" b="1" u="sng" dirty="0">
                <a:solidFill>
                  <a:srgbClr val="00FF00"/>
                </a:solidFill>
                <a:latin typeface="Comic Sans MS" pitchFamily="66" charset="0"/>
              </a:rPr>
              <a:t>LA  PROGNOSI  DELLA  ARTRITE  REUMATOIDE !</a:t>
            </a:r>
          </a:p>
          <a:p>
            <a:pPr marL="454914" lvl="1" indent="0" algn="ctr">
              <a:lnSpc>
                <a:spcPct val="80000"/>
              </a:lnSpc>
              <a:buNone/>
              <a:defRPr/>
            </a:pPr>
            <a:endParaRPr lang="it-IT" sz="2200" b="1" u="sng" dirty="0">
              <a:solidFill>
                <a:srgbClr val="00FF00"/>
              </a:solidFill>
              <a:latin typeface="Comic Sans MS" pitchFamily="66" charset="0"/>
            </a:endParaRPr>
          </a:p>
          <a:p>
            <a:pPr marL="454914" lvl="1" indent="0" algn="ctr">
              <a:lnSpc>
                <a:spcPct val="80000"/>
              </a:lnSpc>
              <a:buNone/>
              <a:defRPr/>
            </a:pPr>
            <a:endParaRPr lang="it-IT" sz="2200" b="1" u="sng" dirty="0">
              <a:solidFill>
                <a:srgbClr val="00FF00"/>
              </a:solidFill>
              <a:latin typeface="Comic Sans MS" pitchFamily="66" charset="0"/>
            </a:endParaRPr>
          </a:p>
          <a:p>
            <a:pPr marL="454914" lvl="1" indent="0" algn="ctr">
              <a:lnSpc>
                <a:spcPct val="80000"/>
              </a:lnSpc>
              <a:buNone/>
              <a:defRPr/>
            </a:pPr>
            <a:r>
              <a:rPr lang="it-IT" sz="4800" b="1" dirty="0">
                <a:solidFill>
                  <a:srgbClr val="00FF00"/>
                </a:solidFill>
                <a:latin typeface="Comic Sans MS" pitchFamily="66" charset="0"/>
              </a:rPr>
              <a:t> </a:t>
            </a:r>
            <a:endParaRPr lang="it-IT" sz="3700" b="1" u="sng" dirty="0">
              <a:solidFill>
                <a:srgbClr val="00FF00"/>
              </a:solidFill>
              <a:latin typeface="Comic Sans MS" pitchFamily="66" charset="0"/>
            </a:endParaRPr>
          </a:p>
          <a:p>
            <a:pPr lvl="1">
              <a:lnSpc>
                <a:spcPct val="80000"/>
              </a:lnSpc>
              <a:buFont typeface="+mj-lt"/>
              <a:buAutoNum type="arabicPeriod"/>
              <a:defRPr/>
            </a:pPr>
            <a:endParaRPr lang="it-IT" sz="3700" b="1" u="sng" dirty="0">
              <a:solidFill>
                <a:srgbClr val="FF0000"/>
              </a:solidFill>
              <a:latin typeface="Comic Sans MS" pitchFamily="66" charset="0"/>
            </a:endParaRPr>
          </a:p>
          <a:p>
            <a:pPr lvl="1">
              <a:lnSpc>
                <a:spcPct val="80000"/>
              </a:lnSpc>
              <a:buFont typeface="+mj-lt"/>
              <a:buAutoNum type="arabicPeriod"/>
              <a:defRPr/>
            </a:pPr>
            <a:endParaRPr lang="it-IT" sz="1300" b="1" dirty="0">
              <a:solidFill>
                <a:srgbClr val="FF0000"/>
              </a:solidFill>
              <a:latin typeface="Comic Sans MS" pitchFamily="66" charset="0"/>
            </a:endParaRPr>
          </a:p>
          <a:p>
            <a:pPr lvl="1">
              <a:lnSpc>
                <a:spcPct val="80000"/>
              </a:lnSpc>
              <a:buFont typeface="+mj-lt"/>
              <a:buAutoNum type="arabicPeriod"/>
              <a:defRPr/>
            </a:pPr>
            <a:endParaRPr lang="it-IT" sz="800" b="1" u="sng" dirty="0">
              <a:solidFill>
                <a:srgbClr val="FF0000"/>
              </a:solidFill>
              <a:latin typeface="Comic Sans MS" pitchFamily="66" charset="0"/>
            </a:endParaRPr>
          </a:p>
          <a:p>
            <a:pPr eaLnBrk="1" hangingPunct="1">
              <a:lnSpc>
                <a:spcPct val="80000"/>
              </a:lnSpc>
              <a:buFont typeface="Wingdings" panose="05000000000000000000" pitchFamily="2" charset="2"/>
              <a:buNone/>
              <a:defRPr/>
            </a:pPr>
            <a:r>
              <a:rPr lang="it-IT" sz="1200" b="1" dirty="0">
                <a:solidFill>
                  <a:srgbClr val="66FF33"/>
                </a:solidFill>
                <a:latin typeface="Comic Sans MS" pitchFamily="66" charset="0"/>
              </a:rPr>
              <a:t>      </a:t>
            </a:r>
          </a:p>
          <a:p>
            <a:pPr eaLnBrk="1" hangingPunct="1">
              <a:lnSpc>
                <a:spcPct val="80000"/>
              </a:lnSpc>
              <a:buFont typeface="Wingdings" panose="05000000000000000000" pitchFamily="2" charset="2"/>
              <a:buNone/>
              <a:defRPr/>
            </a:pPr>
            <a:endParaRPr lang="it-IT" sz="1000"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1400"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1400"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1000" dirty="0">
              <a:solidFill>
                <a:srgbClr val="FFFF00"/>
              </a:solidFill>
              <a:latin typeface="Comic Sans MS" pitchFamily="66" charset="0"/>
            </a:endParaRPr>
          </a:p>
          <a:p>
            <a:pPr eaLnBrk="1" hangingPunct="1">
              <a:lnSpc>
                <a:spcPct val="80000"/>
              </a:lnSpc>
              <a:defRPr/>
            </a:pPr>
            <a:endParaRPr lang="it-IT" sz="1000" dirty="0">
              <a:solidFill>
                <a:srgbClr val="FFFF00"/>
              </a:solidFill>
              <a:latin typeface="Comic Sans MS" pitchFamily="66" charset="0"/>
            </a:endParaRPr>
          </a:p>
          <a:p>
            <a:pPr marL="68580" indent="0" eaLnBrk="1" hangingPunct="1">
              <a:lnSpc>
                <a:spcPct val="80000"/>
              </a:lnSpc>
              <a:buNone/>
              <a:defRPr/>
            </a:pPr>
            <a:r>
              <a:rPr lang="it-IT" sz="2000" b="1" dirty="0">
                <a:solidFill>
                  <a:srgbClr val="00FF00"/>
                </a:solidFill>
                <a:latin typeface="Comic Sans MS" pitchFamily="66" charset="0"/>
              </a:rPr>
              <a:t> </a:t>
            </a:r>
          </a:p>
          <a:p>
            <a:pPr eaLnBrk="1" hangingPunct="1">
              <a:lnSpc>
                <a:spcPct val="80000"/>
              </a:lnSpc>
              <a:buFont typeface="Wingdings" panose="05000000000000000000" pitchFamily="2" charset="2"/>
              <a:buNone/>
              <a:defRPr/>
            </a:pPr>
            <a:r>
              <a:rPr lang="it-IT" sz="1800" dirty="0">
                <a:solidFill>
                  <a:srgbClr val="FFFF00"/>
                </a:solidFill>
                <a:latin typeface="Comic Sans MS" pitchFamily="66" charset="0"/>
              </a:rPr>
              <a:t>      </a:t>
            </a:r>
            <a:r>
              <a:rPr lang="it-IT" sz="1400" dirty="0">
                <a:solidFill>
                  <a:srgbClr val="FFFF00"/>
                </a:solidFill>
                <a:latin typeface="Comic Sans MS" pitchFamily="66" charset="0"/>
              </a:rPr>
              <a:t> </a:t>
            </a:r>
          </a:p>
          <a:p>
            <a:pPr eaLnBrk="1" hangingPunct="1">
              <a:lnSpc>
                <a:spcPct val="80000"/>
              </a:lnSpc>
              <a:buFont typeface="Wingdings" panose="05000000000000000000" pitchFamily="2" charset="2"/>
              <a:buNone/>
              <a:defRPr/>
            </a:pPr>
            <a:r>
              <a:rPr lang="it-IT" sz="1400" dirty="0">
                <a:solidFill>
                  <a:srgbClr val="00FF00"/>
                </a:solidFill>
                <a:latin typeface="Comic Sans MS" pitchFamily="66" charset="0"/>
              </a:rPr>
              <a:t>        </a:t>
            </a:r>
          </a:p>
        </p:txBody>
      </p:sp>
    </p:spTree>
    <p:extLst>
      <p:ext uri="{BB962C8B-B14F-4D97-AF65-F5344CB8AC3E}">
        <p14:creationId xmlns:p14="http://schemas.microsoft.com/office/powerpoint/2010/main" val="108869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4AD2D4EB-7602-4464-9D5F-A31B60E76F25}"/>
              </a:ext>
            </a:extLst>
          </p:cNvPr>
          <p:cNvSpPr>
            <a:spLocks noGrp="1" noChangeArrowheads="1"/>
          </p:cNvSpPr>
          <p:nvPr>
            <p:ph type="title"/>
          </p:nvPr>
        </p:nvSpPr>
        <p:spPr>
          <a:xfrm>
            <a:off x="415682" y="188640"/>
            <a:ext cx="8472476" cy="511175"/>
          </a:xfrm>
        </p:spPr>
        <p:txBody>
          <a:bodyPr/>
          <a:lstStyle/>
          <a:p>
            <a:pPr algn="ctr" eaLnBrk="1" hangingPunct="1">
              <a:defRPr/>
            </a:pPr>
            <a:r>
              <a:rPr lang="it-IT" sz="1600" b="1" dirty="0" err="1">
                <a:solidFill>
                  <a:srgbClr val="FF0000"/>
                </a:solidFill>
                <a:latin typeface="Comic Sans MS" pitchFamily="66" charset="0"/>
              </a:rPr>
              <a:t>DMARDs</a:t>
            </a:r>
            <a:r>
              <a:rPr lang="it-IT" sz="1600" b="1" dirty="0">
                <a:solidFill>
                  <a:srgbClr val="FF0000"/>
                </a:solidFill>
                <a:latin typeface="Comic Sans MS" pitchFamily="66" charset="0"/>
              </a:rPr>
              <a:t> - IMMUNOSOPPRESSORI</a:t>
            </a:r>
          </a:p>
        </p:txBody>
      </p:sp>
      <p:sp>
        <p:nvSpPr>
          <p:cNvPr id="192515" name="Rectangle 3">
            <a:extLst>
              <a:ext uri="{FF2B5EF4-FFF2-40B4-BE49-F238E27FC236}">
                <a16:creationId xmlns:a16="http://schemas.microsoft.com/office/drawing/2014/main" id="{0F457D35-A38E-4A78-98FD-96BAAE4BC431}"/>
              </a:ext>
            </a:extLst>
          </p:cNvPr>
          <p:cNvSpPr>
            <a:spLocks noGrp="1" noChangeArrowheads="1"/>
          </p:cNvSpPr>
          <p:nvPr>
            <p:ph type="body" idx="1"/>
          </p:nvPr>
        </p:nvSpPr>
        <p:spPr>
          <a:xfrm>
            <a:off x="-62178" y="764705"/>
            <a:ext cx="9026665" cy="6093295"/>
          </a:xfrm>
        </p:spPr>
        <p:txBody>
          <a:bodyPr>
            <a:normAutofit fontScale="25000" lnSpcReduction="20000"/>
          </a:bodyPr>
          <a:lstStyle/>
          <a:p>
            <a:pPr marL="68580" indent="0" eaLnBrk="1" hangingPunct="1">
              <a:lnSpc>
                <a:spcPct val="80000"/>
              </a:lnSpc>
              <a:buNone/>
              <a:defRPr/>
            </a:pPr>
            <a:r>
              <a:rPr lang="it-IT" sz="4800" b="1" dirty="0">
                <a:solidFill>
                  <a:schemeClr val="accent4">
                    <a:lumMod val="60000"/>
                    <a:lumOff val="40000"/>
                  </a:schemeClr>
                </a:solidFill>
                <a:latin typeface="Comic Sans MS" pitchFamily="66" charset="0"/>
              </a:rPr>
              <a:t>     1</a:t>
            </a:r>
            <a:r>
              <a:rPr lang="it-IT" sz="5600" b="1" dirty="0">
                <a:solidFill>
                  <a:schemeClr val="accent4">
                    <a:lumMod val="60000"/>
                    <a:lumOff val="40000"/>
                  </a:schemeClr>
                </a:solidFill>
                <a:latin typeface="Comic Sans MS" pitchFamily="66" charset="0"/>
              </a:rPr>
              <a:t>.  </a:t>
            </a:r>
            <a:r>
              <a:rPr lang="it-IT" sz="5600" b="1" u="sng" dirty="0" err="1">
                <a:solidFill>
                  <a:schemeClr val="accent4">
                    <a:lumMod val="60000"/>
                    <a:lumOff val="40000"/>
                  </a:schemeClr>
                </a:solidFill>
                <a:latin typeface="Comic Sans MS" pitchFamily="66" charset="0"/>
              </a:rPr>
              <a:t>DMARDs</a:t>
            </a:r>
            <a:r>
              <a:rPr lang="it-IT" sz="5600" b="1" u="sng" dirty="0">
                <a:solidFill>
                  <a:schemeClr val="accent4">
                    <a:lumMod val="60000"/>
                    <a:lumOff val="40000"/>
                  </a:schemeClr>
                </a:solidFill>
                <a:latin typeface="Comic Sans MS" pitchFamily="66" charset="0"/>
              </a:rPr>
              <a:t>  SINTETICI</a:t>
            </a:r>
            <a:r>
              <a:rPr lang="it-IT" sz="5600" b="1" dirty="0">
                <a:solidFill>
                  <a:schemeClr val="accent4">
                    <a:lumMod val="60000"/>
                    <a:lumOff val="40000"/>
                  </a:schemeClr>
                </a:solidFill>
                <a:latin typeface="Comic Sans MS" pitchFamily="66" charset="0"/>
              </a:rPr>
              <a:t>  ( s – </a:t>
            </a:r>
            <a:r>
              <a:rPr lang="it-IT" sz="5600" b="1" dirty="0" err="1">
                <a:solidFill>
                  <a:schemeClr val="accent4">
                    <a:lumMod val="60000"/>
                    <a:lumOff val="40000"/>
                  </a:schemeClr>
                </a:solidFill>
                <a:latin typeface="Comic Sans MS" pitchFamily="66" charset="0"/>
              </a:rPr>
              <a:t>DMARDs</a:t>
            </a:r>
            <a:r>
              <a:rPr lang="it-IT" sz="5600" b="1" dirty="0">
                <a:solidFill>
                  <a:schemeClr val="accent4">
                    <a:lumMod val="60000"/>
                    <a:lumOff val="40000"/>
                  </a:schemeClr>
                </a:solidFill>
                <a:latin typeface="Comic Sans MS" pitchFamily="66" charset="0"/>
              </a:rPr>
              <a:t> ) : </a:t>
            </a:r>
          </a:p>
          <a:p>
            <a:pPr marL="68580" indent="0" eaLnBrk="1" hangingPunct="1">
              <a:lnSpc>
                <a:spcPct val="80000"/>
              </a:lnSpc>
              <a:buNone/>
              <a:defRPr/>
            </a:pPr>
            <a:endParaRPr lang="it-IT" sz="3600" b="1" dirty="0">
              <a:solidFill>
                <a:schemeClr val="accent4">
                  <a:lumMod val="60000"/>
                  <a:lumOff val="40000"/>
                </a:schemeClr>
              </a:solidFill>
              <a:latin typeface="Comic Sans MS" pitchFamily="66" charset="0"/>
            </a:endParaRPr>
          </a:p>
          <a:p>
            <a:pPr marL="454914" lvl="1" indent="0">
              <a:lnSpc>
                <a:spcPct val="80000"/>
              </a:lnSpc>
              <a:buNone/>
              <a:defRPr/>
            </a:pPr>
            <a:endParaRPr lang="it-IT" sz="3700" b="1" dirty="0">
              <a:solidFill>
                <a:srgbClr val="FF0000"/>
              </a:solidFill>
              <a:latin typeface="Comic Sans MS" pitchFamily="66" charset="0"/>
            </a:endParaRPr>
          </a:p>
          <a:p>
            <a:pPr marL="454914" lvl="1" indent="0">
              <a:lnSpc>
                <a:spcPct val="80000"/>
              </a:lnSpc>
              <a:buNone/>
              <a:defRPr/>
            </a:pPr>
            <a:r>
              <a:rPr lang="it-IT" sz="5600" b="1" dirty="0">
                <a:solidFill>
                  <a:srgbClr val="FF0000"/>
                </a:solidFill>
                <a:latin typeface="Comic Sans MS" pitchFamily="66" charset="0"/>
              </a:rPr>
              <a:t>   A.  </a:t>
            </a:r>
            <a:r>
              <a:rPr lang="it-IT" sz="5600" b="1" dirty="0" err="1">
                <a:solidFill>
                  <a:schemeClr val="accent4">
                    <a:lumMod val="60000"/>
                    <a:lumOff val="40000"/>
                  </a:schemeClr>
                </a:solidFill>
                <a:latin typeface="Comic Sans MS" pitchFamily="66" charset="0"/>
              </a:rPr>
              <a:t>cs</a:t>
            </a:r>
            <a:r>
              <a:rPr lang="it-IT" sz="5600" b="1" dirty="0">
                <a:solidFill>
                  <a:schemeClr val="accent4">
                    <a:lumMod val="60000"/>
                    <a:lumOff val="40000"/>
                  </a:schemeClr>
                </a:solidFill>
                <a:latin typeface="Comic Sans MS" pitchFamily="66" charset="0"/>
              </a:rPr>
              <a:t> – </a:t>
            </a:r>
            <a:r>
              <a:rPr lang="it-IT" sz="5600" b="1" dirty="0" err="1">
                <a:solidFill>
                  <a:schemeClr val="accent4">
                    <a:lumMod val="60000"/>
                    <a:lumOff val="40000"/>
                  </a:schemeClr>
                </a:solidFill>
                <a:latin typeface="Comic Sans MS" pitchFamily="66" charset="0"/>
              </a:rPr>
              <a:t>DMARDs</a:t>
            </a:r>
            <a:r>
              <a:rPr lang="it-IT" sz="5600" b="1" dirty="0">
                <a:solidFill>
                  <a:schemeClr val="accent4">
                    <a:lumMod val="60000"/>
                    <a:lumOff val="40000"/>
                  </a:schemeClr>
                </a:solidFill>
                <a:latin typeface="Comic Sans MS" pitchFamily="66" charset="0"/>
              </a:rPr>
              <a:t> *   </a:t>
            </a:r>
            <a:r>
              <a:rPr lang="it-IT" sz="4000" b="1" dirty="0">
                <a:solidFill>
                  <a:schemeClr val="accent4">
                    <a:lumMod val="60000"/>
                    <a:lumOff val="40000"/>
                  </a:schemeClr>
                </a:solidFill>
                <a:latin typeface="Comic Sans MS" pitchFamily="66" charset="0"/>
              </a:rPr>
              <a:t>( SINTETICI  </a:t>
            </a:r>
            <a:r>
              <a:rPr lang="it-IT" sz="4800" b="1" dirty="0">
                <a:solidFill>
                  <a:schemeClr val="accent4">
                    <a:lumMod val="60000"/>
                    <a:lumOff val="40000"/>
                  </a:schemeClr>
                </a:solidFill>
                <a:latin typeface="Comic Sans MS" pitchFamily="66" charset="0"/>
              </a:rPr>
              <a:t>convenzionali</a:t>
            </a:r>
            <a:r>
              <a:rPr lang="it-IT" sz="4000" b="1" dirty="0">
                <a:solidFill>
                  <a:schemeClr val="accent4">
                    <a:lumMod val="60000"/>
                    <a:lumOff val="40000"/>
                  </a:schemeClr>
                </a:solidFill>
                <a:latin typeface="Comic Sans MS" pitchFamily="66" charset="0"/>
              </a:rPr>
              <a:t> ) :   </a:t>
            </a:r>
          </a:p>
          <a:p>
            <a:pPr marL="454914" lvl="1" indent="0">
              <a:lnSpc>
                <a:spcPct val="80000"/>
              </a:lnSpc>
              <a:buNone/>
              <a:defRPr/>
            </a:pPr>
            <a:endParaRPr lang="it-IT" sz="3700" b="1" dirty="0">
              <a:solidFill>
                <a:schemeClr val="tx2">
                  <a:lumMod val="75000"/>
                </a:schemeClr>
              </a:solidFill>
              <a:latin typeface="Comic Sans MS" pitchFamily="66" charset="0"/>
            </a:endParaRPr>
          </a:p>
          <a:p>
            <a:pPr marL="454914" lvl="1" indent="0">
              <a:lnSpc>
                <a:spcPct val="80000"/>
              </a:lnSpc>
              <a:buNone/>
              <a:defRPr/>
            </a:pPr>
            <a:r>
              <a:rPr lang="it-IT" sz="3700" b="1" dirty="0">
                <a:solidFill>
                  <a:schemeClr val="tx2">
                    <a:lumMod val="75000"/>
                  </a:schemeClr>
                </a:solidFill>
                <a:latin typeface="Comic Sans MS" pitchFamily="66" charset="0"/>
              </a:rPr>
              <a:t>            </a:t>
            </a:r>
            <a:r>
              <a:rPr lang="it-IT" sz="4000" b="1" dirty="0">
                <a:solidFill>
                  <a:srgbClr val="FFFF00"/>
                </a:solidFill>
                <a:latin typeface="Comic Sans MS" pitchFamily="66" charset="0"/>
              </a:rPr>
              <a:t>METOTRESSATO,  CICLOSPORINA,  LEFLUNOMIDE,  SULFASALAZINA, AZATIOPRINA, IDROSSICLOROCHINA</a:t>
            </a:r>
          </a:p>
          <a:p>
            <a:pPr marL="454914" lvl="1" indent="0">
              <a:lnSpc>
                <a:spcPct val="80000"/>
              </a:lnSpc>
              <a:buNone/>
              <a:defRPr/>
            </a:pPr>
            <a:endParaRPr lang="it-IT" sz="4000" b="1" dirty="0">
              <a:solidFill>
                <a:srgbClr val="FFFF00"/>
              </a:solidFill>
              <a:latin typeface="Comic Sans MS" pitchFamily="66" charset="0"/>
            </a:endParaRPr>
          </a:p>
          <a:p>
            <a:pPr marL="454914" lvl="1" indent="0">
              <a:lnSpc>
                <a:spcPct val="80000"/>
              </a:lnSpc>
              <a:buNone/>
              <a:defRPr/>
            </a:pPr>
            <a:r>
              <a:rPr lang="it-IT" sz="4000" b="1" dirty="0">
                <a:solidFill>
                  <a:schemeClr val="accent4">
                    <a:lumMod val="60000"/>
                    <a:lumOff val="40000"/>
                  </a:schemeClr>
                </a:solidFill>
                <a:latin typeface="Comic Sans MS" pitchFamily="66" charset="0"/>
              </a:rPr>
              <a:t>          * </a:t>
            </a:r>
            <a:r>
              <a:rPr lang="it-IT" sz="4000" b="1" dirty="0">
                <a:solidFill>
                  <a:srgbClr val="FF0000"/>
                </a:solidFill>
                <a:latin typeface="Comic Sans MS" pitchFamily="66" charset="0"/>
              </a:rPr>
              <a:t> PIU’  EFFICACI  SE  ASSOCIATI  TRA  DI  LORO   </a:t>
            </a:r>
            <a:r>
              <a:rPr lang="it-IT" sz="4800" b="1" dirty="0">
                <a:solidFill>
                  <a:schemeClr val="accent4">
                    <a:lumMod val="60000"/>
                    <a:lumOff val="40000"/>
                  </a:schemeClr>
                </a:solidFill>
                <a:latin typeface="Comic Sans MS" pitchFamily="66" charset="0"/>
              </a:rPr>
              <a:t>( eccetto  </a:t>
            </a:r>
            <a:r>
              <a:rPr lang="it-IT" sz="4000" b="1" dirty="0">
                <a:solidFill>
                  <a:schemeClr val="accent4">
                    <a:lumMod val="60000"/>
                    <a:lumOff val="40000"/>
                  </a:schemeClr>
                </a:solidFill>
                <a:latin typeface="Comic Sans MS" pitchFamily="66" charset="0"/>
              </a:rPr>
              <a:t>LEFLUNOMIDE</a:t>
            </a:r>
            <a:r>
              <a:rPr lang="it-IT" sz="4800" b="1" dirty="0">
                <a:solidFill>
                  <a:schemeClr val="accent4">
                    <a:lumMod val="60000"/>
                    <a:lumOff val="40000"/>
                  </a:schemeClr>
                </a:solidFill>
                <a:latin typeface="Comic Sans MS" pitchFamily="66" charset="0"/>
              </a:rPr>
              <a:t> + altri </a:t>
            </a:r>
            <a:r>
              <a:rPr lang="it-IT" sz="4800" b="1" dirty="0" err="1">
                <a:solidFill>
                  <a:schemeClr val="accent4">
                    <a:lumMod val="60000"/>
                    <a:lumOff val="40000"/>
                  </a:schemeClr>
                </a:solidFill>
                <a:latin typeface="Comic Sans MS" pitchFamily="66" charset="0"/>
              </a:rPr>
              <a:t>cs-DMARDs</a:t>
            </a:r>
            <a:r>
              <a:rPr lang="it-IT" sz="4800" b="1" dirty="0">
                <a:solidFill>
                  <a:schemeClr val="accent4">
                    <a:lumMod val="60000"/>
                    <a:lumOff val="40000"/>
                  </a:schemeClr>
                </a:solidFill>
                <a:latin typeface="Comic Sans MS" pitchFamily="66" charset="0"/>
              </a:rPr>
              <a:t> )</a:t>
            </a:r>
          </a:p>
          <a:p>
            <a:pPr lvl="1">
              <a:lnSpc>
                <a:spcPct val="80000"/>
              </a:lnSpc>
              <a:buFont typeface="Arial" panose="020B0604020202020204" pitchFamily="34" charset="0"/>
              <a:buChar char="•"/>
              <a:defRPr/>
            </a:pPr>
            <a:endParaRPr lang="it-IT" sz="4800" b="1" dirty="0">
              <a:solidFill>
                <a:schemeClr val="accent4">
                  <a:lumMod val="60000"/>
                  <a:lumOff val="40000"/>
                </a:schemeClr>
              </a:solidFill>
              <a:latin typeface="Comic Sans MS" pitchFamily="66" charset="0"/>
            </a:endParaRPr>
          </a:p>
          <a:p>
            <a:pPr marL="454914" lvl="1" indent="0">
              <a:lnSpc>
                <a:spcPct val="80000"/>
              </a:lnSpc>
              <a:buNone/>
              <a:defRPr/>
            </a:pPr>
            <a:endParaRPr lang="it-IT" sz="2100" b="1" dirty="0">
              <a:solidFill>
                <a:srgbClr val="FFFF00"/>
              </a:solidFill>
              <a:latin typeface="Comic Sans MS" pitchFamily="66" charset="0"/>
            </a:endParaRPr>
          </a:p>
          <a:p>
            <a:pPr marL="454914" lvl="1" indent="0">
              <a:lnSpc>
                <a:spcPct val="80000"/>
              </a:lnSpc>
              <a:buNone/>
              <a:defRPr/>
            </a:pPr>
            <a:endParaRPr lang="it-IT" sz="2100" b="1" dirty="0">
              <a:solidFill>
                <a:schemeClr val="tx2">
                  <a:lumMod val="75000"/>
                </a:schemeClr>
              </a:solidFill>
              <a:latin typeface="Comic Sans MS" pitchFamily="66" charset="0"/>
            </a:endParaRPr>
          </a:p>
          <a:p>
            <a:pPr marL="454914" lvl="1" indent="0">
              <a:lnSpc>
                <a:spcPct val="80000"/>
              </a:lnSpc>
              <a:buNone/>
              <a:defRPr/>
            </a:pPr>
            <a:r>
              <a:rPr lang="it-IT" sz="5600" b="1" dirty="0">
                <a:solidFill>
                  <a:schemeClr val="tx2">
                    <a:lumMod val="75000"/>
                  </a:schemeClr>
                </a:solidFill>
                <a:latin typeface="Comic Sans MS" pitchFamily="66" charset="0"/>
              </a:rPr>
              <a:t>   </a:t>
            </a:r>
            <a:r>
              <a:rPr lang="it-IT" sz="5600" b="1" dirty="0">
                <a:solidFill>
                  <a:srgbClr val="FF0000"/>
                </a:solidFill>
                <a:latin typeface="Comic Sans MS" pitchFamily="66" charset="0"/>
              </a:rPr>
              <a:t>B. </a:t>
            </a:r>
            <a:r>
              <a:rPr lang="it-IT" sz="5600" b="1" dirty="0">
                <a:solidFill>
                  <a:schemeClr val="tx2">
                    <a:lumMod val="75000"/>
                  </a:schemeClr>
                </a:solidFill>
                <a:latin typeface="Comic Sans MS" pitchFamily="66" charset="0"/>
              </a:rPr>
              <a:t> </a:t>
            </a:r>
            <a:r>
              <a:rPr lang="it-IT" sz="5600" b="1" dirty="0" err="1">
                <a:solidFill>
                  <a:schemeClr val="accent4">
                    <a:lumMod val="60000"/>
                    <a:lumOff val="40000"/>
                  </a:schemeClr>
                </a:solidFill>
                <a:latin typeface="Comic Sans MS" pitchFamily="66" charset="0"/>
              </a:rPr>
              <a:t>ts</a:t>
            </a:r>
            <a:r>
              <a:rPr lang="it-IT" sz="5600" b="1" dirty="0">
                <a:solidFill>
                  <a:schemeClr val="accent4">
                    <a:lumMod val="60000"/>
                    <a:lumOff val="40000"/>
                  </a:schemeClr>
                </a:solidFill>
                <a:latin typeface="Comic Sans MS" pitchFamily="66" charset="0"/>
              </a:rPr>
              <a:t> – </a:t>
            </a:r>
            <a:r>
              <a:rPr lang="it-IT" sz="5600" b="1" dirty="0" err="1">
                <a:solidFill>
                  <a:schemeClr val="accent4">
                    <a:lumMod val="60000"/>
                    <a:lumOff val="40000"/>
                  </a:schemeClr>
                </a:solidFill>
                <a:latin typeface="Comic Sans MS" pitchFamily="66" charset="0"/>
              </a:rPr>
              <a:t>DMARDs</a:t>
            </a:r>
            <a:r>
              <a:rPr lang="it-IT" sz="5600" b="1" dirty="0">
                <a:solidFill>
                  <a:schemeClr val="accent4">
                    <a:lumMod val="60000"/>
                    <a:lumOff val="40000"/>
                  </a:schemeClr>
                </a:solidFill>
                <a:latin typeface="Comic Sans MS" pitchFamily="66" charset="0"/>
              </a:rPr>
              <a:t>   </a:t>
            </a:r>
            <a:r>
              <a:rPr lang="it-IT" sz="4000" b="1" dirty="0">
                <a:solidFill>
                  <a:schemeClr val="accent4">
                    <a:lumMod val="60000"/>
                    <a:lumOff val="40000"/>
                  </a:schemeClr>
                </a:solidFill>
                <a:latin typeface="Comic Sans MS" pitchFamily="66" charset="0"/>
              </a:rPr>
              <a:t>( SINTETICI   </a:t>
            </a:r>
            <a:r>
              <a:rPr lang="it-IT" sz="4800" b="1" dirty="0">
                <a:solidFill>
                  <a:schemeClr val="accent4">
                    <a:lumMod val="60000"/>
                    <a:lumOff val="40000"/>
                  </a:schemeClr>
                </a:solidFill>
                <a:latin typeface="Comic Sans MS" pitchFamily="66" charset="0"/>
              </a:rPr>
              <a:t>« target-specifici »</a:t>
            </a:r>
            <a:r>
              <a:rPr lang="it-IT" sz="4000" b="1" dirty="0">
                <a:solidFill>
                  <a:schemeClr val="accent4">
                    <a:lumMod val="60000"/>
                    <a:lumOff val="40000"/>
                  </a:schemeClr>
                </a:solidFill>
                <a:latin typeface="Comic Sans MS" pitchFamily="66" charset="0"/>
              </a:rPr>
              <a:t> ,  </a:t>
            </a:r>
            <a:r>
              <a:rPr lang="it-IT" sz="4800" b="1" dirty="0">
                <a:solidFill>
                  <a:schemeClr val="accent4">
                    <a:lumMod val="60000"/>
                    <a:lumOff val="40000"/>
                  </a:schemeClr>
                </a:solidFill>
                <a:latin typeface="Comic Sans MS" pitchFamily="66" charset="0"/>
              </a:rPr>
              <a:t>diretti  al target </a:t>
            </a:r>
            <a:r>
              <a:rPr lang="it-IT" sz="4000" b="1" dirty="0">
                <a:solidFill>
                  <a:schemeClr val="accent4">
                    <a:lumMod val="60000"/>
                    <a:lumOff val="40000"/>
                  </a:schemeClr>
                </a:solidFill>
                <a:latin typeface="Comic Sans MS" pitchFamily="66" charset="0"/>
              </a:rPr>
              <a:t>) :</a:t>
            </a:r>
          </a:p>
          <a:p>
            <a:pPr marL="454914" lvl="1" indent="0">
              <a:lnSpc>
                <a:spcPct val="80000"/>
              </a:lnSpc>
              <a:buNone/>
              <a:defRPr/>
            </a:pPr>
            <a:endParaRPr lang="it-IT" sz="4000" b="1" dirty="0">
              <a:solidFill>
                <a:srgbClr val="FFFF00"/>
              </a:solidFill>
              <a:latin typeface="Comic Sans MS" pitchFamily="66" charset="0"/>
            </a:endParaRPr>
          </a:p>
          <a:p>
            <a:pPr marL="454914" lvl="1" indent="0">
              <a:lnSpc>
                <a:spcPct val="80000"/>
              </a:lnSpc>
              <a:buNone/>
              <a:defRPr/>
            </a:pPr>
            <a:r>
              <a:rPr lang="it-IT" sz="4800" b="1" dirty="0">
                <a:solidFill>
                  <a:srgbClr val="FFFF00"/>
                </a:solidFill>
                <a:latin typeface="Comic Sans MS" pitchFamily="66" charset="0"/>
              </a:rPr>
              <a:t>         </a:t>
            </a:r>
            <a:r>
              <a:rPr lang="it-IT" sz="4000" b="1" dirty="0">
                <a:solidFill>
                  <a:schemeClr val="accent4">
                    <a:lumMod val="60000"/>
                    <a:lumOff val="40000"/>
                  </a:schemeClr>
                </a:solidFill>
                <a:latin typeface="Comic Sans MS" pitchFamily="66" charset="0"/>
              </a:rPr>
              <a:t>ANTI - JAK  </a:t>
            </a:r>
            <a:r>
              <a:rPr lang="it-IT" sz="4000" b="1" dirty="0">
                <a:solidFill>
                  <a:srgbClr val="FFFF00"/>
                </a:solidFill>
                <a:latin typeface="Comic Sans MS" pitchFamily="66" charset="0"/>
              </a:rPr>
              <a:t> (</a:t>
            </a:r>
            <a:r>
              <a:rPr lang="it-IT" sz="4000" b="1" dirty="0">
                <a:solidFill>
                  <a:schemeClr val="accent4">
                    <a:lumMod val="60000"/>
                    <a:lumOff val="40000"/>
                  </a:schemeClr>
                </a:solidFill>
                <a:latin typeface="Comic Sans MS" pitchFamily="66" charset="0"/>
              </a:rPr>
              <a:t> </a:t>
            </a:r>
            <a:r>
              <a:rPr lang="it-IT" sz="4000" b="1" dirty="0">
                <a:solidFill>
                  <a:srgbClr val="FFFF00"/>
                </a:solidFill>
                <a:latin typeface="Comic Sans MS" pitchFamily="66" charset="0"/>
              </a:rPr>
              <a:t>TOFACITINIB,</a:t>
            </a:r>
            <a:r>
              <a:rPr lang="it-IT" dirty="0"/>
              <a:t>   </a:t>
            </a:r>
            <a:r>
              <a:rPr lang="it-IT" sz="4000" b="1" dirty="0">
                <a:solidFill>
                  <a:srgbClr val="FFFF00"/>
                </a:solidFill>
                <a:latin typeface="Comic Sans MS" pitchFamily="66" charset="0"/>
              </a:rPr>
              <a:t>BARICITINIB )      </a:t>
            </a:r>
            <a:r>
              <a:rPr lang="it-IT" sz="4000" b="1" dirty="0">
                <a:solidFill>
                  <a:srgbClr val="FF0000"/>
                </a:solidFill>
                <a:latin typeface="Comic Sans MS" pitchFamily="66" charset="0"/>
              </a:rPr>
              <a:t>( </a:t>
            </a:r>
            <a:r>
              <a:rPr lang="it-IT" sz="4000" b="1" dirty="0">
                <a:solidFill>
                  <a:srgbClr val="FFFF00"/>
                </a:solidFill>
                <a:latin typeface="Comic Sans MS" pitchFamily="66" charset="0"/>
              </a:rPr>
              <a:t>+/- </a:t>
            </a:r>
            <a:r>
              <a:rPr lang="it-IT" sz="4000" b="1" dirty="0">
                <a:solidFill>
                  <a:srgbClr val="FF0000"/>
                </a:solidFill>
                <a:latin typeface="Comic Sans MS" pitchFamily="66" charset="0"/>
              </a:rPr>
              <a:t>  ASSOCIATI  </a:t>
            </a:r>
            <a:r>
              <a:rPr lang="it-IT" sz="4000" b="1" dirty="0">
                <a:solidFill>
                  <a:srgbClr val="FFFF00"/>
                </a:solidFill>
                <a:latin typeface="Comic Sans MS" pitchFamily="66" charset="0"/>
              </a:rPr>
              <a:t>CON </a:t>
            </a:r>
            <a:r>
              <a:rPr lang="it-IT" sz="4000" b="1" dirty="0">
                <a:solidFill>
                  <a:srgbClr val="FF0000"/>
                </a:solidFill>
                <a:latin typeface="Comic Sans MS" pitchFamily="66" charset="0"/>
              </a:rPr>
              <a:t> </a:t>
            </a:r>
            <a:r>
              <a:rPr lang="it-IT" sz="4000" b="1" dirty="0">
                <a:solidFill>
                  <a:srgbClr val="FFFF00"/>
                </a:solidFill>
                <a:latin typeface="Comic Sans MS" pitchFamily="66" charset="0"/>
              </a:rPr>
              <a:t>IL  </a:t>
            </a:r>
            <a:r>
              <a:rPr lang="it-IT" sz="4000" b="1" dirty="0">
                <a:solidFill>
                  <a:srgbClr val="FF0000"/>
                </a:solidFill>
                <a:latin typeface="Comic Sans MS" pitchFamily="66" charset="0"/>
              </a:rPr>
              <a:t> </a:t>
            </a:r>
            <a:r>
              <a:rPr lang="it-IT" sz="4800" b="1" dirty="0" err="1">
                <a:solidFill>
                  <a:schemeClr val="accent4">
                    <a:lumMod val="60000"/>
                    <a:lumOff val="40000"/>
                  </a:schemeClr>
                </a:solidFill>
                <a:latin typeface="Comic Sans MS" pitchFamily="66" charset="0"/>
              </a:rPr>
              <a:t>cs</a:t>
            </a:r>
            <a:r>
              <a:rPr lang="it-IT" sz="4000" b="1" dirty="0">
                <a:solidFill>
                  <a:schemeClr val="accent4">
                    <a:lumMod val="60000"/>
                    <a:lumOff val="40000"/>
                  </a:schemeClr>
                </a:solidFill>
                <a:latin typeface="Comic Sans MS" pitchFamily="66" charset="0"/>
              </a:rPr>
              <a:t> – DMARD   </a:t>
            </a:r>
            <a:r>
              <a:rPr lang="it-IT" sz="4000" b="1" dirty="0">
                <a:solidFill>
                  <a:srgbClr val="FFFF00"/>
                </a:solidFill>
                <a:latin typeface="Comic Sans MS" pitchFamily="66" charset="0"/>
              </a:rPr>
              <a:t>METOTRESSATO</a:t>
            </a:r>
            <a:r>
              <a:rPr lang="it-IT" sz="4000" b="1" dirty="0">
                <a:solidFill>
                  <a:schemeClr val="accent4">
                    <a:lumMod val="40000"/>
                    <a:lumOff val="60000"/>
                  </a:schemeClr>
                </a:solidFill>
                <a:latin typeface="Comic Sans MS" pitchFamily="66" charset="0"/>
              </a:rPr>
              <a:t> </a:t>
            </a:r>
            <a:r>
              <a:rPr lang="it-IT" sz="4000" b="1" dirty="0">
                <a:solidFill>
                  <a:srgbClr val="FF0000"/>
                </a:solidFill>
                <a:latin typeface="Comic Sans MS" pitchFamily="66" charset="0"/>
              </a:rPr>
              <a:t>)</a:t>
            </a:r>
          </a:p>
          <a:p>
            <a:pPr marL="454914" lvl="1" indent="0">
              <a:lnSpc>
                <a:spcPct val="80000"/>
              </a:lnSpc>
              <a:buNone/>
              <a:defRPr/>
            </a:pPr>
            <a:endParaRPr lang="it-IT" sz="4000" b="1" dirty="0">
              <a:solidFill>
                <a:srgbClr val="FF0000"/>
              </a:solidFill>
              <a:latin typeface="Comic Sans MS" pitchFamily="66" charset="0"/>
            </a:endParaRPr>
          </a:p>
          <a:p>
            <a:pPr marL="454914" lvl="1" indent="0">
              <a:lnSpc>
                <a:spcPct val="80000"/>
              </a:lnSpc>
              <a:buNone/>
              <a:defRPr/>
            </a:pPr>
            <a:endParaRPr lang="it-IT" sz="2500" b="1" dirty="0">
              <a:solidFill>
                <a:srgbClr val="00FF00"/>
              </a:solidFill>
              <a:latin typeface="Comic Sans MS" pitchFamily="66" charset="0"/>
            </a:endParaRPr>
          </a:p>
          <a:p>
            <a:pPr marL="454914" lvl="1" indent="0">
              <a:lnSpc>
                <a:spcPct val="80000"/>
              </a:lnSpc>
              <a:buNone/>
              <a:defRPr/>
            </a:pPr>
            <a:endParaRPr lang="it-IT" sz="2500" b="1" dirty="0">
              <a:solidFill>
                <a:srgbClr val="00FF00"/>
              </a:solidFill>
              <a:latin typeface="Comic Sans MS" pitchFamily="66" charset="0"/>
            </a:endParaRPr>
          </a:p>
          <a:p>
            <a:pPr marL="454914" lvl="1" indent="0">
              <a:lnSpc>
                <a:spcPct val="80000"/>
              </a:lnSpc>
              <a:buNone/>
              <a:defRPr/>
            </a:pPr>
            <a:endParaRPr lang="it-IT" sz="2500" b="1" dirty="0">
              <a:solidFill>
                <a:srgbClr val="00FF00"/>
              </a:solidFill>
              <a:latin typeface="Comic Sans MS" pitchFamily="66" charset="0"/>
            </a:endParaRPr>
          </a:p>
          <a:p>
            <a:pPr marL="454914" lvl="1" indent="0">
              <a:lnSpc>
                <a:spcPct val="80000"/>
              </a:lnSpc>
              <a:buNone/>
              <a:defRPr/>
            </a:pPr>
            <a:endParaRPr lang="it-IT" sz="2500" b="1" dirty="0">
              <a:solidFill>
                <a:srgbClr val="00FF00"/>
              </a:solidFill>
              <a:latin typeface="Comic Sans MS" pitchFamily="66" charset="0"/>
            </a:endParaRPr>
          </a:p>
          <a:p>
            <a:pPr marL="454914" lvl="1" indent="0">
              <a:lnSpc>
                <a:spcPct val="80000"/>
              </a:lnSpc>
              <a:buNone/>
              <a:defRPr/>
            </a:pPr>
            <a:endParaRPr lang="it-IT" sz="6400" b="1" dirty="0">
              <a:solidFill>
                <a:srgbClr val="00FF00"/>
              </a:solidFill>
              <a:latin typeface="Comic Sans MS" pitchFamily="66" charset="0"/>
            </a:endParaRPr>
          </a:p>
          <a:p>
            <a:pPr marL="454914" lvl="1" indent="0">
              <a:lnSpc>
                <a:spcPct val="80000"/>
              </a:lnSpc>
              <a:buNone/>
              <a:defRPr/>
            </a:pPr>
            <a:r>
              <a:rPr lang="it-IT" sz="5600" b="1" dirty="0">
                <a:solidFill>
                  <a:srgbClr val="00FF00"/>
                </a:solidFill>
                <a:latin typeface="Comic Sans MS" pitchFamily="66" charset="0"/>
              </a:rPr>
              <a:t>2. </a:t>
            </a:r>
            <a:r>
              <a:rPr lang="it-IT" sz="5600" b="1" u="sng" dirty="0" err="1">
                <a:solidFill>
                  <a:srgbClr val="00FF00"/>
                </a:solidFill>
                <a:latin typeface="Comic Sans MS" pitchFamily="66" charset="0"/>
              </a:rPr>
              <a:t>DMARDs</a:t>
            </a:r>
            <a:r>
              <a:rPr lang="it-IT" sz="5600" b="1" u="sng" dirty="0">
                <a:solidFill>
                  <a:srgbClr val="00FF00"/>
                </a:solidFill>
                <a:latin typeface="Comic Sans MS" pitchFamily="66" charset="0"/>
              </a:rPr>
              <a:t>  BIOLOGICI</a:t>
            </a:r>
            <a:r>
              <a:rPr lang="it-IT" sz="5600" b="1" dirty="0">
                <a:solidFill>
                  <a:srgbClr val="00FF00"/>
                </a:solidFill>
                <a:latin typeface="Comic Sans MS" pitchFamily="66" charset="0"/>
              </a:rPr>
              <a:t>   ( b – </a:t>
            </a:r>
            <a:r>
              <a:rPr lang="it-IT" sz="5600" b="1" dirty="0" err="1">
                <a:solidFill>
                  <a:srgbClr val="00FF00"/>
                </a:solidFill>
                <a:latin typeface="Comic Sans MS" pitchFamily="66" charset="0"/>
              </a:rPr>
              <a:t>DMARDs</a:t>
            </a:r>
            <a:r>
              <a:rPr lang="it-IT" sz="5600" b="1" dirty="0">
                <a:solidFill>
                  <a:srgbClr val="00FF00"/>
                </a:solidFill>
                <a:latin typeface="Comic Sans MS" pitchFamily="66" charset="0"/>
              </a:rPr>
              <a:t> ) :</a:t>
            </a:r>
          </a:p>
          <a:p>
            <a:pPr marL="454914" lvl="1" indent="0">
              <a:lnSpc>
                <a:spcPct val="80000"/>
              </a:lnSpc>
              <a:buNone/>
              <a:defRPr/>
            </a:pPr>
            <a:endParaRPr lang="it-IT" sz="3200" b="1" dirty="0">
              <a:solidFill>
                <a:srgbClr val="00FF00"/>
              </a:solidFill>
              <a:latin typeface="Comic Sans MS" pitchFamily="66" charset="0"/>
            </a:endParaRPr>
          </a:p>
          <a:p>
            <a:pPr marL="454914" lvl="1" indent="0">
              <a:lnSpc>
                <a:spcPct val="80000"/>
              </a:lnSpc>
              <a:buNone/>
              <a:defRPr/>
            </a:pPr>
            <a:endParaRPr lang="it-IT" sz="5600" b="1" dirty="0">
              <a:solidFill>
                <a:srgbClr val="FF0000"/>
              </a:solidFill>
              <a:latin typeface="Comic Sans MS" pitchFamily="66" charset="0"/>
            </a:endParaRPr>
          </a:p>
          <a:p>
            <a:pPr marL="454914" lvl="1" indent="0">
              <a:lnSpc>
                <a:spcPct val="80000"/>
              </a:lnSpc>
              <a:buNone/>
              <a:defRPr/>
            </a:pPr>
            <a:r>
              <a:rPr lang="it-IT" sz="3700" b="1" dirty="0">
                <a:solidFill>
                  <a:srgbClr val="FF0000"/>
                </a:solidFill>
                <a:latin typeface="Comic Sans MS" pitchFamily="66" charset="0"/>
              </a:rPr>
              <a:t> </a:t>
            </a:r>
            <a:r>
              <a:rPr lang="it-IT" sz="5600" b="1" dirty="0">
                <a:solidFill>
                  <a:srgbClr val="FF0000"/>
                </a:solidFill>
                <a:latin typeface="Comic Sans MS" pitchFamily="66" charset="0"/>
              </a:rPr>
              <a:t>   A.  </a:t>
            </a:r>
            <a:r>
              <a:rPr lang="it-IT" sz="5600" b="1" dirty="0">
                <a:solidFill>
                  <a:srgbClr val="00FF00"/>
                </a:solidFill>
                <a:latin typeface="Comic Sans MS" pitchFamily="66" charset="0"/>
              </a:rPr>
              <a:t>bo – </a:t>
            </a:r>
            <a:r>
              <a:rPr lang="it-IT" sz="5600" b="1" dirty="0" err="1">
                <a:solidFill>
                  <a:srgbClr val="00FF00"/>
                </a:solidFill>
                <a:latin typeface="Comic Sans MS" pitchFamily="66" charset="0"/>
              </a:rPr>
              <a:t>DMARDs</a:t>
            </a:r>
            <a:r>
              <a:rPr lang="it-IT" sz="5600" b="1" dirty="0">
                <a:solidFill>
                  <a:srgbClr val="00FF00"/>
                </a:solidFill>
                <a:latin typeface="Comic Sans MS" pitchFamily="66" charset="0"/>
              </a:rPr>
              <a:t>   </a:t>
            </a:r>
            <a:r>
              <a:rPr lang="it-IT" sz="4000" b="1" dirty="0">
                <a:solidFill>
                  <a:srgbClr val="04FC2D"/>
                </a:solidFill>
                <a:latin typeface="Comic Sans MS" pitchFamily="66" charset="0"/>
              </a:rPr>
              <a:t>( BIOLOGICI  </a:t>
            </a:r>
            <a:r>
              <a:rPr lang="it-IT" sz="4800" b="1" dirty="0">
                <a:solidFill>
                  <a:srgbClr val="04FC2D"/>
                </a:solidFill>
                <a:latin typeface="Comic Sans MS" pitchFamily="66" charset="0"/>
              </a:rPr>
              <a:t>originali</a:t>
            </a:r>
            <a:r>
              <a:rPr lang="it-IT" sz="4000" b="1" dirty="0">
                <a:solidFill>
                  <a:srgbClr val="04FC2D"/>
                </a:solidFill>
                <a:latin typeface="Comic Sans MS" pitchFamily="66" charset="0"/>
              </a:rPr>
              <a:t> )        E</a:t>
            </a:r>
            <a:r>
              <a:rPr lang="it-IT" sz="3700" b="1" dirty="0">
                <a:solidFill>
                  <a:schemeClr val="accent4">
                    <a:lumMod val="60000"/>
                    <a:lumOff val="40000"/>
                  </a:schemeClr>
                </a:solidFill>
                <a:latin typeface="Comic Sans MS" pitchFamily="66" charset="0"/>
              </a:rPr>
              <a:t>         </a:t>
            </a:r>
            <a:r>
              <a:rPr lang="it-IT" sz="5600" b="1" dirty="0">
                <a:solidFill>
                  <a:srgbClr val="FF0000"/>
                </a:solidFill>
                <a:latin typeface="Comic Sans MS" pitchFamily="66" charset="0"/>
              </a:rPr>
              <a:t>B.</a:t>
            </a:r>
            <a:r>
              <a:rPr lang="it-IT" sz="5600" b="1" dirty="0">
                <a:solidFill>
                  <a:schemeClr val="accent4">
                    <a:lumMod val="60000"/>
                    <a:lumOff val="40000"/>
                  </a:schemeClr>
                </a:solidFill>
                <a:latin typeface="Comic Sans MS" pitchFamily="66" charset="0"/>
              </a:rPr>
              <a:t> </a:t>
            </a:r>
            <a:r>
              <a:rPr lang="it-IT" sz="3700" b="1" dirty="0">
                <a:solidFill>
                  <a:schemeClr val="accent4">
                    <a:lumMod val="60000"/>
                    <a:lumOff val="40000"/>
                  </a:schemeClr>
                </a:solidFill>
                <a:latin typeface="Comic Sans MS" pitchFamily="66" charset="0"/>
              </a:rPr>
              <a:t>  </a:t>
            </a:r>
            <a:r>
              <a:rPr lang="it-IT" sz="5600" b="1" dirty="0" err="1">
                <a:solidFill>
                  <a:srgbClr val="00FF00"/>
                </a:solidFill>
                <a:latin typeface="Comic Sans MS" pitchFamily="66" charset="0"/>
              </a:rPr>
              <a:t>bs</a:t>
            </a:r>
            <a:r>
              <a:rPr lang="it-IT" sz="5600" b="1" dirty="0">
                <a:solidFill>
                  <a:srgbClr val="00FF00"/>
                </a:solidFill>
                <a:latin typeface="Comic Sans MS" pitchFamily="66" charset="0"/>
              </a:rPr>
              <a:t> – </a:t>
            </a:r>
            <a:r>
              <a:rPr lang="it-IT" sz="5600" b="1" dirty="0" err="1">
                <a:solidFill>
                  <a:srgbClr val="00FF00"/>
                </a:solidFill>
                <a:latin typeface="Comic Sans MS" pitchFamily="66" charset="0"/>
              </a:rPr>
              <a:t>DMARDs</a:t>
            </a:r>
            <a:r>
              <a:rPr lang="it-IT" sz="5600" b="1" dirty="0">
                <a:solidFill>
                  <a:srgbClr val="00FF00"/>
                </a:solidFill>
                <a:latin typeface="Comic Sans MS" pitchFamily="66" charset="0"/>
              </a:rPr>
              <a:t>   </a:t>
            </a:r>
            <a:r>
              <a:rPr lang="it-IT" sz="4000" b="1" dirty="0">
                <a:solidFill>
                  <a:srgbClr val="04FC2D"/>
                </a:solidFill>
                <a:latin typeface="Comic Sans MS" pitchFamily="66" charset="0"/>
              </a:rPr>
              <a:t>( BIOLOGICI  </a:t>
            </a:r>
            <a:r>
              <a:rPr lang="it-IT" sz="4800" b="1" dirty="0">
                <a:solidFill>
                  <a:srgbClr val="04FC2D"/>
                </a:solidFill>
                <a:latin typeface="Comic Sans MS" pitchFamily="66" charset="0"/>
              </a:rPr>
              <a:t>biosimilari </a:t>
            </a:r>
            <a:r>
              <a:rPr lang="it-IT" sz="4000" b="1" dirty="0">
                <a:solidFill>
                  <a:srgbClr val="04FC2D"/>
                </a:solidFill>
                <a:latin typeface="Comic Sans MS" pitchFamily="66" charset="0"/>
              </a:rPr>
              <a:t>)</a:t>
            </a:r>
          </a:p>
          <a:p>
            <a:pPr marL="454914" lvl="1" indent="0">
              <a:lnSpc>
                <a:spcPct val="80000"/>
              </a:lnSpc>
              <a:buNone/>
              <a:defRPr/>
            </a:pPr>
            <a:endParaRPr lang="it-IT" sz="4800" b="1" dirty="0">
              <a:solidFill>
                <a:srgbClr val="04FC2D"/>
              </a:solidFill>
              <a:latin typeface="Comic Sans MS" pitchFamily="66" charset="0"/>
            </a:endParaRPr>
          </a:p>
          <a:p>
            <a:pPr marL="454914" lvl="1" indent="0">
              <a:lnSpc>
                <a:spcPct val="80000"/>
              </a:lnSpc>
              <a:buNone/>
              <a:defRPr/>
            </a:pPr>
            <a:r>
              <a:rPr lang="it-IT" sz="4800" b="1" dirty="0">
                <a:solidFill>
                  <a:srgbClr val="04FC2D"/>
                </a:solidFill>
                <a:latin typeface="Comic Sans MS" pitchFamily="66" charset="0"/>
              </a:rPr>
              <a:t> </a:t>
            </a:r>
            <a:endParaRPr lang="it-IT" sz="3000" b="1" dirty="0">
              <a:solidFill>
                <a:srgbClr val="FFFF00"/>
              </a:solidFill>
              <a:latin typeface="Comic Sans MS" pitchFamily="66" charset="0"/>
            </a:endParaRPr>
          </a:p>
          <a:p>
            <a:pPr marL="1527048" lvl="4" indent="-457200">
              <a:lnSpc>
                <a:spcPct val="80000"/>
              </a:lnSpc>
              <a:buClr>
                <a:srgbClr val="FF0000"/>
              </a:buClr>
              <a:buFont typeface="Wingdings" panose="05000000000000000000" pitchFamily="2" charset="2"/>
              <a:buChar char="Ø"/>
              <a:defRPr/>
            </a:pPr>
            <a:r>
              <a:rPr lang="it-IT" sz="4000" b="1" dirty="0">
                <a:solidFill>
                  <a:srgbClr val="00FF00"/>
                </a:solidFill>
                <a:latin typeface="Comic Sans MS" pitchFamily="66" charset="0"/>
              </a:rPr>
              <a:t>ANTI - CITOCHINA TNF alfa </a:t>
            </a:r>
            <a:r>
              <a:rPr lang="it-IT" sz="4000" b="1" dirty="0">
                <a:solidFill>
                  <a:srgbClr val="FFFF00"/>
                </a:solidFill>
                <a:latin typeface="Comic Sans MS" pitchFamily="66" charset="0"/>
              </a:rPr>
              <a:t>( INFLIXIMAB, ETANERCEPT</a:t>
            </a:r>
            <a:r>
              <a:rPr lang="it-IT" sz="4000" b="1" dirty="0">
                <a:solidFill>
                  <a:srgbClr val="00FF00"/>
                </a:solidFill>
                <a:latin typeface="Comic Sans MS" pitchFamily="66" charset="0"/>
              </a:rPr>
              <a:t> </a:t>
            </a:r>
            <a:r>
              <a:rPr lang="it-IT" sz="4000" b="1" dirty="0">
                <a:solidFill>
                  <a:srgbClr val="FFFF00"/>
                </a:solidFill>
                <a:latin typeface="Comic Sans MS" pitchFamily="66" charset="0"/>
              </a:rPr>
              <a:t>*, ADALIMUMAB, GOLIMUMAB, CERTOLIZUMAB )</a:t>
            </a:r>
          </a:p>
          <a:p>
            <a:pPr marL="1527048" lvl="4" indent="-457200">
              <a:lnSpc>
                <a:spcPct val="80000"/>
              </a:lnSpc>
              <a:buClr>
                <a:srgbClr val="FF0000"/>
              </a:buClr>
              <a:buFont typeface="Wingdings" panose="05000000000000000000" pitchFamily="2" charset="2"/>
              <a:buChar char="Ø"/>
              <a:defRPr/>
            </a:pPr>
            <a:endParaRPr lang="it-IT" sz="4000" b="1" dirty="0">
              <a:solidFill>
                <a:srgbClr val="FFFF00"/>
              </a:solidFill>
              <a:latin typeface="Comic Sans MS" pitchFamily="66" charset="0"/>
            </a:endParaRPr>
          </a:p>
          <a:p>
            <a:pPr marL="1527048" lvl="4" indent="-457200">
              <a:lnSpc>
                <a:spcPct val="80000"/>
              </a:lnSpc>
              <a:buClr>
                <a:srgbClr val="FF0000"/>
              </a:buClr>
              <a:buFont typeface="Wingdings" panose="05000000000000000000" pitchFamily="2" charset="2"/>
              <a:buChar char="Ø"/>
              <a:defRPr/>
            </a:pPr>
            <a:r>
              <a:rPr lang="it-IT" sz="4000" b="1" dirty="0">
                <a:solidFill>
                  <a:srgbClr val="04FC2D"/>
                </a:solidFill>
                <a:latin typeface="Comic Sans MS" pitchFamily="66" charset="0"/>
              </a:rPr>
              <a:t>ANTI – RECETTORI  DELLA CITOCHINA IL – 6     </a:t>
            </a:r>
            <a:r>
              <a:rPr lang="it-IT" sz="4000" b="1" dirty="0">
                <a:solidFill>
                  <a:srgbClr val="FFFF00"/>
                </a:solidFill>
                <a:latin typeface="Comic Sans MS" pitchFamily="66" charset="0"/>
              </a:rPr>
              <a:t>( TOCILIZUMB, SARILUMAB )</a:t>
            </a:r>
          </a:p>
          <a:p>
            <a:pPr marL="1527048" lvl="4" indent="-457200">
              <a:lnSpc>
                <a:spcPct val="80000"/>
              </a:lnSpc>
              <a:buClr>
                <a:srgbClr val="FF0000"/>
              </a:buClr>
              <a:buFont typeface="Wingdings" panose="05000000000000000000" pitchFamily="2" charset="2"/>
              <a:buChar char="Ø"/>
              <a:defRPr/>
            </a:pPr>
            <a:endParaRPr lang="it-IT" sz="4000" b="1" dirty="0">
              <a:solidFill>
                <a:srgbClr val="FFFF00"/>
              </a:solidFill>
              <a:latin typeface="Comic Sans MS" pitchFamily="66" charset="0"/>
            </a:endParaRPr>
          </a:p>
          <a:p>
            <a:pPr marL="1527048" lvl="4" indent="-457200">
              <a:lnSpc>
                <a:spcPct val="80000"/>
              </a:lnSpc>
              <a:buClr>
                <a:srgbClr val="FF0000"/>
              </a:buClr>
              <a:buFont typeface="Wingdings" panose="05000000000000000000" pitchFamily="2" charset="2"/>
              <a:buChar char="Ø"/>
              <a:defRPr/>
            </a:pPr>
            <a:r>
              <a:rPr lang="it-IT" sz="4000" b="1" dirty="0">
                <a:solidFill>
                  <a:srgbClr val="04FC2D"/>
                </a:solidFill>
                <a:latin typeface="Comic Sans MS" pitchFamily="66" charset="0"/>
              </a:rPr>
              <a:t>ANTI – CD 80/86   SEGNALE  DI  CO-STIMOLAZIONE  APC - LINFOCITA T   </a:t>
            </a:r>
            <a:r>
              <a:rPr lang="it-IT" sz="4000" b="1" dirty="0">
                <a:solidFill>
                  <a:srgbClr val="FFFF00"/>
                </a:solidFill>
                <a:latin typeface="Comic Sans MS" pitchFamily="66" charset="0"/>
              </a:rPr>
              <a:t>( ABATACEPT )</a:t>
            </a:r>
          </a:p>
          <a:p>
            <a:pPr marL="1527048" lvl="4" indent="-457200">
              <a:lnSpc>
                <a:spcPct val="80000"/>
              </a:lnSpc>
              <a:buClr>
                <a:srgbClr val="FF0000"/>
              </a:buClr>
              <a:buFont typeface="Wingdings" panose="05000000000000000000" pitchFamily="2" charset="2"/>
              <a:buChar char="Ø"/>
              <a:defRPr/>
            </a:pPr>
            <a:endParaRPr lang="it-IT" sz="4000" b="1" dirty="0">
              <a:solidFill>
                <a:srgbClr val="04FC2D"/>
              </a:solidFill>
              <a:latin typeface="Comic Sans MS" pitchFamily="66" charset="0"/>
            </a:endParaRPr>
          </a:p>
          <a:p>
            <a:pPr marL="1527048" lvl="4" indent="-457200">
              <a:lnSpc>
                <a:spcPct val="80000"/>
              </a:lnSpc>
              <a:buClr>
                <a:srgbClr val="FF0000"/>
              </a:buClr>
              <a:buFont typeface="Wingdings" panose="05000000000000000000" pitchFamily="2" charset="2"/>
              <a:buChar char="Ø"/>
              <a:defRPr/>
            </a:pPr>
            <a:r>
              <a:rPr lang="it-IT" sz="4000" b="1" dirty="0">
                <a:solidFill>
                  <a:srgbClr val="04FC2D"/>
                </a:solidFill>
                <a:latin typeface="Comic Sans MS" pitchFamily="66" charset="0"/>
              </a:rPr>
              <a:t>ANTI – CD 20  ANTI RECETTORE DEL LINFOCITA B  </a:t>
            </a:r>
            <a:r>
              <a:rPr lang="it-IT" sz="4000" b="1" dirty="0">
                <a:solidFill>
                  <a:srgbClr val="FFFF00"/>
                </a:solidFill>
                <a:latin typeface="Comic Sans MS" pitchFamily="66" charset="0"/>
              </a:rPr>
              <a:t>( RITUXIMAB ) </a:t>
            </a:r>
          </a:p>
          <a:p>
            <a:pPr marL="1069848" lvl="4" indent="0">
              <a:lnSpc>
                <a:spcPct val="80000"/>
              </a:lnSpc>
              <a:buClr>
                <a:srgbClr val="FF0000"/>
              </a:buClr>
              <a:buNone/>
              <a:defRPr/>
            </a:pPr>
            <a:endParaRPr lang="it-IT" sz="4000" b="1" dirty="0">
              <a:solidFill>
                <a:srgbClr val="04FC2D"/>
              </a:solidFill>
              <a:latin typeface="Comic Sans MS" pitchFamily="66" charset="0"/>
            </a:endParaRPr>
          </a:p>
          <a:p>
            <a:pPr marL="1527048" lvl="4" indent="-457200">
              <a:lnSpc>
                <a:spcPct val="80000"/>
              </a:lnSpc>
              <a:buClr>
                <a:srgbClr val="FF0000"/>
              </a:buClr>
              <a:buFont typeface="Wingdings" panose="05000000000000000000" pitchFamily="2" charset="2"/>
              <a:buChar char="Ø"/>
              <a:defRPr/>
            </a:pPr>
            <a:r>
              <a:rPr lang="it-IT" sz="4000" b="1" dirty="0">
                <a:solidFill>
                  <a:srgbClr val="00FF00"/>
                </a:solidFill>
                <a:latin typeface="Comic Sans MS" pitchFamily="66" charset="0"/>
              </a:rPr>
              <a:t>ANTI – CITOCHINA IL – 1  </a:t>
            </a:r>
            <a:r>
              <a:rPr lang="it-IT" sz="4000" b="1" dirty="0">
                <a:solidFill>
                  <a:srgbClr val="FFFF00"/>
                </a:solidFill>
                <a:latin typeface="Comic Sans MS" pitchFamily="66" charset="0"/>
              </a:rPr>
              <a:t>( KINERET )</a:t>
            </a:r>
          </a:p>
          <a:p>
            <a:pPr marL="1527048" lvl="4" indent="-457200">
              <a:lnSpc>
                <a:spcPct val="80000"/>
              </a:lnSpc>
              <a:buClr>
                <a:srgbClr val="FF0000"/>
              </a:buClr>
              <a:buFont typeface="Wingdings" panose="05000000000000000000" pitchFamily="2" charset="2"/>
              <a:buChar char="Ø"/>
              <a:defRPr/>
            </a:pPr>
            <a:endParaRPr lang="it-IT" sz="4000" b="1" dirty="0">
              <a:solidFill>
                <a:srgbClr val="FFFF00"/>
              </a:solidFill>
              <a:latin typeface="Comic Sans MS" pitchFamily="66" charset="0"/>
            </a:endParaRPr>
          </a:p>
          <a:p>
            <a:pPr marL="454914" lvl="1" indent="0">
              <a:lnSpc>
                <a:spcPct val="80000"/>
              </a:lnSpc>
              <a:buNone/>
              <a:defRPr/>
            </a:pPr>
            <a:r>
              <a:rPr lang="it-IT" sz="4800" b="1" dirty="0">
                <a:solidFill>
                  <a:srgbClr val="FF0000"/>
                </a:solidFill>
                <a:latin typeface="Comic Sans MS" pitchFamily="66" charset="0"/>
              </a:rPr>
              <a:t>         </a:t>
            </a:r>
          </a:p>
          <a:p>
            <a:pPr marL="454914" lvl="1" indent="0">
              <a:lnSpc>
                <a:spcPct val="80000"/>
              </a:lnSpc>
              <a:buNone/>
              <a:defRPr/>
            </a:pPr>
            <a:r>
              <a:rPr lang="it-IT" sz="4800" b="1" dirty="0">
                <a:solidFill>
                  <a:srgbClr val="FF0000"/>
                </a:solidFill>
                <a:latin typeface="Comic Sans MS" pitchFamily="66" charset="0"/>
              </a:rPr>
              <a:t>         </a:t>
            </a:r>
            <a:r>
              <a:rPr lang="it-IT" sz="4000" b="1" dirty="0">
                <a:solidFill>
                  <a:srgbClr val="FFFF00"/>
                </a:solidFill>
                <a:latin typeface="Comic Sans MS" pitchFamily="66" charset="0"/>
              </a:rPr>
              <a:t>+/-   </a:t>
            </a:r>
            <a:r>
              <a:rPr lang="it-IT" sz="4000" b="1" dirty="0">
                <a:solidFill>
                  <a:srgbClr val="FF0000"/>
                </a:solidFill>
                <a:latin typeface="Comic Sans MS" pitchFamily="66" charset="0"/>
              </a:rPr>
              <a:t>ASSOCIATI</a:t>
            </a:r>
            <a:r>
              <a:rPr lang="it-IT" sz="4000" b="1" dirty="0">
                <a:solidFill>
                  <a:srgbClr val="FFFF00"/>
                </a:solidFill>
                <a:latin typeface="Comic Sans MS" pitchFamily="66" charset="0"/>
              </a:rPr>
              <a:t>  CON  </a:t>
            </a:r>
            <a:r>
              <a:rPr lang="it-IT" sz="4800" b="1" dirty="0">
                <a:solidFill>
                  <a:srgbClr val="FFFF00"/>
                </a:solidFill>
                <a:latin typeface="Comic Sans MS" pitchFamily="66" charset="0"/>
              </a:rPr>
              <a:t>i </a:t>
            </a:r>
            <a:r>
              <a:rPr lang="it-IT" sz="4800" b="1" dirty="0">
                <a:solidFill>
                  <a:schemeClr val="accent4">
                    <a:lumMod val="60000"/>
                    <a:lumOff val="40000"/>
                  </a:schemeClr>
                </a:solidFill>
                <a:latin typeface="Comic Sans MS" pitchFamily="66" charset="0"/>
              </a:rPr>
              <a:t> </a:t>
            </a:r>
            <a:r>
              <a:rPr lang="it-IT" sz="4800" b="1" dirty="0" err="1">
                <a:solidFill>
                  <a:schemeClr val="accent4">
                    <a:lumMod val="60000"/>
                    <a:lumOff val="40000"/>
                  </a:schemeClr>
                </a:solidFill>
                <a:latin typeface="Comic Sans MS" pitchFamily="66" charset="0"/>
              </a:rPr>
              <a:t>cs</a:t>
            </a:r>
            <a:r>
              <a:rPr lang="it-IT" sz="4800" b="1" dirty="0">
                <a:solidFill>
                  <a:schemeClr val="accent4">
                    <a:lumMod val="60000"/>
                    <a:lumOff val="40000"/>
                  </a:schemeClr>
                </a:solidFill>
                <a:latin typeface="Comic Sans MS" pitchFamily="66" charset="0"/>
              </a:rPr>
              <a:t> </a:t>
            </a:r>
            <a:r>
              <a:rPr lang="it-IT" sz="4000" b="1" dirty="0">
                <a:solidFill>
                  <a:schemeClr val="accent4">
                    <a:lumMod val="60000"/>
                    <a:lumOff val="40000"/>
                  </a:schemeClr>
                </a:solidFill>
                <a:latin typeface="Comic Sans MS" pitchFamily="66" charset="0"/>
              </a:rPr>
              <a:t>– </a:t>
            </a:r>
            <a:r>
              <a:rPr lang="it-IT" sz="4000" b="1" dirty="0" err="1">
                <a:solidFill>
                  <a:schemeClr val="accent4">
                    <a:lumMod val="60000"/>
                    <a:lumOff val="40000"/>
                  </a:schemeClr>
                </a:solidFill>
                <a:latin typeface="Comic Sans MS" pitchFamily="66" charset="0"/>
              </a:rPr>
              <a:t>DMARDs</a:t>
            </a:r>
            <a:r>
              <a:rPr lang="it-IT" sz="4000" b="1" dirty="0">
                <a:solidFill>
                  <a:schemeClr val="accent4">
                    <a:lumMod val="60000"/>
                    <a:lumOff val="40000"/>
                  </a:schemeClr>
                </a:solidFill>
                <a:latin typeface="Comic Sans MS" pitchFamily="66" charset="0"/>
              </a:rPr>
              <a:t> :  </a:t>
            </a:r>
            <a:r>
              <a:rPr lang="it-IT" sz="4800" b="1" dirty="0">
                <a:solidFill>
                  <a:schemeClr val="accent4">
                    <a:lumMod val="60000"/>
                    <a:lumOff val="40000"/>
                  </a:schemeClr>
                </a:solidFill>
                <a:latin typeface="Comic Sans MS" pitchFamily="66" charset="0"/>
              </a:rPr>
              <a:t> </a:t>
            </a:r>
            <a:r>
              <a:rPr lang="it-IT" sz="3600" b="1" dirty="0">
                <a:solidFill>
                  <a:schemeClr val="accent4">
                    <a:lumMod val="60000"/>
                    <a:lumOff val="40000"/>
                  </a:schemeClr>
                </a:solidFill>
                <a:latin typeface="Comic Sans MS" pitchFamily="66" charset="0"/>
              </a:rPr>
              <a:t>ASSOCIAZIONE  OBBLIGATA,  CONSIGLIATA,  FACOLTATIVA,  SCONSIGLIATA </a:t>
            </a:r>
            <a:endParaRPr lang="it-IT" sz="3600" b="1" dirty="0">
              <a:solidFill>
                <a:srgbClr val="FF0000"/>
              </a:solidFill>
              <a:latin typeface="Comic Sans MS" pitchFamily="66" charset="0"/>
            </a:endParaRPr>
          </a:p>
          <a:p>
            <a:pPr marL="454914" lvl="1" indent="0">
              <a:lnSpc>
                <a:spcPct val="80000"/>
              </a:lnSpc>
              <a:buNone/>
              <a:defRPr/>
            </a:pPr>
            <a:endParaRPr lang="it-IT" sz="4800" b="1" dirty="0">
              <a:solidFill>
                <a:srgbClr val="00FF00"/>
              </a:solidFill>
              <a:latin typeface="Comic Sans MS" pitchFamily="66" charset="0"/>
            </a:endParaRPr>
          </a:p>
          <a:p>
            <a:pPr marL="1069848" lvl="4" indent="0">
              <a:lnSpc>
                <a:spcPct val="80000"/>
              </a:lnSpc>
              <a:buClr>
                <a:srgbClr val="FF0000"/>
              </a:buClr>
              <a:buNone/>
              <a:defRPr/>
            </a:pPr>
            <a:endParaRPr lang="it-IT" sz="4000" b="1" dirty="0">
              <a:solidFill>
                <a:srgbClr val="FFFF00"/>
              </a:solidFill>
              <a:latin typeface="Comic Sans MS" pitchFamily="66" charset="0"/>
            </a:endParaRPr>
          </a:p>
          <a:p>
            <a:pPr marL="1371600" lvl="2" indent="-457200">
              <a:lnSpc>
                <a:spcPct val="80000"/>
              </a:lnSpc>
              <a:buClr>
                <a:srgbClr val="FF0000"/>
              </a:buClr>
              <a:buFont typeface="Wingdings" panose="05000000000000000000" pitchFamily="2" charset="2"/>
              <a:buNone/>
              <a:defRPr/>
            </a:pPr>
            <a:endParaRPr lang="it-IT" sz="4000" b="1" u="sng" dirty="0">
              <a:solidFill>
                <a:srgbClr val="FFFF00"/>
              </a:solidFill>
              <a:latin typeface="Comic Sans MS" pitchFamily="66" charset="0"/>
            </a:endParaRPr>
          </a:p>
          <a:p>
            <a:pPr marL="914400" lvl="2" indent="0">
              <a:lnSpc>
                <a:spcPct val="80000"/>
              </a:lnSpc>
              <a:buClr>
                <a:srgbClr val="FF0000"/>
              </a:buClr>
              <a:buNone/>
              <a:defRPr/>
            </a:pPr>
            <a:r>
              <a:rPr lang="it-IT" sz="4000" b="1" dirty="0">
                <a:solidFill>
                  <a:srgbClr val="FFFF00"/>
                </a:solidFill>
                <a:latin typeface="Comic Sans MS" pitchFamily="66" charset="0"/>
              </a:rPr>
              <a:t>   * ETANERCEPT   BLOCCA   ANCHE   IL   </a:t>
            </a:r>
            <a:r>
              <a:rPr lang="it-IT" sz="4000" b="1" dirty="0">
                <a:solidFill>
                  <a:srgbClr val="00FF00"/>
                </a:solidFill>
                <a:latin typeface="Comic Sans MS" panose="030F0702030302020204" pitchFamily="66" charset="0"/>
              </a:rPr>
              <a:t>TNF beta</a:t>
            </a:r>
          </a:p>
          <a:p>
            <a:pPr marL="1485900" lvl="2" indent="-571500">
              <a:lnSpc>
                <a:spcPct val="80000"/>
              </a:lnSpc>
              <a:buClr>
                <a:srgbClr val="FF0000"/>
              </a:buClr>
              <a:buFont typeface="Arial" panose="020B0604020202020204" pitchFamily="34" charset="0"/>
              <a:buChar char="•"/>
              <a:defRPr/>
            </a:pPr>
            <a:endParaRPr lang="it-IT" sz="4000" b="1" dirty="0">
              <a:solidFill>
                <a:srgbClr val="00FF00"/>
              </a:solidFill>
              <a:latin typeface="Comic Sans MS" panose="030F0702030302020204" pitchFamily="66" charset="0"/>
            </a:endParaRPr>
          </a:p>
          <a:p>
            <a:pPr marL="914400" lvl="2" indent="0">
              <a:lnSpc>
                <a:spcPct val="80000"/>
              </a:lnSpc>
              <a:buClr>
                <a:srgbClr val="FF0000"/>
              </a:buClr>
              <a:buNone/>
              <a:defRPr/>
            </a:pPr>
            <a:r>
              <a:rPr lang="it-IT" sz="4000" b="1" dirty="0">
                <a:solidFill>
                  <a:srgbClr val="00FF00"/>
                </a:solidFill>
                <a:latin typeface="Comic Sans MS" panose="030F0702030302020204" pitchFamily="66" charset="0"/>
              </a:rPr>
              <a:t> </a:t>
            </a:r>
            <a:r>
              <a:rPr lang="it-IT" sz="4800" b="1" dirty="0">
                <a:solidFill>
                  <a:srgbClr val="FF0000"/>
                </a:solidFill>
                <a:latin typeface="Comic Sans MS" panose="030F0702030302020204" pitchFamily="66" charset="0"/>
              </a:rPr>
              <a:t>  </a:t>
            </a:r>
          </a:p>
          <a:p>
            <a:pPr marL="914400" lvl="2" indent="0">
              <a:lnSpc>
                <a:spcPct val="80000"/>
              </a:lnSpc>
              <a:buClr>
                <a:srgbClr val="FF0000"/>
              </a:buClr>
              <a:buNone/>
              <a:defRPr/>
            </a:pPr>
            <a:r>
              <a:rPr lang="it-IT" sz="5600" b="1" dirty="0">
                <a:solidFill>
                  <a:srgbClr val="FF0000"/>
                </a:solidFill>
                <a:latin typeface="Comic Sans MS" panose="030F0702030302020204" pitchFamily="66" charset="0"/>
              </a:rPr>
              <a:t>N.B.  </a:t>
            </a:r>
            <a:r>
              <a:rPr lang="it-IT" sz="5600" b="1" u="sng" dirty="0">
                <a:solidFill>
                  <a:srgbClr val="FF0000"/>
                </a:solidFill>
                <a:latin typeface="Comic Sans MS" panose="030F0702030302020204" pitchFamily="66" charset="0"/>
              </a:rPr>
              <a:t>NO  </a:t>
            </a:r>
            <a:r>
              <a:rPr lang="it-IT" sz="5600" b="1" u="sng" dirty="0">
                <a:solidFill>
                  <a:srgbClr val="00FF00"/>
                </a:solidFill>
                <a:latin typeface="Comic Sans MS" panose="030F0702030302020204" pitchFamily="66" charset="0"/>
              </a:rPr>
              <a:t>b-</a:t>
            </a:r>
            <a:r>
              <a:rPr lang="it-IT" sz="5600" b="1" u="sng" dirty="0" err="1">
                <a:solidFill>
                  <a:srgbClr val="00FF00"/>
                </a:solidFill>
                <a:latin typeface="Comic Sans MS" panose="030F0702030302020204" pitchFamily="66" charset="0"/>
              </a:rPr>
              <a:t>DMARDs</a:t>
            </a:r>
            <a:r>
              <a:rPr lang="it-IT" sz="5600" b="1" u="sng" dirty="0">
                <a:solidFill>
                  <a:srgbClr val="FF0000"/>
                </a:solidFill>
                <a:latin typeface="Comic Sans MS" panose="030F0702030302020204" pitchFamily="66" charset="0"/>
              </a:rPr>
              <a:t>  ASSOCIATI  </a:t>
            </a:r>
            <a:r>
              <a:rPr lang="it-IT" sz="5600" b="1" u="sng" dirty="0">
                <a:solidFill>
                  <a:srgbClr val="00FF00"/>
                </a:solidFill>
                <a:latin typeface="Comic Sans MS" panose="030F0702030302020204" pitchFamily="66" charset="0"/>
              </a:rPr>
              <a:t>TRA LORO</a:t>
            </a:r>
            <a:r>
              <a:rPr lang="it-IT" sz="5600" b="1" u="sng" dirty="0">
                <a:solidFill>
                  <a:srgbClr val="FFFF00"/>
                </a:solidFill>
                <a:latin typeface="Comic Sans MS" panose="030F0702030302020204" pitchFamily="66" charset="0"/>
              </a:rPr>
              <a:t>  o  </a:t>
            </a:r>
            <a:r>
              <a:rPr lang="it-IT" sz="5600" b="1" u="sng" dirty="0">
                <a:solidFill>
                  <a:srgbClr val="FF0000"/>
                </a:solidFill>
                <a:latin typeface="Comic Sans MS" panose="030F0702030302020204" pitchFamily="66" charset="0"/>
              </a:rPr>
              <a:t>ASSOCIATI  </a:t>
            </a:r>
            <a:r>
              <a:rPr lang="it-IT" sz="5600" b="1" u="sng" dirty="0">
                <a:solidFill>
                  <a:srgbClr val="FFFF00"/>
                </a:solidFill>
                <a:latin typeface="Comic Sans MS" panose="030F0702030302020204" pitchFamily="66" charset="0"/>
              </a:rPr>
              <a:t>con </a:t>
            </a:r>
            <a:r>
              <a:rPr lang="it-IT" sz="5600" b="1" u="sng" dirty="0" err="1">
                <a:solidFill>
                  <a:schemeClr val="accent4">
                    <a:lumMod val="60000"/>
                    <a:lumOff val="40000"/>
                  </a:schemeClr>
                </a:solidFill>
                <a:latin typeface="Comic Sans MS" panose="030F0702030302020204" pitchFamily="66" charset="0"/>
              </a:rPr>
              <a:t>ts</a:t>
            </a:r>
            <a:r>
              <a:rPr lang="it-IT" sz="5600" b="1" u="sng" dirty="0">
                <a:solidFill>
                  <a:schemeClr val="accent4">
                    <a:lumMod val="60000"/>
                    <a:lumOff val="40000"/>
                  </a:schemeClr>
                </a:solidFill>
                <a:latin typeface="Comic Sans MS" panose="030F0702030302020204" pitchFamily="66" charset="0"/>
              </a:rPr>
              <a:t>–</a:t>
            </a:r>
            <a:r>
              <a:rPr lang="it-IT" sz="5600" b="1" u="sng" dirty="0" err="1">
                <a:solidFill>
                  <a:schemeClr val="accent4">
                    <a:lumMod val="60000"/>
                    <a:lumOff val="40000"/>
                  </a:schemeClr>
                </a:solidFill>
                <a:latin typeface="Comic Sans MS" panose="030F0702030302020204" pitchFamily="66" charset="0"/>
              </a:rPr>
              <a:t>DMARDs</a:t>
            </a:r>
            <a:r>
              <a:rPr lang="it-IT" sz="5600" b="1" u="sng" dirty="0">
                <a:solidFill>
                  <a:schemeClr val="accent4">
                    <a:lumMod val="60000"/>
                    <a:lumOff val="40000"/>
                  </a:schemeClr>
                </a:solidFill>
                <a:latin typeface="Comic Sans MS" panose="030F0702030302020204" pitchFamily="66" charset="0"/>
              </a:rPr>
              <a:t>  </a:t>
            </a:r>
          </a:p>
          <a:p>
            <a:pPr marL="1371600" lvl="2" indent="-457200">
              <a:lnSpc>
                <a:spcPct val="80000"/>
              </a:lnSpc>
              <a:buClr>
                <a:srgbClr val="FF0000"/>
              </a:buClr>
              <a:buFont typeface="Wingdings" panose="05000000000000000000" pitchFamily="2" charset="2"/>
              <a:buNone/>
              <a:defRPr/>
            </a:pPr>
            <a:endParaRPr lang="it-IT" sz="5600" b="1" dirty="0">
              <a:solidFill>
                <a:srgbClr val="00FF00"/>
              </a:solidFill>
              <a:latin typeface="Comic Sans MS" panose="030F0702030302020204" pitchFamily="66" charset="0"/>
            </a:endParaRPr>
          </a:p>
          <a:p>
            <a:pPr marL="454914" lvl="1" indent="0">
              <a:lnSpc>
                <a:spcPct val="80000"/>
              </a:lnSpc>
              <a:buNone/>
              <a:defRPr/>
            </a:pPr>
            <a:endParaRPr lang="it-IT" sz="4000" b="1" dirty="0">
              <a:solidFill>
                <a:srgbClr val="FF0000"/>
              </a:solidFill>
              <a:latin typeface="Comic Sans MS" pitchFamily="66" charset="0"/>
            </a:endParaRPr>
          </a:p>
          <a:p>
            <a:pPr marL="454914" lvl="1" indent="0">
              <a:lnSpc>
                <a:spcPct val="80000"/>
              </a:lnSpc>
              <a:buNone/>
              <a:defRPr/>
            </a:pPr>
            <a:r>
              <a:rPr lang="it-IT" sz="4000" b="1" dirty="0">
                <a:solidFill>
                  <a:srgbClr val="04FC2D"/>
                </a:solidFill>
                <a:latin typeface="Comic Sans MS" pitchFamily="66" charset="0"/>
              </a:rPr>
              <a:t>         </a:t>
            </a:r>
          </a:p>
          <a:p>
            <a:pPr marL="454914" lvl="1" indent="0">
              <a:lnSpc>
                <a:spcPct val="80000"/>
              </a:lnSpc>
              <a:buNone/>
              <a:defRPr/>
            </a:pPr>
            <a:r>
              <a:rPr lang="it-IT" sz="4000" b="1" u="sng" dirty="0">
                <a:solidFill>
                  <a:srgbClr val="FF0000"/>
                </a:solidFill>
                <a:latin typeface="Comic Sans MS" pitchFamily="66" charset="0"/>
              </a:rPr>
              <a:t>     </a:t>
            </a:r>
          </a:p>
          <a:p>
            <a:pPr lvl="1">
              <a:lnSpc>
                <a:spcPct val="80000"/>
              </a:lnSpc>
              <a:buFont typeface="+mj-lt"/>
              <a:buAutoNum type="arabicPeriod"/>
              <a:defRPr/>
            </a:pPr>
            <a:endParaRPr lang="it-IT" sz="3700" b="1" u="sng" dirty="0">
              <a:solidFill>
                <a:srgbClr val="FF0000"/>
              </a:solidFill>
              <a:latin typeface="Comic Sans MS" pitchFamily="66" charset="0"/>
            </a:endParaRPr>
          </a:p>
          <a:p>
            <a:pPr lvl="1">
              <a:lnSpc>
                <a:spcPct val="80000"/>
              </a:lnSpc>
              <a:buFont typeface="+mj-lt"/>
              <a:buAutoNum type="arabicPeriod"/>
              <a:defRPr/>
            </a:pPr>
            <a:endParaRPr lang="it-IT" sz="1300" b="1" dirty="0">
              <a:solidFill>
                <a:srgbClr val="FF0000"/>
              </a:solidFill>
              <a:latin typeface="Comic Sans MS" pitchFamily="66" charset="0"/>
            </a:endParaRPr>
          </a:p>
          <a:p>
            <a:pPr lvl="1">
              <a:lnSpc>
                <a:spcPct val="80000"/>
              </a:lnSpc>
              <a:buFont typeface="+mj-lt"/>
              <a:buAutoNum type="arabicPeriod"/>
              <a:defRPr/>
            </a:pPr>
            <a:endParaRPr lang="it-IT" sz="800" b="1" u="sng" dirty="0">
              <a:solidFill>
                <a:srgbClr val="FF0000"/>
              </a:solidFill>
              <a:latin typeface="Comic Sans MS" pitchFamily="66" charset="0"/>
            </a:endParaRPr>
          </a:p>
          <a:p>
            <a:pPr eaLnBrk="1" hangingPunct="1">
              <a:lnSpc>
                <a:spcPct val="80000"/>
              </a:lnSpc>
              <a:buFont typeface="Wingdings" panose="05000000000000000000" pitchFamily="2" charset="2"/>
              <a:buNone/>
              <a:defRPr/>
            </a:pPr>
            <a:r>
              <a:rPr lang="it-IT" sz="1200" b="1" dirty="0">
                <a:solidFill>
                  <a:srgbClr val="66FF33"/>
                </a:solidFill>
                <a:latin typeface="Comic Sans MS" pitchFamily="66" charset="0"/>
              </a:rPr>
              <a:t>      </a:t>
            </a:r>
          </a:p>
          <a:p>
            <a:pPr eaLnBrk="1" hangingPunct="1">
              <a:lnSpc>
                <a:spcPct val="80000"/>
              </a:lnSpc>
              <a:buFont typeface="Wingdings" panose="05000000000000000000" pitchFamily="2" charset="2"/>
              <a:buNone/>
              <a:defRPr/>
            </a:pPr>
            <a:endParaRPr lang="it-IT" sz="1000"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1400"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1400" dirty="0">
              <a:solidFill>
                <a:srgbClr val="FFFF00"/>
              </a:solidFill>
              <a:latin typeface="Comic Sans MS" pitchFamily="66" charset="0"/>
            </a:endParaRPr>
          </a:p>
          <a:p>
            <a:pPr eaLnBrk="1" hangingPunct="1">
              <a:lnSpc>
                <a:spcPct val="80000"/>
              </a:lnSpc>
              <a:buFont typeface="Wingdings" panose="05000000000000000000" pitchFamily="2" charset="2"/>
              <a:buNone/>
              <a:defRPr/>
            </a:pPr>
            <a:endParaRPr lang="it-IT" sz="1000" dirty="0">
              <a:solidFill>
                <a:srgbClr val="FFFF00"/>
              </a:solidFill>
              <a:latin typeface="Comic Sans MS" pitchFamily="66" charset="0"/>
            </a:endParaRPr>
          </a:p>
          <a:p>
            <a:pPr eaLnBrk="1" hangingPunct="1">
              <a:lnSpc>
                <a:spcPct val="80000"/>
              </a:lnSpc>
              <a:defRPr/>
            </a:pPr>
            <a:endParaRPr lang="it-IT" sz="1000" dirty="0">
              <a:solidFill>
                <a:srgbClr val="FFFF00"/>
              </a:solidFill>
              <a:latin typeface="Comic Sans MS" pitchFamily="66" charset="0"/>
            </a:endParaRPr>
          </a:p>
          <a:p>
            <a:pPr marL="68580" indent="0" eaLnBrk="1" hangingPunct="1">
              <a:lnSpc>
                <a:spcPct val="80000"/>
              </a:lnSpc>
              <a:buNone/>
              <a:defRPr/>
            </a:pPr>
            <a:r>
              <a:rPr lang="it-IT" sz="2000" b="1" dirty="0">
                <a:solidFill>
                  <a:srgbClr val="00FF00"/>
                </a:solidFill>
                <a:latin typeface="Comic Sans MS" pitchFamily="66" charset="0"/>
              </a:rPr>
              <a:t> </a:t>
            </a:r>
          </a:p>
          <a:p>
            <a:pPr eaLnBrk="1" hangingPunct="1">
              <a:lnSpc>
                <a:spcPct val="80000"/>
              </a:lnSpc>
              <a:buFont typeface="Wingdings" panose="05000000000000000000" pitchFamily="2" charset="2"/>
              <a:buNone/>
              <a:defRPr/>
            </a:pPr>
            <a:r>
              <a:rPr lang="it-IT" sz="1800" dirty="0">
                <a:solidFill>
                  <a:srgbClr val="FFFF00"/>
                </a:solidFill>
                <a:latin typeface="Comic Sans MS" pitchFamily="66" charset="0"/>
              </a:rPr>
              <a:t>      </a:t>
            </a:r>
            <a:r>
              <a:rPr lang="it-IT" sz="1400" dirty="0">
                <a:solidFill>
                  <a:srgbClr val="FFFF00"/>
                </a:solidFill>
                <a:latin typeface="Comic Sans MS" pitchFamily="66" charset="0"/>
              </a:rPr>
              <a:t> </a:t>
            </a:r>
          </a:p>
          <a:p>
            <a:pPr eaLnBrk="1" hangingPunct="1">
              <a:lnSpc>
                <a:spcPct val="80000"/>
              </a:lnSpc>
              <a:buFont typeface="Wingdings" panose="05000000000000000000" pitchFamily="2" charset="2"/>
              <a:buNone/>
              <a:defRPr/>
            </a:pPr>
            <a:r>
              <a:rPr lang="it-IT" sz="1400" dirty="0">
                <a:solidFill>
                  <a:srgbClr val="00FF00"/>
                </a:solidFill>
                <a:latin typeface="Comic Sans MS" pitchFamily="66" charset="0"/>
              </a:rPr>
              <a:t>        </a:t>
            </a:r>
          </a:p>
        </p:txBody>
      </p:sp>
    </p:spTree>
    <p:extLst>
      <p:ext uri="{BB962C8B-B14F-4D97-AF65-F5344CB8AC3E}">
        <p14:creationId xmlns:p14="http://schemas.microsoft.com/office/powerpoint/2010/main" val="1737418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8844D5A7-1A83-4685-923F-4871987A237D}"/>
              </a:ext>
            </a:extLst>
          </p:cNvPr>
          <p:cNvSpPr>
            <a:spLocks noGrp="1" noChangeArrowheads="1"/>
          </p:cNvSpPr>
          <p:nvPr>
            <p:ph type="title"/>
          </p:nvPr>
        </p:nvSpPr>
        <p:spPr>
          <a:xfrm>
            <a:off x="684212" y="260350"/>
            <a:ext cx="7920235" cy="476250"/>
          </a:xfrm>
        </p:spPr>
        <p:txBody>
          <a:bodyPr/>
          <a:lstStyle/>
          <a:p>
            <a:pPr algn="ctr" eaLnBrk="1" hangingPunct="1">
              <a:defRPr/>
            </a:pPr>
            <a:r>
              <a:rPr lang="en-US" sz="2400" b="1" dirty="0">
                <a:solidFill>
                  <a:srgbClr val="FF0000"/>
                </a:solidFill>
                <a:latin typeface="Times New Roman" pitchFamily="18" charset="0"/>
              </a:rPr>
              <a:t>AR   -     </a:t>
            </a:r>
            <a:r>
              <a:rPr lang="en-US" sz="2400" b="1" dirty="0" err="1">
                <a:solidFill>
                  <a:srgbClr val="FF0000"/>
                </a:solidFill>
                <a:latin typeface="Times New Roman" pitchFamily="18" charset="0"/>
              </a:rPr>
              <a:t>Ruolo</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chiave</a:t>
            </a:r>
            <a:r>
              <a:rPr lang="en-US" sz="2400" b="1" dirty="0">
                <a:solidFill>
                  <a:srgbClr val="FF0000"/>
                </a:solidFill>
                <a:latin typeface="Times New Roman" pitchFamily="18" charset="0"/>
              </a:rPr>
              <a:t>     del     TNF </a:t>
            </a:r>
            <a:r>
              <a:rPr lang="en-US" sz="2400" b="1" dirty="0">
                <a:solidFill>
                  <a:srgbClr val="FF0000"/>
                </a:solidFill>
                <a:latin typeface="Times New Roman" pitchFamily="18" charset="0"/>
                <a:sym typeface="Symbol" pitchFamily="18" charset="2"/>
              </a:rPr>
              <a:t></a:t>
            </a:r>
            <a:r>
              <a:rPr lang="en-US" sz="2400" b="1" dirty="0">
                <a:solidFill>
                  <a:srgbClr val="FFFF00"/>
                </a:solidFill>
                <a:latin typeface="Tahoma" pitchFamily="34" charset="0"/>
                <a:sym typeface="WP Greek Century" pitchFamily="2" charset="2"/>
              </a:rPr>
              <a:t>  </a:t>
            </a:r>
          </a:p>
        </p:txBody>
      </p:sp>
      <p:sp>
        <p:nvSpPr>
          <p:cNvPr id="23556" name="Text Box 4">
            <a:extLst>
              <a:ext uri="{FF2B5EF4-FFF2-40B4-BE49-F238E27FC236}">
                <a16:creationId xmlns:a16="http://schemas.microsoft.com/office/drawing/2014/main" id="{B6B05F00-864B-4B44-B047-6E850E7BCF77}"/>
              </a:ext>
            </a:extLst>
          </p:cNvPr>
          <p:cNvSpPr txBox="1">
            <a:spLocks noChangeArrowheads="1"/>
          </p:cNvSpPr>
          <p:nvPr/>
        </p:nvSpPr>
        <p:spPr bwMode="auto">
          <a:xfrm>
            <a:off x="5843588" y="3786188"/>
            <a:ext cx="1619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72" tIns="40636" rIns="81272" bIns="4063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it-IT" altLang="it-IT" sz="1600" b="1"/>
          </a:p>
        </p:txBody>
      </p:sp>
      <p:pic>
        <p:nvPicPr>
          <p:cNvPr id="23557" name="Picture 5" descr="cascade p8 copy">
            <a:extLst>
              <a:ext uri="{FF2B5EF4-FFF2-40B4-BE49-F238E27FC236}">
                <a16:creationId xmlns:a16="http://schemas.microsoft.com/office/drawing/2014/main" id="{EB49954A-EA85-44B0-90B9-ED3EE8522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00" b="17334"/>
          <a:stretch>
            <a:fillRect/>
          </a:stretch>
        </p:blipFill>
        <p:spPr bwMode="auto">
          <a:xfrm>
            <a:off x="4355976" y="1340768"/>
            <a:ext cx="4518025"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8ABE82DF-D4D3-4949-88E1-41E5F6AC7622}"/>
              </a:ext>
            </a:extLst>
          </p:cNvPr>
          <p:cNvSpPr>
            <a:spLocks noGrp="1" noChangeArrowheads="1"/>
          </p:cNvSpPr>
          <p:nvPr>
            <p:ph type="body" sz="half" idx="1"/>
          </p:nvPr>
        </p:nvSpPr>
        <p:spPr>
          <a:xfrm>
            <a:off x="395536" y="1508125"/>
            <a:ext cx="3744664" cy="5089525"/>
          </a:xfrm>
        </p:spPr>
        <p:txBody>
          <a:bodyPr>
            <a:normAutofit fontScale="92500" lnSpcReduction="10000"/>
          </a:bodyPr>
          <a:lstStyle/>
          <a:p>
            <a:pPr marL="225425" indent="-225425" algn="just" defTabSz="812800" eaLnBrk="1" hangingPunct="1">
              <a:lnSpc>
                <a:spcPct val="80000"/>
              </a:lnSpc>
              <a:buFont typeface="Wingdings" panose="05000000000000000000" pitchFamily="2" charset="2"/>
              <a:buChar char="Ø"/>
              <a:defRPr/>
            </a:pPr>
            <a:r>
              <a:rPr lang="en-US" sz="2000" dirty="0">
                <a:solidFill>
                  <a:srgbClr val="00FF00"/>
                </a:solidFill>
                <a:latin typeface="Times New Roman" pitchFamily="18" charset="0"/>
              </a:rPr>
              <a:t>Il TNF</a:t>
            </a:r>
            <a:r>
              <a:rPr lang="en-US" sz="2000" dirty="0">
                <a:solidFill>
                  <a:srgbClr val="00FF00"/>
                </a:solidFill>
                <a:latin typeface="Times New Roman" pitchFamily="18" charset="0"/>
                <a:sym typeface="Symbol" pitchFamily="18" charset="2"/>
              </a:rPr>
              <a:t> è una </a:t>
            </a:r>
            <a:r>
              <a:rPr lang="en-US" sz="2000" dirty="0" err="1">
                <a:solidFill>
                  <a:srgbClr val="00FF00"/>
                </a:solidFill>
                <a:latin typeface="Times New Roman" pitchFamily="18" charset="0"/>
                <a:sym typeface="Symbol" pitchFamily="18" charset="2"/>
              </a:rPr>
              <a:t>citochina</a:t>
            </a:r>
            <a:r>
              <a:rPr lang="en-US" sz="2000" dirty="0">
                <a:solidFill>
                  <a:srgbClr val="00FF00"/>
                </a:solidFill>
                <a:latin typeface="Times New Roman" pitchFamily="18" charset="0"/>
                <a:sym typeface="Symbol" pitchFamily="18" charset="2"/>
              </a:rPr>
              <a:t> </a:t>
            </a:r>
            <a:r>
              <a:rPr lang="en-US" sz="2000" dirty="0" err="1">
                <a:solidFill>
                  <a:srgbClr val="00FF00"/>
                </a:solidFill>
                <a:latin typeface="Times New Roman" pitchFamily="18" charset="0"/>
                <a:sym typeface="Symbol" pitchFamily="18" charset="2"/>
              </a:rPr>
              <a:t>che</a:t>
            </a:r>
            <a:r>
              <a:rPr lang="en-US" sz="2000" dirty="0">
                <a:solidFill>
                  <a:srgbClr val="00FF00"/>
                </a:solidFill>
                <a:latin typeface="Times New Roman" pitchFamily="18" charset="0"/>
                <a:sym typeface="Symbol" pitchFamily="18" charset="2"/>
              </a:rPr>
              <a:t> </a:t>
            </a:r>
            <a:r>
              <a:rPr lang="en-US" sz="2000" dirty="0" err="1">
                <a:solidFill>
                  <a:srgbClr val="00FF00"/>
                </a:solidFill>
                <a:latin typeface="Times New Roman" pitchFamily="18" charset="0"/>
                <a:sym typeface="Symbol" pitchFamily="18" charset="2"/>
              </a:rPr>
              <a:t>fisiologicamente</a:t>
            </a:r>
            <a:r>
              <a:rPr lang="en-US" sz="2000" dirty="0">
                <a:solidFill>
                  <a:srgbClr val="00FF00"/>
                </a:solidFill>
                <a:latin typeface="Times New Roman" pitchFamily="18" charset="0"/>
                <a:sym typeface="Symbol" pitchFamily="18" charset="2"/>
              </a:rPr>
              <a:t> ha un </a:t>
            </a:r>
            <a:r>
              <a:rPr lang="en-US" sz="2000" dirty="0" err="1">
                <a:solidFill>
                  <a:srgbClr val="00FF00"/>
                </a:solidFill>
                <a:latin typeface="Times New Roman" pitchFamily="18" charset="0"/>
                <a:sym typeface="Symbol" pitchFamily="18" charset="2"/>
              </a:rPr>
              <a:t>ruolo</a:t>
            </a:r>
            <a:r>
              <a:rPr lang="en-US" sz="2000" dirty="0">
                <a:solidFill>
                  <a:srgbClr val="00FF00"/>
                </a:solidFill>
                <a:latin typeface="Times New Roman" pitchFamily="18" charset="0"/>
                <a:sym typeface="Symbol" pitchFamily="18" charset="2"/>
              </a:rPr>
              <a:t> </a:t>
            </a:r>
            <a:r>
              <a:rPr lang="en-US" sz="2000" dirty="0" err="1">
                <a:solidFill>
                  <a:srgbClr val="00FF00"/>
                </a:solidFill>
                <a:latin typeface="Times New Roman" pitchFamily="18" charset="0"/>
                <a:sym typeface="Symbol" pitchFamily="18" charset="2"/>
              </a:rPr>
              <a:t>fondamentale</a:t>
            </a:r>
            <a:r>
              <a:rPr lang="en-US" sz="2000" dirty="0">
                <a:solidFill>
                  <a:srgbClr val="00FF00"/>
                </a:solidFill>
                <a:latin typeface="Times New Roman" pitchFamily="18" charset="0"/>
                <a:sym typeface="Symbol" pitchFamily="18" charset="2"/>
              </a:rPr>
              <a:t>   nell’ </a:t>
            </a:r>
            <a:r>
              <a:rPr lang="en-US" sz="2000" dirty="0" err="1">
                <a:solidFill>
                  <a:srgbClr val="00FF00"/>
                </a:solidFill>
                <a:latin typeface="Times New Roman" pitchFamily="18" charset="0"/>
                <a:sym typeface="Symbol" pitchFamily="18" charset="2"/>
              </a:rPr>
              <a:t>attivazione</a:t>
            </a:r>
            <a:r>
              <a:rPr lang="en-US" sz="2000" dirty="0">
                <a:solidFill>
                  <a:srgbClr val="00FF00"/>
                </a:solidFill>
                <a:latin typeface="Times New Roman" pitchFamily="18" charset="0"/>
                <a:sym typeface="Symbol" pitchFamily="18" charset="2"/>
              </a:rPr>
              <a:t> </a:t>
            </a:r>
            <a:r>
              <a:rPr lang="en-US" sz="2000" dirty="0" err="1">
                <a:solidFill>
                  <a:srgbClr val="00FF00"/>
                </a:solidFill>
                <a:latin typeface="Times New Roman" pitchFamily="18" charset="0"/>
                <a:sym typeface="Symbol" pitchFamily="18" charset="2"/>
              </a:rPr>
              <a:t>dei</a:t>
            </a:r>
            <a:r>
              <a:rPr lang="en-US" sz="2000" dirty="0">
                <a:solidFill>
                  <a:srgbClr val="00FF00"/>
                </a:solidFill>
                <a:latin typeface="Times New Roman" pitchFamily="18" charset="0"/>
                <a:sym typeface="Symbol" pitchFamily="18" charset="2"/>
              </a:rPr>
              <a:t> </a:t>
            </a:r>
            <a:r>
              <a:rPr lang="en-US" sz="2000" dirty="0" err="1">
                <a:solidFill>
                  <a:srgbClr val="00FF00"/>
                </a:solidFill>
                <a:latin typeface="Times New Roman" pitchFamily="18" charset="0"/>
                <a:sym typeface="Symbol" pitchFamily="18" charset="2"/>
              </a:rPr>
              <a:t>processi</a:t>
            </a:r>
            <a:r>
              <a:rPr lang="en-US" sz="2000" dirty="0">
                <a:solidFill>
                  <a:srgbClr val="00FF00"/>
                </a:solidFill>
                <a:latin typeface="Times New Roman" pitchFamily="18" charset="0"/>
                <a:sym typeface="Symbol" pitchFamily="18" charset="2"/>
              </a:rPr>
              <a:t> immuno-</a:t>
            </a:r>
            <a:r>
              <a:rPr lang="en-US" sz="2000" dirty="0" err="1">
                <a:solidFill>
                  <a:srgbClr val="00FF00"/>
                </a:solidFill>
                <a:latin typeface="Times New Roman" pitchFamily="18" charset="0"/>
                <a:sym typeface="Symbol" pitchFamily="18" charset="2"/>
              </a:rPr>
              <a:t>flogistici</a:t>
            </a:r>
            <a:r>
              <a:rPr lang="en-US" sz="2000" dirty="0">
                <a:solidFill>
                  <a:srgbClr val="00FF00"/>
                </a:solidFill>
                <a:latin typeface="Times New Roman" pitchFamily="18" charset="0"/>
              </a:rPr>
              <a:t>  e la </a:t>
            </a:r>
            <a:r>
              <a:rPr lang="en-US" sz="2000" dirty="0" err="1">
                <a:solidFill>
                  <a:srgbClr val="00FF00"/>
                </a:solidFill>
                <a:latin typeface="Times New Roman" pitchFamily="18" charset="0"/>
              </a:rPr>
              <a:t>conseguente</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cascata</a:t>
            </a:r>
            <a:r>
              <a:rPr lang="en-US" sz="2000" dirty="0">
                <a:solidFill>
                  <a:srgbClr val="00FF00"/>
                </a:solidFill>
                <a:latin typeface="Times New Roman" pitchFamily="18" charset="0"/>
              </a:rPr>
              <a:t> di </a:t>
            </a:r>
            <a:r>
              <a:rPr lang="en-US" sz="2000" dirty="0" err="1">
                <a:solidFill>
                  <a:srgbClr val="00FF00"/>
                </a:solidFill>
                <a:latin typeface="Times New Roman" pitchFamily="18" charset="0"/>
              </a:rPr>
              <a:t>citochine</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infiammatorie</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L’attivazione</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fisiologica</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avviene</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transitoriamente</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nel</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momento</a:t>
            </a:r>
            <a:r>
              <a:rPr lang="en-US" sz="2000" dirty="0">
                <a:solidFill>
                  <a:srgbClr val="00FF00"/>
                </a:solidFill>
                <a:latin typeface="Times New Roman" pitchFamily="18" charset="0"/>
              </a:rPr>
              <a:t> in cui </a:t>
            </a:r>
            <a:r>
              <a:rPr lang="en-US" sz="2000" dirty="0" err="1">
                <a:solidFill>
                  <a:srgbClr val="00FF00"/>
                </a:solidFill>
                <a:latin typeface="Times New Roman" pitchFamily="18" charset="0"/>
              </a:rPr>
              <a:t>l’organismo</a:t>
            </a:r>
            <a:r>
              <a:rPr lang="en-US" sz="2000" dirty="0">
                <a:solidFill>
                  <a:srgbClr val="00FF00"/>
                </a:solidFill>
                <a:latin typeface="Times New Roman" pitchFamily="18" charset="0"/>
              </a:rPr>
              <a:t> ne ha </a:t>
            </a:r>
            <a:r>
              <a:rPr lang="en-US" sz="2000" dirty="0" err="1">
                <a:solidFill>
                  <a:srgbClr val="00FF00"/>
                </a:solidFill>
                <a:latin typeface="Times New Roman" pitchFamily="18" charset="0"/>
              </a:rPr>
              <a:t>bisogno</a:t>
            </a:r>
            <a:r>
              <a:rPr lang="en-US" sz="2000" dirty="0">
                <a:solidFill>
                  <a:srgbClr val="00FF00"/>
                </a:solidFill>
                <a:latin typeface="Times New Roman" pitchFamily="18" charset="0"/>
              </a:rPr>
              <a:t> a </a:t>
            </a:r>
            <a:r>
              <a:rPr lang="en-US" sz="2000" dirty="0" err="1">
                <a:solidFill>
                  <a:srgbClr val="00FF00"/>
                </a:solidFill>
                <a:latin typeface="Times New Roman" pitchFamily="18" charset="0"/>
              </a:rPr>
              <a:t>scopo</a:t>
            </a:r>
            <a:r>
              <a:rPr lang="en-US" sz="2000" dirty="0">
                <a:solidFill>
                  <a:srgbClr val="00FF00"/>
                </a:solidFill>
                <a:latin typeface="Times New Roman" pitchFamily="18" charset="0"/>
              </a:rPr>
              <a:t> di </a:t>
            </a:r>
            <a:r>
              <a:rPr lang="en-US" sz="2000" dirty="0" err="1">
                <a:solidFill>
                  <a:srgbClr val="00FF00"/>
                </a:solidFill>
                <a:latin typeface="Times New Roman" pitchFamily="18" charset="0"/>
              </a:rPr>
              <a:t>difesa</a:t>
            </a:r>
            <a:endParaRPr lang="en-US" sz="2000" dirty="0">
              <a:solidFill>
                <a:srgbClr val="00FF00"/>
              </a:solidFill>
              <a:latin typeface="Times New Roman" pitchFamily="18" charset="0"/>
            </a:endParaRPr>
          </a:p>
          <a:p>
            <a:pPr marL="225425" indent="-225425" algn="just" defTabSz="812800" eaLnBrk="1" hangingPunct="1">
              <a:lnSpc>
                <a:spcPct val="80000"/>
              </a:lnSpc>
              <a:buFont typeface="Wingdings" panose="05000000000000000000" pitchFamily="2" charset="2"/>
              <a:buNone/>
              <a:defRPr/>
            </a:pPr>
            <a:endParaRPr lang="en-US" sz="2000" dirty="0">
              <a:solidFill>
                <a:srgbClr val="00FF00"/>
              </a:solidFill>
              <a:latin typeface="Times New Roman" pitchFamily="18" charset="0"/>
            </a:endParaRPr>
          </a:p>
          <a:p>
            <a:pPr marL="225425" indent="-225425" algn="just" defTabSz="812800" eaLnBrk="1" hangingPunct="1">
              <a:lnSpc>
                <a:spcPct val="80000"/>
              </a:lnSpc>
              <a:buFont typeface="Wingdings" panose="05000000000000000000" pitchFamily="2" charset="2"/>
              <a:buChar char="Ø"/>
              <a:defRPr/>
            </a:pPr>
            <a:r>
              <a:rPr lang="en-US" sz="2000" dirty="0" err="1">
                <a:solidFill>
                  <a:srgbClr val="00FF00"/>
                </a:solidFill>
                <a:latin typeface="Times New Roman" pitchFamily="18" charset="0"/>
              </a:rPr>
              <a:t>Nell’AR</a:t>
            </a:r>
            <a:r>
              <a:rPr lang="en-US" sz="2000" dirty="0">
                <a:solidFill>
                  <a:srgbClr val="00FF00"/>
                </a:solidFill>
                <a:latin typeface="Times New Roman" pitchFamily="18" charset="0"/>
              </a:rPr>
              <a:t> </a:t>
            </a:r>
            <a:r>
              <a:rPr lang="en-US" sz="2000" dirty="0" err="1">
                <a:solidFill>
                  <a:srgbClr val="00FF00"/>
                </a:solidFill>
                <a:latin typeface="Times New Roman" pitchFamily="18" charset="0"/>
              </a:rPr>
              <a:t>il</a:t>
            </a:r>
            <a:r>
              <a:rPr lang="en-US" sz="2000" dirty="0">
                <a:solidFill>
                  <a:srgbClr val="00FF00"/>
                </a:solidFill>
                <a:latin typeface="Times New Roman" pitchFamily="18" charset="0"/>
              </a:rPr>
              <a:t> TNF</a:t>
            </a:r>
            <a:r>
              <a:rPr lang="en-US" sz="2000" dirty="0">
                <a:solidFill>
                  <a:srgbClr val="00FF00"/>
                </a:solidFill>
                <a:latin typeface="Times New Roman" pitchFamily="18" charset="0"/>
                <a:sym typeface="Symbol" pitchFamily="18" charset="2"/>
              </a:rPr>
              <a:t></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viene</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prodotto</a:t>
            </a:r>
            <a:r>
              <a:rPr lang="en-US" sz="2000" dirty="0">
                <a:solidFill>
                  <a:srgbClr val="00FF00"/>
                </a:solidFill>
                <a:latin typeface="Times New Roman" pitchFamily="18" charset="0"/>
                <a:sym typeface="WP Greek Century" pitchFamily="2" charset="2"/>
              </a:rPr>
              <a:t> in </a:t>
            </a:r>
            <a:r>
              <a:rPr lang="en-US" sz="2000" dirty="0" err="1">
                <a:solidFill>
                  <a:srgbClr val="00FF00"/>
                </a:solidFill>
                <a:latin typeface="Times New Roman" pitchFamily="18" charset="0"/>
                <a:sym typeface="WP Greek Century" pitchFamily="2" charset="2"/>
              </a:rPr>
              <a:t>notevole</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quantità</a:t>
            </a:r>
            <a:r>
              <a:rPr lang="en-US" sz="2000" dirty="0">
                <a:solidFill>
                  <a:srgbClr val="00FF00"/>
                </a:solidFill>
                <a:latin typeface="Times New Roman" pitchFamily="18" charset="0"/>
                <a:sym typeface="WP Greek Century" pitchFamily="2" charset="2"/>
              </a:rPr>
              <a:t> e </a:t>
            </a:r>
            <a:r>
              <a:rPr lang="en-US" sz="2000" dirty="0" err="1">
                <a:solidFill>
                  <a:srgbClr val="00FF00"/>
                </a:solidFill>
                <a:latin typeface="Times New Roman" pitchFamily="18" charset="0"/>
                <a:sym typeface="WP Greek Century" pitchFamily="2" charset="2"/>
              </a:rPr>
              <a:t>cronicamente</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così</a:t>
            </a:r>
            <a:r>
              <a:rPr lang="en-US" sz="2000" dirty="0">
                <a:solidFill>
                  <a:srgbClr val="00FF00"/>
                </a:solidFill>
                <a:latin typeface="Times New Roman" pitchFamily="18" charset="0"/>
                <a:sym typeface="WP Greek Century" pitchFamily="2" charset="2"/>
              </a:rPr>
              <a:t> da </a:t>
            </a:r>
            <a:r>
              <a:rPr lang="en-US" sz="2000" dirty="0" err="1">
                <a:solidFill>
                  <a:srgbClr val="00FF00"/>
                </a:solidFill>
                <a:latin typeface="Times New Roman" pitchFamily="18" charset="0"/>
                <a:sym typeface="WP Greek Century" pitchFamily="2" charset="2"/>
              </a:rPr>
              <a:t>diventare</a:t>
            </a:r>
            <a:r>
              <a:rPr lang="en-US" sz="2000" dirty="0">
                <a:solidFill>
                  <a:srgbClr val="00FF00"/>
                </a:solidFill>
                <a:latin typeface="Times New Roman" pitchFamily="18" charset="0"/>
                <a:sym typeface="WP Greek Century" pitchFamily="2" charset="2"/>
              </a:rPr>
              <a:t>  una </a:t>
            </a:r>
            <a:r>
              <a:rPr lang="en-US" sz="2000" dirty="0" err="1">
                <a:solidFill>
                  <a:srgbClr val="00FF00"/>
                </a:solidFill>
                <a:latin typeface="Times New Roman" pitchFamily="18" charset="0"/>
                <a:sym typeface="WP Greek Century" pitchFamily="2" charset="2"/>
              </a:rPr>
              <a:t>citochina</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chiave</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nei</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meccanismi</a:t>
            </a:r>
            <a:r>
              <a:rPr lang="en-US" sz="2000" dirty="0">
                <a:solidFill>
                  <a:srgbClr val="00FF00"/>
                </a:solidFill>
                <a:latin typeface="Times New Roman" pitchFamily="18" charset="0"/>
                <a:sym typeface="WP Greek Century" pitchFamily="2" charset="2"/>
              </a:rPr>
              <a:t> di </a:t>
            </a:r>
            <a:r>
              <a:rPr lang="en-US" sz="2000" dirty="0" err="1">
                <a:solidFill>
                  <a:srgbClr val="00FF00"/>
                </a:solidFill>
                <a:latin typeface="Times New Roman" pitchFamily="18" charset="0"/>
                <a:sym typeface="WP Greek Century" pitchFamily="2" charset="2"/>
              </a:rPr>
              <a:t>danno</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tissutale</a:t>
            </a:r>
            <a:endParaRPr lang="en-US" sz="2000" dirty="0">
              <a:solidFill>
                <a:srgbClr val="00FF00"/>
              </a:solidFill>
              <a:latin typeface="Times New Roman" pitchFamily="18" charset="0"/>
              <a:sym typeface="WP Greek Century" pitchFamily="2" charset="2"/>
            </a:endParaRPr>
          </a:p>
          <a:p>
            <a:pPr marL="225425" indent="-225425" algn="just" defTabSz="812800" eaLnBrk="1" hangingPunct="1">
              <a:lnSpc>
                <a:spcPct val="80000"/>
              </a:lnSpc>
              <a:buFont typeface="Wingdings" panose="05000000000000000000" pitchFamily="2" charset="2"/>
              <a:buChar char="Ø"/>
              <a:defRPr/>
            </a:pPr>
            <a:endParaRPr lang="en-US" sz="2000" dirty="0">
              <a:solidFill>
                <a:srgbClr val="00FF00"/>
              </a:solidFill>
              <a:latin typeface="Times New Roman" pitchFamily="18" charset="0"/>
              <a:sym typeface="Symbol" pitchFamily="18" charset="2"/>
            </a:endParaRPr>
          </a:p>
          <a:p>
            <a:pPr marL="225425" indent="-225425" algn="just" defTabSz="812800" eaLnBrk="1" hangingPunct="1">
              <a:lnSpc>
                <a:spcPct val="80000"/>
              </a:lnSpc>
              <a:buFont typeface="Wingdings" panose="05000000000000000000" pitchFamily="2" charset="2"/>
              <a:buChar char="Ø"/>
              <a:defRPr/>
            </a:pPr>
            <a:r>
              <a:rPr lang="en-US" sz="2000" dirty="0" err="1">
                <a:solidFill>
                  <a:srgbClr val="00FF00"/>
                </a:solidFill>
                <a:latin typeface="Times New Roman" pitchFamily="18" charset="0"/>
              </a:rPr>
              <a:t>L’inibizione</a:t>
            </a:r>
            <a:r>
              <a:rPr lang="en-US" sz="2000" dirty="0">
                <a:solidFill>
                  <a:srgbClr val="00FF00"/>
                </a:solidFill>
                <a:latin typeface="Times New Roman" pitchFamily="18" charset="0"/>
              </a:rPr>
              <a:t> del TNF</a:t>
            </a:r>
            <a:r>
              <a:rPr lang="en-US" sz="2000" dirty="0">
                <a:solidFill>
                  <a:srgbClr val="00FF00"/>
                </a:solidFill>
                <a:latin typeface="Times New Roman" pitchFamily="18" charset="0"/>
                <a:sym typeface="Symbol" pitchFamily="18" charset="2"/>
              </a:rPr>
              <a:t></a:t>
            </a:r>
            <a:r>
              <a:rPr lang="en-US" sz="2000" dirty="0">
                <a:solidFill>
                  <a:srgbClr val="00FF00"/>
                </a:solidFill>
                <a:latin typeface="Times New Roman" pitchFamily="18" charset="0"/>
              </a:rPr>
              <a:t> </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nei</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pazienti</a:t>
            </a:r>
            <a:r>
              <a:rPr lang="en-US" sz="2000" dirty="0">
                <a:solidFill>
                  <a:srgbClr val="00FF00"/>
                </a:solidFill>
                <a:latin typeface="Times New Roman" pitchFamily="18" charset="0"/>
                <a:sym typeface="WP Greek Century" pitchFamily="2" charset="2"/>
              </a:rPr>
              <a:t> con AR è </a:t>
            </a:r>
            <a:r>
              <a:rPr lang="en-US" sz="2000" dirty="0" err="1">
                <a:solidFill>
                  <a:srgbClr val="00FF00"/>
                </a:solidFill>
                <a:latin typeface="Times New Roman" pitchFamily="18" charset="0"/>
                <a:sym typeface="WP Greek Century" pitchFamily="2" charset="2"/>
              </a:rPr>
              <a:t>efficace</a:t>
            </a:r>
            <a:r>
              <a:rPr lang="en-US" sz="2000" dirty="0">
                <a:solidFill>
                  <a:srgbClr val="00FF00"/>
                </a:solidFill>
                <a:latin typeface="Times New Roman" pitchFamily="18" charset="0"/>
                <a:sym typeface="WP Greek Century" pitchFamily="2" charset="2"/>
              </a:rPr>
              <a:t> dal punto di vista </a:t>
            </a:r>
            <a:r>
              <a:rPr lang="en-US" sz="2000" dirty="0" err="1">
                <a:solidFill>
                  <a:srgbClr val="00FF00"/>
                </a:solidFill>
                <a:latin typeface="Times New Roman" pitchFamily="18" charset="0"/>
                <a:sym typeface="WP Greek Century" pitchFamily="2" charset="2"/>
              </a:rPr>
              <a:t>clinico</a:t>
            </a:r>
            <a:r>
              <a:rPr lang="en-US" sz="2000" dirty="0">
                <a:solidFill>
                  <a:srgbClr val="00FF00"/>
                </a:solidFill>
                <a:latin typeface="Times New Roman" pitchFamily="18" charset="0"/>
                <a:sym typeface="WP Greek Century" pitchFamily="2" charset="2"/>
              </a:rPr>
              <a:t>, </a:t>
            </a:r>
            <a:r>
              <a:rPr lang="en-US" sz="2000" dirty="0" err="1">
                <a:solidFill>
                  <a:srgbClr val="00FF00"/>
                </a:solidFill>
                <a:latin typeface="Times New Roman" pitchFamily="18" charset="0"/>
                <a:sym typeface="WP Greek Century" pitchFamily="2" charset="2"/>
              </a:rPr>
              <a:t>strutturale</a:t>
            </a:r>
            <a:r>
              <a:rPr lang="en-US" sz="2000" dirty="0">
                <a:solidFill>
                  <a:srgbClr val="00FF00"/>
                </a:solidFill>
                <a:latin typeface="Times New Roman" pitchFamily="18" charset="0"/>
                <a:sym typeface="WP Greek Century" pitchFamily="2" charset="2"/>
              </a:rPr>
              <a:t> e </a:t>
            </a:r>
            <a:r>
              <a:rPr lang="en-US" sz="2000" dirty="0" err="1">
                <a:solidFill>
                  <a:srgbClr val="00FF00"/>
                </a:solidFill>
                <a:latin typeface="Times New Roman" pitchFamily="18" charset="0"/>
                <a:sym typeface="WP Greek Century" pitchFamily="2" charset="2"/>
              </a:rPr>
              <a:t>funzionale</a:t>
            </a:r>
            <a:endParaRPr lang="en-US" sz="2000" dirty="0">
              <a:solidFill>
                <a:srgbClr val="00FF00"/>
              </a:solidFill>
              <a:latin typeface="Times New Roman" pitchFamily="18" charset="0"/>
              <a:sym typeface="WP Greek Century" pitchFamily="2" charset="2"/>
            </a:endParaRPr>
          </a:p>
        </p:txBody>
      </p:sp>
    </p:spTree>
    <p:extLst>
      <p:ext uri="{BB962C8B-B14F-4D97-AF65-F5344CB8AC3E}">
        <p14:creationId xmlns:p14="http://schemas.microsoft.com/office/powerpoint/2010/main" val="946801530"/>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8630</TotalTime>
  <Words>2089</Words>
  <Application>Microsoft Office PowerPoint</Application>
  <PresentationFormat>Presentazione su schermo (4:3)</PresentationFormat>
  <Paragraphs>384</Paragraphs>
  <Slides>34</Slides>
  <Notes>9</Notes>
  <HiddenSlides>0</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1</vt:i4>
      </vt:variant>
      <vt:variant>
        <vt:lpstr>Titoli diapositive</vt:lpstr>
      </vt:variant>
      <vt:variant>
        <vt:i4>34</vt:i4>
      </vt:variant>
    </vt:vector>
  </HeadingPairs>
  <TitlesOfParts>
    <vt:vector size="49" baseType="lpstr">
      <vt:lpstr>Arial</vt:lpstr>
      <vt:lpstr>Calibri</vt:lpstr>
      <vt:lpstr>Comic Sans MS</vt:lpstr>
      <vt:lpstr>Consolas</vt:lpstr>
      <vt:lpstr>Corbel</vt:lpstr>
      <vt:lpstr>Helvetica</vt:lpstr>
      <vt:lpstr>sole_text</vt:lpstr>
      <vt:lpstr>Symbol</vt:lpstr>
      <vt:lpstr>Tahoma</vt:lpstr>
      <vt:lpstr>Times New Roman</vt:lpstr>
      <vt:lpstr>Wingdings</vt:lpstr>
      <vt:lpstr>Wingdings 2</vt:lpstr>
      <vt:lpstr>Wingdings 3</vt:lpstr>
      <vt:lpstr>Metro</vt:lpstr>
      <vt:lpstr>Acrobat Document</vt:lpstr>
      <vt:lpstr>                             ARTRITE    REUMATOIDE                      COME   LE                    ATTUALI       TERAPIE      FARMACOLOGICHE                               HANNO       MODIFICATO      LA     PROGNOSI                              GIUSEPPE   ZACCARI                                  ASL   ROMA  2                                              DIRIGENTE   RESPONSABILE                               UOS  REUMATOLOGIA                  UNIVERSITA’     DI     ROMA     “ TOR  VERGATA ”                     PROFESSORE   a c   di   « IMMUNOLOGIA » </vt:lpstr>
      <vt:lpstr> ARTRITE  REUMATOIDE :     PROGRESSIVA   DEFORMAZIONE   DELLE   ARTICOLAZIONI</vt:lpstr>
      <vt:lpstr>OBIETTIVI   TERAPEUTICI   NELL ’ AR</vt:lpstr>
      <vt:lpstr>Presentazione standard di PowerPoint</vt:lpstr>
      <vt:lpstr>DANNI   ANATOMO - FUNZIONALI   PRECOCI  </vt:lpstr>
      <vt:lpstr>       ACR RECOMMENDATIONS: EARLY AGGRESSIVE TREATMENT OF RA </vt:lpstr>
      <vt:lpstr>FARMACI  IN  REUMATOLOGIA</vt:lpstr>
      <vt:lpstr>DMARDs - IMMUNOSOPPRESSORI</vt:lpstr>
      <vt:lpstr>AR   -     Ruolo   chiave     del     TNF   </vt:lpstr>
      <vt:lpstr>INFLAMMATORY  CASCADE  IN  RA</vt:lpstr>
      <vt:lpstr>ANTI-TNFalfa  Bind and Neutralize    Membrane-bound TNFa  and / or  Soluble TNFa/TN Fß    </vt:lpstr>
      <vt:lpstr>  ABATACEPT</vt:lpstr>
      <vt:lpstr>LA   IL-6   RIVESTE   UN   RUOLO   IMPORTANTE   NELL’  INDUZIONE   E   NEL  MANTENIMENTO        DELL’    INFIAMMAZIONE     SINOVIALE    CRONICA</vt:lpstr>
      <vt:lpstr>Presentazione standard di PowerPoint</vt:lpstr>
      <vt:lpstr>  EULAR 2010   E   ACR 2012 TERAPIA   ARTRITE REUMATOIDE </vt:lpstr>
      <vt:lpstr> </vt:lpstr>
      <vt:lpstr>                        EULAR 2010                  TERAPIA ARTRITE REUMATOIDE  TARGET :  OTTENIMENTO  REMISSIONE  O  BASSA ATTIVITA’            DI  MALATTIA  E  SUO  MANTENIMENTO  </vt:lpstr>
      <vt:lpstr>Presentazione standard di PowerPoint</vt:lpstr>
      <vt:lpstr>         ACR  2012  TERAPIA  ARTRITE  REUMATOIDE</vt:lpstr>
      <vt:lpstr>  NUOVI DMARDs PER LA TERAPIA DELL’ARTRITE REUMATOIDE  ts – DMARDs  ANTI-JAK TOFACITINIB    E   BARITICINIB  </vt:lpstr>
      <vt:lpstr>    LINEE GUIDA TERAPIA ARTRITE REUMATOIDE SUCCESSIVE</vt:lpstr>
      <vt:lpstr>VERY  EARLY  RHEUMATOID  ARTHRITIS  ( VERA ): LESS  THAN  12  WEEKS   SYMPTON  DURATION  AT THE  TIME  OF  FIRST  TREATMENT</vt:lpstr>
      <vt:lpstr> </vt:lpstr>
      <vt:lpstr>Presentazione standard di PowerPoint</vt:lpstr>
      <vt:lpstr>Presentazione standard di PowerPoint</vt:lpstr>
      <vt:lpstr>AR     PRECLINICA</vt:lpstr>
      <vt:lpstr>PREVENIRE  L’AR ?  </vt:lpstr>
      <vt:lpstr>Ma,    rispetto    a    questi     scenari  futuribili,   quale    e’    la    situazione   nel   nostro  Paese ?</vt:lpstr>
      <vt:lpstr>COSE      NECESSARIE    DA   FARE</vt:lpstr>
      <vt:lpstr>  …Fortunatamente   oggi,   di    fronte    ad    un  paziente     con     AR,     siamo     certo    meno   imbarazzati      di      Sir   William  Osler    che soleva   dire :    “… quando  un  artritico  bussa  alla  mia  porta, vorrei  fuggire  da  quella  di  servizio ! ” </vt:lpstr>
      <vt:lpstr>IN   DEFINITIVA,     QUALE     E’   LA        « MISSION »     DEL      REUMATOLOGO     PER    IL   PAZIENTE  AFFETTO    DA      ARTRITE  REUMATOIDE  ?</vt:lpstr>
      <vt:lpstr> RIDURRE     DRASTICAMENTE     I     CASI   DI    EVOLUZIONE    VERSO   LE   DEFORMITA’</vt:lpstr>
      <vt:lpstr>QUINDI LA    « MISSION »  DEL  REUMATOLOGO    E’  QUELLA,  PER  QUANTO  ATTIENE  AI   PAZIENTI   AFFETTI   DA   ARTRITE   REUMATOIDE,   DI    RIDURRE   DRASTICAMENTE   IL   LAVORO   DEL  BRAVO   E   CARO   AMICO    DOTT.  MICHELE  RAMPOLDI  ! </vt:lpstr>
      <vt:lpstr>  Grazie    per   l’ attenzione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TERAPIA  LOCO - REGIONALE ECOGUIDATA  DELL’ ANCA  CON  ACIDO  IALURONICO</dc:title>
  <dc:creator>PINO</dc:creator>
  <cp:lastModifiedBy>Giuseppe Zaccari</cp:lastModifiedBy>
  <cp:revision>1411</cp:revision>
  <dcterms:created xsi:type="dcterms:W3CDTF">2011-04-17T15:24:50Z</dcterms:created>
  <dcterms:modified xsi:type="dcterms:W3CDTF">2019-10-22T22:01:52Z</dcterms:modified>
</cp:coreProperties>
</file>