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83"/>
  </p:notesMasterIdLst>
  <p:sldIdLst>
    <p:sldId id="1188" r:id="rId2"/>
    <p:sldId id="702" r:id="rId3"/>
    <p:sldId id="774" r:id="rId4"/>
    <p:sldId id="780" r:id="rId5"/>
    <p:sldId id="1298" r:id="rId6"/>
    <p:sldId id="1119" r:id="rId7"/>
    <p:sldId id="1124" r:id="rId8"/>
    <p:sldId id="1120" r:id="rId9"/>
    <p:sldId id="1302" r:id="rId10"/>
    <p:sldId id="1121" r:id="rId11"/>
    <p:sldId id="1123" r:id="rId12"/>
    <p:sldId id="1157" r:id="rId13"/>
    <p:sldId id="775" r:id="rId14"/>
    <p:sldId id="598" r:id="rId15"/>
    <p:sldId id="712" r:id="rId16"/>
    <p:sldId id="599" r:id="rId17"/>
    <p:sldId id="711" r:id="rId18"/>
    <p:sldId id="895" r:id="rId19"/>
    <p:sldId id="783" r:id="rId20"/>
    <p:sldId id="1106" r:id="rId21"/>
    <p:sldId id="1107" r:id="rId22"/>
    <p:sldId id="1108" r:id="rId23"/>
    <p:sldId id="787" r:id="rId24"/>
    <p:sldId id="1109" r:id="rId25"/>
    <p:sldId id="1110" r:id="rId26"/>
    <p:sldId id="1111" r:id="rId27"/>
    <p:sldId id="1153" r:id="rId28"/>
    <p:sldId id="1303" r:id="rId29"/>
    <p:sldId id="1304" r:id="rId30"/>
    <p:sldId id="1305" r:id="rId31"/>
    <p:sldId id="1306" r:id="rId32"/>
    <p:sldId id="1307" r:id="rId33"/>
    <p:sldId id="1308" r:id="rId34"/>
    <p:sldId id="1309" r:id="rId35"/>
    <p:sldId id="1310" r:id="rId36"/>
    <p:sldId id="1311" r:id="rId37"/>
    <p:sldId id="1312" r:id="rId38"/>
    <p:sldId id="1313" r:id="rId39"/>
    <p:sldId id="1314" r:id="rId40"/>
    <p:sldId id="1315" r:id="rId41"/>
    <p:sldId id="1316" r:id="rId42"/>
    <p:sldId id="1317" r:id="rId43"/>
    <p:sldId id="1318" r:id="rId44"/>
    <p:sldId id="1319" r:id="rId45"/>
    <p:sldId id="1320" r:id="rId46"/>
    <p:sldId id="1321" r:id="rId47"/>
    <p:sldId id="1322" r:id="rId48"/>
    <p:sldId id="1323" r:id="rId49"/>
    <p:sldId id="1324" r:id="rId50"/>
    <p:sldId id="1325" r:id="rId51"/>
    <p:sldId id="1326" r:id="rId52"/>
    <p:sldId id="1327" r:id="rId53"/>
    <p:sldId id="1328" r:id="rId54"/>
    <p:sldId id="1329" r:id="rId55"/>
    <p:sldId id="1330" r:id="rId56"/>
    <p:sldId id="1331" r:id="rId57"/>
    <p:sldId id="1332" r:id="rId58"/>
    <p:sldId id="1333" r:id="rId59"/>
    <p:sldId id="1334" r:id="rId60"/>
    <p:sldId id="1335" r:id="rId61"/>
    <p:sldId id="1336" r:id="rId62"/>
    <p:sldId id="1337" r:id="rId63"/>
    <p:sldId id="1338" r:id="rId64"/>
    <p:sldId id="1339" r:id="rId65"/>
    <p:sldId id="1340" r:id="rId66"/>
    <p:sldId id="1341" r:id="rId67"/>
    <p:sldId id="1342" r:id="rId68"/>
    <p:sldId id="1343" r:id="rId69"/>
    <p:sldId id="1344" r:id="rId70"/>
    <p:sldId id="1345" r:id="rId71"/>
    <p:sldId id="1346" r:id="rId72"/>
    <p:sldId id="1347" r:id="rId73"/>
    <p:sldId id="1348" r:id="rId74"/>
    <p:sldId id="1349" r:id="rId75"/>
    <p:sldId id="1350" r:id="rId76"/>
    <p:sldId id="1351" r:id="rId77"/>
    <p:sldId id="1352" r:id="rId78"/>
    <p:sldId id="1353" r:id="rId79"/>
    <p:sldId id="1354" r:id="rId80"/>
    <p:sldId id="1355" r:id="rId81"/>
    <p:sldId id="1356" r:id="rId8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FC2D"/>
    <a:srgbClr val="00FF00"/>
    <a:srgbClr val="FC510C"/>
    <a:srgbClr val="FC560C"/>
    <a:srgbClr val="09FF09"/>
    <a:srgbClr val="EB1B05"/>
    <a:srgbClr val="FF0000"/>
    <a:srgbClr val="F81D3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700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8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3A9DA1C-2D3E-43AF-BFE0-53F8F46BCD5B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9FF7D01-536E-43D0-A5AA-0152311D87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spondylo/2900&amp;refNum=7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spondylo/2900&amp;refNum=7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spondylo/2900&amp;refNum=7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2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64C2814-115C-4286-A871-346C42BE6B67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it-IT"/>
          </a:p>
        </p:txBody>
      </p:sp>
      <p:sp>
        <p:nvSpPr>
          <p:cNvPr id="167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42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74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FBCC7F-131F-4585-A5F0-8D0117A451A8}" type="slidenum">
              <a:rPr lang="it-IT" sz="1200">
                <a:latin typeface="Calibri" pitchFamily="34" charset="0"/>
              </a:rPr>
              <a:pPr algn="r"/>
              <a:t>44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5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A22FF04-0AE9-4C4C-9A36-0FD904C15AD0}" type="slidenum">
              <a:rPr lang="it-IT" sz="1200">
                <a:latin typeface="Calibri" pitchFamily="34" charset="0"/>
              </a:rPr>
              <a:pPr algn="r"/>
              <a:t>50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589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1958916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57E8B9C-FA64-4DF3-B3C2-3614C085006A}" type="slidenum">
              <a:rPr lang="it-IT" sz="1200">
                <a:latin typeface="Calibri" pitchFamily="34" charset="0"/>
              </a:rPr>
              <a:pPr algn="r"/>
              <a:t>59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6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2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CB803B4-AF9C-4871-8E12-DB28206B1D93}" type="slidenum">
              <a:rPr lang="it-IT" sz="1200">
                <a:latin typeface="Calibri" pitchFamily="34" charset="0"/>
              </a:rPr>
              <a:pPr algn="r"/>
              <a:t>63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7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La valutazione della PCR e della presenza dell’antigene HLA-B27, particolarmente tra i pazienti di razza caucasica è di indubbia utilità nella diagnosi  </a:t>
            </a:r>
          </a:p>
          <a:p>
            <a:pPr>
              <a:spcBef>
                <a:spcPct val="0"/>
              </a:spcBef>
            </a:pPr>
            <a:r>
              <a:rPr lang="it-IT" smtClean="0"/>
              <a:t>Le caratteristiche di questi tests sono state valutate recentemente in uno studio su 101 pazienti europei con SA e 112 controlli con dolore lombare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F0A7C2-A9FF-4F01-BA13-1C1341545491}" type="slidenum">
              <a:rPr lang="it-IT" sz="1200">
                <a:latin typeface="Calibri" pitchFamily="34" charset="0"/>
              </a:rPr>
              <a:pPr algn="r"/>
              <a:t>69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8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Un ulteriore  approfondimento dei criteri per la lombalgia infiammatoria può migliorare l’accuratezza diagnostica per la SA. La presenza di almeno 2 tra I seguenti 4 parametri contribuisce a diagnosticare una lombalgia infiammatoria con una sensibilità del 70.3% ed una specificità del  81.2 percent . Se un giovane ha almeno 3 di 4 criteri ha una probabilità di avere una SA del 45%.</a:t>
            </a:r>
          </a:p>
          <a:p>
            <a:pPr>
              <a:spcBef>
                <a:spcPct val="0"/>
              </a:spcBef>
            </a:pPr>
            <a:r>
              <a:rPr lang="en-GB" smtClean="0"/>
              <a:t>Using the prevalence of AS among people with chronic low back pain previously cited (4.6 percent) [</a:t>
            </a:r>
            <a:r>
              <a:rPr lang="en-GB" smtClean="0">
                <a:hlinkClick r:id="rId3"/>
              </a:rPr>
              <a:t>7</a:t>
            </a:r>
            <a:r>
              <a:rPr lang="en-GB" smtClean="0"/>
              <a:t>] and the positive likelihood ratio (+LR) derived from the sensitivity and specificity observed (+LR of 3.1 to 4.0) yields a probability of AS of approximately 13 to 16 percent</a:t>
            </a:r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309727-885B-4FC7-B323-78FA25AB31CB}" type="slidenum">
              <a:rPr lang="it-IT" sz="1200">
                <a:latin typeface="Calibri" pitchFamily="34" charset="0"/>
              </a:rPr>
              <a:pPr algn="r"/>
              <a:t>71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8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Un ulteriore  approfondimento dei criteri per la lombalgia infiammatoria può migliorare l’accuratezza diagnostica per la SA. La presenza di almeno 2 tra I seguenti 4 parametri contribuisce a diagnosticare una lombalgia infiammatoria con una sensibilità del 70.3% ed una specificità del  81.2 percent . Se un giovane ha almeno 3 di 4 criteri ha una probabilità di avere una SA del 45%.</a:t>
            </a:r>
          </a:p>
          <a:p>
            <a:pPr>
              <a:spcBef>
                <a:spcPct val="0"/>
              </a:spcBef>
            </a:pPr>
            <a:r>
              <a:rPr lang="en-GB" smtClean="0"/>
              <a:t>Using the prevalence of AS among people with chronic low back pain previously cited (4.6 percent) [</a:t>
            </a:r>
            <a:r>
              <a:rPr lang="en-GB" smtClean="0">
                <a:hlinkClick r:id="rId3"/>
              </a:rPr>
              <a:t>7</a:t>
            </a:r>
            <a:r>
              <a:rPr lang="en-GB" smtClean="0"/>
              <a:t>] and the positive likelihood ratio (+LR) derived from the sensitivity and specificity observed (+LR of 3.1 to 4.0) yields a probability of AS of approximately 13 to 16 percent</a:t>
            </a:r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5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6BCDB1-4575-47D8-B821-E19E55617282}" type="slidenum">
              <a:rPr lang="it-IT" sz="1200">
                <a:latin typeface="Calibri" pitchFamily="34" charset="0"/>
              </a:rPr>
              <a:pPr algn="r"/>
              <a:t>72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8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Un ulteriore  approfondimento dei criteri per la lombalgia infiammatoria può migliorare l’accuratezza diagnostica per la SA. La presenza di almeno 2 tra I seguenti 4 parametri contribuisce a diagnosticare una lombalgia infiammatoria con una sensibilità del 70.3% ed una specificità del  81.2 percent . Se un giovane ha almeno 3 di 4 criteri ha una probabilità di avere una SA del 45%.</a:t>
            </a:r>
          </a:p>
          <a:p>
            <a:pPr>
              <a:spcBef>
                <a:spcPct val="0"/>
              </a:spcBef>
            </a:pPr>
            <a:r>
              <a:rPr lang="en-GB" smtClean="0"/>
              <a:t>Using the prevalence of AS among people with chronic low back pain previously cited (4.6 percent) [</a:t>
            </a:r>
            <a:r>
              <a:rPr lang="en-GB" smtClean="0">
                <a:hlinkClick r:id="rId3"/>
              </a:rPr>
              <a:t>7</a:t>
            </a:r>
            <a:r>
              <a:rPr lang="en-GB" smtClean="0"/>
              <a:t>] and the positive likelihood ratio (+LR) derived from the sensitivity and specificity observed (+LR of 3.1 to 4.0) yields a probability of AS of approximately 13 to 16 percent</a:t>
            </a:r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393DE8-0E0E-4A34-9DA0-4FBCAEF5460F}" type="slidenum">
              <a:rPr lang="it-IT" sz="1200">
                <a:latin typeface="Calibri" pitchFamily="34" charset="0"/>
              </a:rPr>
              <a:pPr algn="r"/>
              <a:t>73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8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E17A99-D32F-46FD-8B41-4B16B74C479B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it-IT"/>
          </a:p>
        </p:txBody>
      </p:sp>
      <p:sp>
        <p:nvSpPr>
          <p:cNvPr id="167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7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2A4116-1D1E-4A48-A4E5-D00041EACF0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sp>
        <p:nvSpPr>
          <p:cNvPr id="168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1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Lower limb = Arti inferiori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55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I criteri classificativi per la SA sono stati formulati per la prima volta nel  1963 e poi riadattati nel 1966 e nuovamente modificati nel 1984 al fine di raggiungere una maggiore specificità.</a:t>
            </a:r>
          </a:p>
          <a:p>
            <a:pPr>
              <a:spcBef>
                <a:spcPct val="0"/>
              </a:spcBef>
            </a:pPr>
            <a:r>
              <a:rPr lang="it-IT" smtClean="0"/>
              <a:t>Essi comprendono criteri clini e radiologici</a:t>
            </a:r>
          </a:p>
          <a:p>
            <a:pPr>
              <a:spcBef>
                <a:spcPct val="0"/>
              </a:spcBef>
            </a:pPr>
            <a:r>
              <a:rPr lang="it-IT" smtClean="0"/>
              <a:t>La SA è considerata definita se il criterio radiologico è associato almeno ad un criterio clinico e probabile se sono presenti solo i 3 criteri clinici o se è presente il criterio radiologico senza alcun criterio clinico.</a:t>
            </a:r>
          </a:p>
          <a:p>
            <a:pPr>
              <a:spcBef>
                <a:spcPct val="0"/>
              </a:spcBef>
            </a:pPr>
            <a:r>
              <a:rPr lang="it-IT" smtClean="0"/>
              <a:t>Attualmente i criteri di New York modificati vengono ampiamente utilizzati nella pratica clinica e nei trial clinici per classificare pazienti con SA. Sono spesso utilizzati come aiuto per la diagnosi anche se non sono stati definiti per questo e non si adattano bene ad una diagnosi precoce. La sensibilità di questi criteri aumenta con con la durata di malattia (0% per una malattia &lt;2 anni e 60.2% per una malattia </a:t>
            </a:r>
            <a:r>
              <a:rPr lang="it-IT" sz="1000" smtClean="0"/>
              <a:t> 10 anni) e questo risultato può essere spiegato con il ritardo con cui si evidenzia la sacroileite. Essi non possono essere utilizzati per identificare le forme lievi, indifferenziate o iniziali di malattia.</a:t>
            </a: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50469BB-EFB4-471C-B9F8-4CD41B92798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it-IT"/>
          </a:p>
        </p:txBody>
      </p:sp>
      <p:sp>
        <p:nvSpPr>
          <p:cNvPr id="168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2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B43146-FDDF-475F-9584-4D6FE9DD5EC7}" type="slidenum">
              <a:rPr lang="it-IT" sz="1200">
                <a:latin typeface="Calibri" pitchFamily="34" charset="0"/>
              </a:rPr>
              <a:pPr algn="r"/>
              <a:t>29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3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5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882057-42FA-41BD-9E96-AF075F170D2B}" type="slidenum">
              <a:rPr lang="it-IT" sz="1200">
                <a:latin typeface="Calibri" pitchFamily="34" charset="0"/>
              </a:rPr>
              <a:pPr algn="r"/>
              <a:t>40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4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45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682B6CE-1767-42E4-84F3-11A920476F6B}" type="slidenum">
              <a:rPr lang="it-IT" sz="1200">
                <a:latin typeface="Calibri" pitchFamily="34" charset="0"/>
              </a:rPr>
              <a:pPr algn="r"/>
              <a:t>42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4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>
              <a:spcBef>
                <a:spcPct val="0"/>
              </a:spcBef>
            </a:pPr>
            <a:endParaRPr lang="it-IT" smtClean="0"/>
          </a:p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C907567-7EAE-4BCC-B30C-3F25F0515571}" type="slidenum">
              <a:rPr lang="it-IT" sz="1200">
                <a:latin typeface="Calibri" pitchFamily="34" charset="0"/>
              </a:rPr>
              <a:pPr algn="r"/>
              <a:t>43</a:t>
            </a:fld>
            <a:endParaRPr lang="it-IT" sz="1200">
              <a:latin typeface="Calibri" pitchFamily="34" charset="0"/>
            </a:endParaRPr>
          </a:p>
        </p:txBody>
      </p:sp>
      <p:sp>
        <p:nvSpPr>
          <p:cNvPr id="194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1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3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ttangolo 3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ttangolo 4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ttangolo 41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ttangolo 55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ttangolo 64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ttangolo 65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ttangolo 66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15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3E8F866-EA1E-4185-B6AD-378C1D76C58A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16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7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3E70B49-EE57-4B60-83BD-9F418497FA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124DE8-6329-4C04-85B5-B8293A66DB4F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1EACDE7-BDB5-4F68-A35C-2EAA9CBC17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1E8F3B-120E-43D0-AA68-851D8C98D9BE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65C6D8-8C54-409A-86B4-B87B6E21D3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720725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07BD7-8A37-420F-B210-67107D2D3A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15D88-E81B-493A-BAC2-6276D7A102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B650697-A743-40DF-8706-1332BF0849E4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A70BDE9-B42F-4046-812F-5070025518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1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Figura a mano libera 1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igura a mano libera 12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Figura a mano libera 24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7" name="Figura a mano libera 25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Rettangolo 6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ttangolo 7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ttangolo 8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ttangolo 9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ttangolo 10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ttangolo 11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2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9B14AE5-2627-4A08-836C-AAFEB8449910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2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56640B-8BA1-4455-81FC-E40454C2B2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D1D2D6D-756E-470F-9FD1-C527D4C36D64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12FD409-9C02-4203-ACFD-438B893D7C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24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ttangolo 15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ttangolo 16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ttangolo 17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ttangolo 18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ttangolo 19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ttangolo 20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ttangolo 21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ttangolo 28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ttangolo 29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F509F-52D5-4511-9AF4-BF3643C28FC7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1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070787-F2C6-4863-8255-70CC0B8FFD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9672C3-9CE2-4AE0-BB56-1EEEEC4664D0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61EEDBB-0FB2-42AB-80C5-D51542628F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713009-5713-498A-937C-4003735E4739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538D83-71A5-4204-8F46-6D8554EDA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437A1BF-12E1-47FE-8933-D5659E08C635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461A27-96C9-45D6-9E9E-45D9B3FD20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Connettore 1 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o 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ttore 1 14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15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16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13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ttore 1 10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1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2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7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ttore 1 18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9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20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9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DD8E8C-7D39-4BEF-AC0F-C96E0E5FCB02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4D3D9F-10E4-4691-9356-8742BD658B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36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73F064FF-4312-4A6F-AED9-8F5EC9DA360D}" type="datetimeFigureOut">
              <a:rPr lang="it-IT"/>
              <a:pPr>
                <a:defRPr/>
              </a:pPr>
              <a:t>23/11/2013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E7A7A75B-698E-463C-8CD0-9432E60ED4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E:\Hochberg\images\151FF2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oleObject" Target="../embeddings/oleObject16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oleObject" Target="../embeddings/oleObject26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868" y="500042"/>
            <a:ext cx="5357850" cy="187166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DIAGNOSI  PRECOCE </a:t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</a:b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/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</a:b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 DELLE</a:t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</a:b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/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</a:b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>spondiloENTESOartriti</a:t>
            </a: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0438" y="3357563"/>
            <a:ext cx="5500687" cy="3714750"/>
          </a:xfrm>
        </p:spPr>
        <p:txBody>
          <a:bodyPr>
            <a:normAutofit fontScale="85000" lnSpcReduction="20000"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i="1" dirty="0" smtClean="0">
                <a:solidFill>
                  <a:srgbClr val="04FC2D"/>
                </a:solidFill>
                <a:latin typeface="Comic Sans MS" pitchFamily="66" charset="0"/>
              </a:rPr>
              <a:t>GIUSEPPE    ZACCARI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500" i="1" dirty="0" smtClean="0">
                <a:solidFill>
                  <a:srgbClr val="FF0000"/>
                </a:solidFill>
                <a:latin typeface="Comic Sans MS" pitchFamily="66" charset="0"/>
              </a:rPr>
              <a:t>ASL ROMA C                      OSPEDALE  CTO </a:t>
            </a:r>
            <a:r>
              <a:rPr lang="it-IT" sz="1500" i="1" dirty="0" err="1" smtClean="0">
                <a:solidFill>
                  <a:srgbClr val="FF0000"/>
                </a:solidFill>
                <a:latin typeface="Comic Sans MS" pitchFamily="66" charset="0"/>
              </a:rPr>
              <a:t>A.ALESINI</a:t>
            </a:r>
            <a:r>
              <a:rPr lang="it-IT" sz="1500" i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5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500" i="1" dirty="0" smtClean="0">
                <a:solidFill>
                  <a:srgbClr val="04FC2D"/>
                </a:solidFill>
                <a:latin typeface="Comic Sans MS" pitchFamily="66" charset="0"/>
              </a:rPr>
              <a:t>DIRIGENTE  MEDICO       </a:t>
            </a:r>
            <a:r>
              <a:rPr lang="it-IT" sz="1500" i="1" dirty="0" err="1" smtClean="0">
                <a:solidFill>
                  <a:srgbClr val="FFFF00"/>
                </a:solidFill>
                <a:latin typeface="Comic Sans MS" pitchFamily="66" charset="0"/>
              </a:rPr>
              <a:t>U.O.C.</a:t>
            </a:r>
            <a:r>
              <a:rPr lang="it-IT" sz="1500" i="1" dirty="0" smtClean="0">
                <a:solidFill>
                  <a:srgbClr val="FFFF00"/>
                </a:solidFill>
                <a:latin typeface="Comic Sans MS" pitchFamily="66" charset="0"/>
              </a:rPr>
              <a:t> REUMATOLOGIA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5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5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3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300" i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3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500" i="1" dirty="0" smtClean="0">
                <a:solidFill>
                  <a:srgbClr val="FF0000"/>
                </a:solidFill>
                <a:latin typeface="Comic Sans MS" pitchFamily="66" charset="0"/>
              </a:rPr>
              <a:t>UNIVERSITA’  DEGLI  STUDI  </a:t>
            </a:r>
            <a:r>
              <a:rPr lang="it-IT" sz="1500" i="1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1500" i="1" dirty="0" smtClean="0">
                <a:solidFill>
                  <a:srgbClr val="FF0000"/>
                </a:solidFill>
                <a:latin typeface="Comic Sans MS" pitchFamily="66" charset="0"/>
              </a:rPr>
              <a:t>  ROMA  “ TOR  VERGATA ”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500" i="1" dirty="0" smtClean="0">
                <a:solidFill>
                  <a:srgbClr val="00FF00"/>
                </a:solidFill>
                <a:latin typeface="Comic Sans MS" pitchFamily="66" charset="0"/>
              </a:rPr>
              <a:t>DOCENTE  </a:t>
            </a:r>
            <a:r>
              <a:rPr lang="it-IT" sz="1500" i="1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1500" i="1" dirty="0" smtClean="0">
                <a:solidFill>
                  <a:srgbClr val="FFFF00"/>
                </a:solidFill>
                <a:latin typeface="Comic Sans MS" pitchFamily="66" charset="0"/>
              </a:rPr>
              <a:t>   “ REUMATOLOGIA ”   e   “ IMMUNOLOGIA ”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        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                                                                                                                   						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400" b="1" i="1" dirty="0" smtClean="0">
                <a:solidFill>
                  <a:srgbClr val="FFFF00"/>
                </a:solidFill>
                <a:latin typeface="Comic Sans MS" pitchFamily="66" charset="0"/>
              </a:rPr>
              <a:t>                                                                          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dirty="0" smtClean="0">
              <a:latin typeface="Comic Sans MS" pitchFamily="66" charset="0"/>
            </a:endParaRPr>
          </a:p>
        </p:txBody>
      </p:sp>
      <p:pic>
        <p:nvPicPr>
          <p:cNvPr id="16387" name="Picture 2" descr="C:\Users\PINO\Pictures\Scansioni personali\Scan_Pic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28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195" name="Text Box 4"/>
          <p:cNvSpPr txBox="1">
            <a:spLocks noChangeArrowheads="1"/>
          </p:cNvSpPr>
          <p:nvPr/>
        </p:nvSpPr>
        <p:spPr bwMode="auto">
          <a:xfrm>
            <a:off x="857250" y="6286500"/>
            <a:ext cx="828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solidFill>
                  <a:srgbClr val="FFFF00"/>
                </a:solidFill>
                <a:latin typeface="Corbel" pitchFamily="34" charset="0"/>
              </a:rPr>
              <a:t>              </a:t>
            </a:r>
            <a:r>
              <a:rPr lang="it-IT" b="1">
                <a:solidFill>
                  <a:srgbClr val="FFFF00"/>
                </a:solidFill>
                <a:latin typeface="Corbel" pitchFamily="34" charset="0"/>
              </a:rPr>
              <a:t>M. Ehrenfeld / Autoimmunity Reviews 9 (2010) A325–A329</a:t>
            </a:r>
          </a:p>
        </p:txBody>
      </p:sp>
      <p:graphicFrame>
        <p:nvGraphicFramePr>
          <p:cNvPr id="1672194" name="Object 2"/>
          <p:cNvGraphicFramePr>
            <a:graphicFrameLocks noChangeAspect="1"/>
          </p:cNvGraphicFramePr>
          <p:nvPr>
            <p:ph idx="1"/>
          </p:nvPr>
        </p:nvGraphicFramePr>
        <p:xfrm>
          <a:off x="1571625" y="1000125"/>
          <a:ext cx="6091238" cy="4064000"/>
        </p:xfrm>
        <a:graphic>
          <a:graphicData uri="http://schemas.openxmlformats.org/presentationml/2006/ole">
            <p:oleObj spid="_x0000_s1672194" name="Grafico" r:id="rId3" imgW="6096075" imgH="4067089" progId="MSGraph.Chart.8">
              <p:embed followColorScheme="full"/>
            </p:oleObj>
          </a:graphicData>
        </a:graphic>
      </p:graphicFrame>
      <p:sp>
        <p:nvSpPr>
          <p:cNvPr id="1672196" name="Text Box 7"/>
          <p:cNvSpPr txBox="1">
            <a:spLocks noChangeArrowheads="1"/>
          </p:cNvSpPr>
          <p:nvPr/>
        </p:nvSpPr>
        <p:spPr bwMode="auto">
          <a:xfrm>
            <a:off x="1295400" y="36576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>
                <a:latin typeface="Corbel" pitchFamily="34" charset="0"/>
              </a:rPr>
              <a:t>%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28625" y="4929188"/>
            <a:ext cx="835818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Prevalenza </a:t>
            </a:r>
            <a:r>
              <a:rPr lang="it-IT" sz="28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delle SpA totali = 1,83%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FF00"/>
                </a:solidFill>
                <a:latin typeface="+mn-lt"/>
              </a:rPr>
              <a:t>vs  AR = 0,6%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srgbClr val="FFFF00"/>
                </a:solidFill>
                <a:latin typeface="+mn-lt"/>
              </a:rPr>
              <a:t>Helmick</a:t>
            </a:r>
            <a:r>
              <a:rPr lang="it-IT" sz="2000" b="1" dirty="0">
                <a:solidFill>
                  <a:srgbClr val="FFFF00"/>
                </a:solidFill>
                <a:latin typeface="+mn-lt"/>
              </a:rPr>
              <a:t> CG </a:t>
            </a:r>
            <a:r>
              <a:rPr lang="it-IT" sz="2000" b="1" dirty="0" err="1">
                <a:solidFill>
                  <a:srgbClr val="FFFF00"/>
                </a:solidFill>
                <a:latin typeface="+mn-lt"/>
              </a:rPr>
              <a:t>et</a:t>
            </a:r>
            <a:r>
              <a:rPr lang="it-IT" sz="2000" b="1" dirty="0">
                <a:solidFill>
                  <a:srgbClr val="FFFF00"/>
                </a:solidFill>
                <a:latin typeface="+mn-lt"/>
              </a:rPr>
              <a:t> al.    </a:t>
            </a:r>
            <a:r>
              <a:rPr lang="it-IT" sz="2000" b="1" dirty="0" err="1">
                <a:solidFill>
                  <a:srgbClr val="FFFF00"/>
                </a:solidFill>
                <a:latin typeface="+mn-lt"/>
              </a:rPr>
              <a:t>Arthritis</a:t>
            </a:r>
            <a:r>
              <a:rPr lang="it-IT" sz="2000" b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2000" b="1" dirty="0" err="1">
                <a:solidFill>
                  <a:srgbClr val="FFFF00"/>
                </a:solidFill>
                <a:latin typeface="+mn-lt"/>
              </a:rPr>
              <a:t>Rheum</a:t>
            </a:r>
            <a:r>
              <a:rPr lang="it-IT" sz="2000" b="1" dirty="0">
                <a:solidFill>
                  <a:srgbClr val="FFFF00"/>
                </a:solidFill>
                <a:latin typeface="+mn-lt"/>
              </a:rPr>
              <a:t>  2008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u="sng" dirty="0">
                <a:solidFill>
                  <a:srgbClr val="FF0000"/>
                </a:solidFill>
                <a:latin typeface="+mn-lt"/>
              </a:rPr>
              <a:t>Le SpA risultano essere TRE  VOLTE  di più della AR!</a:t>
            </a:r>
            <a:endParaRPr lang="it-IT" sz="2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72198" name="Text Box 12"/>
          <p:cNvSpPr txBox="1">
            <a:spLocks noChangeArrowheads="1"/>
          </p:cNvSpPr>
          <p:nvPr/>
        </p:nvSpPr>
        <p:spPr bwMode="auto">
          <a:xfrm>
            <a:off x="2857500" y="2571750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latin typeface="Corbel" pitchFamily="34" charset="0"/>
              </a:rPr>
              <a:t>      0,52</a:t>
            </a:r>
          </a:p>
        </p:txBody>
      </p:sp>
      <p:sp>
        <p:nvSpPr>
          <p:cNvPr id="1672199" name="Text Box 14"/>
          <p:cNvSpPr txBox="1">
            <a:spLocks noChangeArrowheads="1"/>
          </p:cNvSpPr>
          <p:nvPr/>
        </p:nvSpPr>
        <p:spPr bwMode="auto">
          <a:xfrm>
            <a:off x="3929063" y="1143000"/>
            <a:ext cx="838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latin typeface="Corbel" pitchFamily="34" charset="0"/>
              </a:rPr>
              <a:t>         1,31</a:t>
            </a:r>
          </a:p>
        </p:txBody>
      </p:sp>
      <p:sp>
        <p:nvSpPr>
          <p:cNvPr id="1672200" name="Text Box 17"/>
          <p:cNvSpPr txBox="1">
            <a:spLocks noChangeArrowheads="1"/>
          </p:cNvSpPr>
          <p:nvPr/>
        </p:nvSpPr>
        <p:spPr bwMode="auto">
          <a:xfrm>
            <a:off x="5000625" y="2571750"/>
            <a:ext cx="10429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>
                <a:latin typeface="Corbel" pitchFamily="34" charset="0"/>
              </a:rPr>
              <a:t>               0,6</a:t>
            </a:r>
          </a:p>
        </p:txBody>
      </p:sp>
      <p:grpSp>
        <p:nvGrpSpPr>
          <p:cNvPr id="1672201" name="Group 19"/>
          <p:cNvGrpSpPr>
            <a:grpSpLocks/>
          </p:cNvGrpSpPr>
          <p:nvPr/>
        </p:nvGrpSpPr>
        <p:grpSpPr bwMode="auto">
          <a:xfrm rot="1160089">
            <a:off x="8266113" y="271463"/>
            <a:ext cx="838200" cy="381000"/>
            <a:chOff x="3744" y="288"/>
            <a:chExt cx="528" cy="240"/>
          </a:xfrm>
        </p:grpSpPr>
        <p:sp>
          <p:nvSpPr>
            <p:cNvPr id="1672205" name="AutoShape 20"/>
            <p:cNvSpPr>
              <a:spLocks noChangeArrowheads="1"/>
            </p:cNvSpPr>
            <p:nvPr/>
          </p:nvSpPr>
          <p:spPr bwMode="auto">
            <a:xfrm>
              <a:off x="3792" y="288"/>
              <a:ext cx="432" cy="24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>
                <a:latin typeface="Corbel" pitchFamily="34" charset="0"/>
              </a:endParaRPr>
            </a:p>
          </p:txBody>
        </p:sp>
        <p:sp>
          <p:nvSpPr>
            <p:cNvPr id="1672206" name="Text Box 21"/>
            <p:cNvSpPr txBox="1">
              <a:spLocks noChangeArrowheads="1"/>
            </p:cNvSpPr>
            <p:nvPr/>
          </p:nvSpPr>
          <p:spPr bwMode="auto">
            <a:xfrm>
              <a:off x="3744" y="309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600" b="1">
                  <a:solidFill>
                    <a:srgbClr val="ED051B"/>
                  </a:solidFill>
                  <a:latin typeface="Corbel" pitchFamily="34" charset="0"/>
                </a:rPr>
                <a:t>2010</a:t>
              </a:r>
            </a:p>
          </p:txBody>
        </p:sp>
      </p:grp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1143000" y="214313"/>
            <a:ext cx="65722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Quadro epidemiologico di AR e </a:t>
            </a:r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</a:rPr>
              <a:t>Spondiloartriti </a:t>
            </a:r>
            <a:endParaRPr lang="it-IT" sz="2400" b="1" dirty="0">
              <a:solidFill>
                <a:schemeClr val="accent4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57368" name="Rectangle 24"/>
          <p:cNvSpPr>
            <a:spLocks noGrp="1" noChangeArrowheads="1"/>
          </p:cNvSpPr>
          <p:nvPr>
            <p:ph type="title"/>
          </p:nvPr>
        </p:nvSpPr>
        <p:spPr>
          <a:xfrm>
            <a:off x="571500" y="642938"/>
            <a:ext cx="8229600" cy="4286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endParaRPr lang="it-IT" sz="1400" b="1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672204" name="Rettangolo 19"/>
          <p:cNvSpPr>
            <a:spLocks noChangeArrowheads="1"/>
          </p:cNvSpPr>
          <p:nvPr/>
        </p:nvSpPr>
        <p:spPr bwMode="auto">
          <a:xfrm>
            <a:off x="642938" y="642938"/>
            <a:ext cx="75723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rgbClr val="FFFF00"/>
                </a:solidFill>
                <a:latin typeface="Corbel" pitchFamily="34" charset="0"/>
              </a:rPr>
              <a:t>Prevalenza di SA e Spondiloartriti vs AR negli USA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28625"/>
            <a:ext cx="8201025" cy="15716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ANCHE      I     REUMATOLOGI     TEDESCHI    HANNO CONFERMATO     L’ ALTA     PREVALENZA    DELLE    SPONDILOENTESOATRITI  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643188"/>
            <a:ext cx="8572500" cy="4214812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GERMANIA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   ( REUMATOLOGI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BERLINO ) 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1.9 %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latin typeface="Comic Sans MS" pitchFamily="66" charset="0"/>
              </a:rPr>
              <a:t>ADDIRITTURA  IN     </a:t>
            </a: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ALASKA </a:t>
            </a:r>
            <a:r>
              <a:rPr lang="it-IT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2.5 %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EPIDEMIOLOGIA DELLE SPONDILOENTESOARTRITI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2071688"/>
            <a:ext cx="8794750" cy="4643437"/>
          </a:xfrm>
        </p:spPr>
        <p:txBody>
          <a:bodyPr>
            <a:normAutofit/>
          </a:bodyPr>
          <a:lstStyle/>
          <a:p>
            <a:pPr marL="411480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1600" dirty="0" smtClean="0">
                <a:solidFill>
                  <a:srgbClr val="FFFF00"/>
                </a:solidFill>
                <a:latin typeface="Comic Sans MS" pitchFamily="66" charset="0"/>
              </a:rPr>
              <a:t>    </a:t>
            </a:r>
            <a:r>
              <a:rPr lang="it-IT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DATI  </a:t>
            </a:r>
            <a:r>
              <a:rPr lang="it-IT" sz="16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PREVALENZA  E  INCIDENZA </a:t>
            </a: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  ANCORA  NON  PRECISI :</a:t>
            </a: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it-IT" sz="16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1600" b="1" i="1" dirty="0" smtClean="0">
                <a:solidFill>
                  <a:srgbClr val="00FF00"/>
                </a:solidFill>
                <a:latin typeface="Comic Sans MS" pitchFamily="66" charset="0"/>
              </a:rPr>
              <a:t>	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it-IT" sz="16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FFF00"/>
                </a:solidFill>
                <a:latin typeface="Comic Sans MS" pitchFamily="66" charset="0"/>
              </a:rPr>
              <a:t>     </a:t>
            </a:r>
            <a:r>
              <a:rPr lang="it-IT" sz="2000" b="1" dirty="0" smtClean="0">
                <a:solidFill>
                  <a:srgbClr val="FFFF00"/>
                </a:solidFill>
                <a:latin typeface="Comic Sans MS" pitchFamily="66" charset="0"/>
              </a:rPr>
              <a:t>MALATTIE   SOTTODIAGNOSTICATE :</a:t>
            </a: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0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FORME  A  LIEVE  ESPRESSIVITA’  CLINICA</a:t>
            </a: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it-IT" sz="16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FORME  CON  INDICI  </a:t>
            </a:r>
            <a:r>
              <a:rPr lang="it-IT" sz="16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  FLOGOSI  NELLA  NORMA</a:t>
            </a: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it-IT" sz="16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FORME  A  PREVALENTE / ESCLUSIVA  ESPRESSIVITA’ ENTESITICA</a:t>
            </a: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Char char="•"/>
              <a:defRPr/>
            </a:pPr>
            <a:endParaRPr lang="it-IT" sz="16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1261872" lvl="3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Char char="•"/>
              <a:defRPr/>
            </a:pPr>
            <a:endParaRPr lang="it-IT" sz="1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600" b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01025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FFFF00"/>
                </a:solidFill>
                <a:latin typeface="Comic Sans MS" pitchFamily="66" charset="0"/>
              </a:rPr>
              <a:t>QUADRI    CLINICI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SPONDILOENTESOARTRITI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sz="18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88" y="2000250"/>
            <a:ext cx="8358187" cy="5000625"/>
          </a:xfrm>
        </p:spPr>
        <p:txBody>
          <a:bodyPr>
            <a:normAutofit fontScale="77500" lnSpcReduction="20000"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SPONDILOENTESOARTRITI    ASSIALI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  <a:r>
              <a:rPr lang="it-IT" sz="2000" b="1" dirty="0" smtClean="0">
                <a:solidFill>
                  <a:srgbClr val="FFFF00"/>
                </a:solidFill>
                <a:latin typeface="Comic Sans MS" pitchFamily="66" charset="0"/>
              </a:rPr>
              <a:t>A  PREDOMINANTE  QUADRO  CLINICO  ASSIALE  :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,   SINFISITE  PUBICA,  SPONDILITE </a:t>
            </a: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SPONDILOENTESOARTRITI    PERIFERICHE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000" b="1" dirty="0" smtClean="0">
                <a:solidFill>
                  <a:srgbClr val="FFFF00"/>
                </a:solidFill>
                <a:latin typeface="Comic Sans MS" pitchFamily="66" charset="0"/>
              </a:rPr>
              <a:t>A  PREDOMINANTE QUADRO CLINICO PERIFERICO :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ENTESITI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,    T ENOSINOVITI,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ARTRITI</a:t>
            </a: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DEGLI  ARTI  INFERIORI    E/O SUPERIORI  CON  CARATTERISTICA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INTERESSAMENTO SPESSO  ASIMMETRICO,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DATTILITI –”DITO A SALSICCIOTTO”</a:t>
            </a:r>
            <a:endParaRPr lang="it-IT" sz="22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33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QUADRI  MISTI  ASSIALI  +  PERIFERICI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/>
          </p:cNvSpPr>
          <p:nvPr>
            <p:ph type="title"/>
          </p:nvPr>
        </p:nvSpPr>
        <p:spPr>
          <a:xfrm>
            <a:off x="357188" y="357188"/>
            <a:ext cx="8572500" cy="25003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       ASSESSMENT      OF   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SPONDYLOARTHRITIS      INTERNATIONAL  SOCIETY       CLASSIFICATION   CRITERIA 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>PERIPHERAL    SPONDYLOARTHRITIS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   FOR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SPONDYLOARTHRITIS     IN      GENERAL </a:t>
            </a:r>
            <a:endParaRPr lang="it-IT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78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3786188"/>
            <a:ext cx="8786812" cy="17859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M Rudwaleit,   D Van der Heijde,   R Landewé,    N Akkoc,   J Brandt,  C T  Chou, </a:t>
            </a:r>
          </a:p>
          <a:p>
            <a:pPr>
              <a:buFont typeface="Arial" charset="0"/>
              <a:buNone/>
            </a:pPr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M Dougados,  F Huang, J Gu,  Y Kirazli,  F Van den Bosch,  I Olivieri,  E Roussou, </a:t>
            </a:r>
          </a:p>
          <a:p>
            <a:pPr>
              <a:buFont typeface="Arial" charset="0"/>
              <a:buNone/>
            </a:pPr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S Scarpat0,    IJ Sørensen,     R Valle - Oñate,    U Weber,    J Wei,    J Sieper  </a:t>
            </a:r>
          </a:p>
        </p:txBody>
      </p:sp>
      <p:sp>
        <p:nvSpPr>
          <p:cNvPr id="1678339" name="Text Box 5"/>
          <p:cNvSpPr txBox="1">
            <a:spLocks noChangeArrowheads="1"/>
          </p:cNvSpPr>
          <p:nvPr/>
        </p:nvSpPr>
        <p:spPr bwMode="auto">
          <a:xfrm>
            <a:off x="214313" y="5786438"/>
            <a:ext cx="8715375" cy="554037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i="1">
                <a:latin typeface="Corbel" pitchFamily="34" charset="0"/>
              </a:rPr>
              <a:t>    Ann Rheum Dis </a:t>
            </a:r>
            <a:r>
              <a:rPr lang="it-IT" sz="2400" b="1">
                <a:solidFill>
                  <a:srgbClr val="FF0000"/>
                </a:solidFill>
                <a:latin typeface="Corbel" pitchFamily="34" charset="0"/>
              </a:rPr>
              <a:t>2011</a:t>
            </a:r>
            <a:r>
              <a:rPr lang="it-IT" sz="2400" b="1">
                <a:latin typeface="Corbel" pitchFamily="34" charset="0"/>
              </a:rPr>
              <a:t>;70:25–31. doi:10.1136/ard.2010.133645 29</a:t>
            </a:r>
          </a:p>
        </p:txBody>
      </p:sp>
      <p:sp>
        <p:nvSpPr>
          <p:cNvPr id="1678340" name="Text Box 6"/>
          <p:cNvSpPr txBox="1">
            <a:spLocks noChangeArrowheads="1"/>
          </p:cNvSpPr>
          <p:nvPr/>
        </p:nvSpPr>
        <p:spPr bwMode="auto">
          <a:xfrm>
            <a:off x="6215063" y="3429000"/>
            <a:ext cx="198437" cy="7381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endParaRPr lang="it-IT" sz="3600">
              <a:latin typeface="Corbel" pitchFamily="34" charset="0"/>
            </a:endParaRPr>
          </a:p>
        </p:txBody>
      </p:sp>
      <p:sp>
        <p:nvSpPr>
          <p:cNvPr id="1678341" name="Text Box 7"/>
          <p:cNvSpPr txBox="1">
            <a:spLocks noChangeArrowheads="1"/>
          </p:cNvSpPr>
          <p:nvPr/>
        </p:nvSpPr>
        <p:spPr bwMode="auto">
          <a:xfrm>
            <a:off x="214313" y="2654300"/>
            <a:ext cx="8786812" cy="7381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>
                <a:solidFill>
                  <a:srgbClr val="FF0000"/>
                </a:solidFill>
                <a:latin typeface="Corbe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2063" y="0"/>
            <a:ext cx="3929062" cy="53578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CRITERI   </a:t>
            </a:r>
            <a:r>
              <a:rPr lang="it-IT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CLASSIFICAZIONE   ASAS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   le </a:t>
            </a: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SPA  </a:t>
            </a:r>
            <a:b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ASSIALI </a:t>
            </a:r>
            <a:endParaRPr lang="it-IT" sz="3600" dirty="0">
              <a:solidFill>
                <a:schemeClr val="tx2">
                  <a:satMod val="200000"/>
                </a:schemeClr>
              </a:solidFill>
            </a:endParaRPr>
          </a:p>
        </p:txBody>
      </p:sp>
      <p:graphicFrame>
        <p:nvGraphicFramePr>
          <p:cNvPr id="562180" name="Object 4"/>
          <p:cNvGraphicFramePr>
            <a:graphicFrameLocks noChangeAspect="1"/>
          </p:cNvGraphicFramePr>
          <p:nvPr>
            <p:ph type="tbl" idx="1"/>
          </p:nvPr>
        </p:nvGraphicFramePr>
        <p:xfrm>
          <a:off x="0" y="0"/>
          <a:ext cx="5000625" cy="6072188"/>
        </p:xfrm>
        <a:graphic>
          <a:graphicData uri="http://schemas.openxmlformats.org/presentationml/2006/ole">
            <p:oleObj spid="_x0000_s562180" name="Acrobat Document" r:id="rId3" imgW="11487600" imgH="14428440" progId="AcroExch.Document.7">
              <p:embed/>
            </p:oleObj>
          </a:graphicData>
        </a:graphic>
      </p:graphicFrame>
      <p:sp>
        <p:nvSpPr>
          <p:cNvPr id="562185" name="Rettangolo 6"/>
          <p:cNvSpPr>
            <a:spLocks noChangeArrowheads="1"/>
          </p:cNvSpPr>
          <p:nvPr/>
        </p:nvSpPr>
        <p:spPr bwMode="auto">
          <a:xfrm>
            <a:off x="6500813" y="3105150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it-IT">
              <a:latin typeface="Corbel" pitchFamily="34" charset="0"/>
            </a:endParaRPr>
          </a:p>
        </p:txBody>
      </p:sp>
      <p:graphicFrame>
        <p:nvGraphicFramePr>
          <p:cNvPr id="562183" name="Object 7"/>
          <p:cNvGraphicFramePr>
            <a:graphicFrameLocks noChangeAspect="1"/>
          </p:cNvGraphicFramePr>
          <p:nvPr/>
        </p:nvGraphicFramePr>
        <p:xfrm>
          <a:off x="0" y="6215063"/>
          <a:ext cx="9144000" cy="642937"/>
        </p:xfrm>
        <a:graphic>
          <a:graphicData uri="http://schemas.openxmlformats.org/presentationml/2006/ole">
            <p:oleObj spid="_x0000_s562183" name="Acrobat Document" r:id="rId4" imgW="30705840" imgH="266472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/>
          </p:cNvSpPr>
          <p:nvPr>
            <p:ph type="title"/>
          </p:nvPr>
        </p:nvSpPr>
        <p:spPr>
          <a:xfrm>
            <a:off x="4786313" y="285750"/>
            <a:ext cx="4143375" cy="2286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CRITERI   </a:t>
            </a:r>
            <a:r>
              <a:rPr lang="it-IT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CLASSIFICAZIONE   ASAS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per  le  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SPA  PERIFERICHE</a:t>
            </a:r>
            <a:r>
              <a:rPr lang="it-IT" sz="1600" b="1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/>
            </a:r>
            <a:br>
              <a:rPr lang="it-IT" sz="1600" b="1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</a:b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t-IT" sz="1400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680386" name="Text Box 3"/>
          <p:cNvSpPr txBox="1">
            <a:spLocks noChangeArrowheads="1"/>
          </p:cNvSpPr>
          <p:nvPr/>
        </p:nvSpPr>
        <p:spPr bwMode="auto">
          <a:xfrm>
            <a:off x="0" y="6503988"/>
            <a:ext cx="4572000" cy="354012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100" b="1" i="1">
                <a:latin typeface="Corbel" pitchFamily="34" charset="0"/>
              </a:rPr>
              <a:t>Ann Rheum Dis </a:t>
            </a:r>
            <a:r>
              <a:rPr lang="it-IT" sz="1100" b="1">
                <a:latin typeface="Corbel" pitchFamily="34" charset="0"/>
              </a:rPr>
              <a:t>2011;70:25–31. doi:10.1136/ard.2010.133645 29</a:t>
            </a:r>
          </a:p>
        </p:txBody>
      </p:sp>
      <p:pic>
        <p:nvPicPr>
          <p:cNvPr id="168038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9125" cy="6429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80388" name="Text Box 8"/>
          <p:cNvSpPr txBox="1">
            <a:spLocks noChangeArrowheads="1"/>
          </p:cNvSpPr>
          <p:nvPr/>
        </p:nvSpPr>
        <p:spPr bwMode="auto">
          <a:xfrm>
            <a:off x="5286375" y="5929313"/>
            <a:ext cx="2928938" cy="7239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>
                <a:solidFill>
                  <a:srgbClr val="FF0000"/>
                </a:solidFill>
                <a:latin typeface="Corbel" pitchFamily="34" charset="0"/>
              </a:rPr>
              <a:t>Sensitivity = 77.8 % </a:t>
            </a:r>
          </a:p>
          <a:p>
            <a:pPr>
              <a:spcBef>
                <a:spcPct val="50000"/>
              </a:spcBef>
            </a:pPr>
            <a:r>
              <a:rPr lang="it-IT" sz="1400" b="1">
                <a:solidFill>
                  <a:srgbClr val="FF0000"/>
                </a:solidFill>
                <a:latin typeface="Corbel" pitchFamily="34" charset="0"/>
              </a:rPr>
              <a:t>Specificity 82.2%                       n= 266</a:t>
            </a:r>
          </a:p>
        </p:txBody>
      </p:sp>
      <p:sp>
        <p:nvSpPr>
          <p:cNvPr id="726026" name="Text Box 10"/>
          <p:cNvSpPr txBox="1">
            <a:spLocks noChangeArrowheads="1"/>
          </p:cNvSpPr>
          <p:nvPr/>
        </p:nvSpPr>
        <p:spPr bwMode="auto">
          <a:xfrm>
            <a:off x="4857750" y="4500563"/>
            <a:ext cx="3929063" cy="1154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tIns="91440" bIns="91440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rgbClr val="FFFF00"/>
                </a:solidFill>
                <a:latin typeface="+mn-lt"/>
              </a:rPr>
              <a:t>*Peripheral</a:t>
            </a:r>
            <a:r>
              <a:rPr lang="it-IT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dirty="0">
                <a:solidFill>
                  <a:srgbClr val="FFFF00"/>
                </a:solidFill>
                <a:latin typeface="+mn-lt"/>
              </a:rPr>
              <a:t>  </a:t>
            </a:r>
            <a:r>
              <a:rPr lang="it-IT" dirty="0" err="1">
                <a:solidFill>
                  <a:srgbClr val="FFFF00"/>
                </a:solidFill>
                <a:latin typeface="+mn-lt"/>
              </a:rPr>
              <a:t>arthritis</a:t>
            </a:r>
            <a:r>
              <a:rPr lang="it-IT" dirty="0">
                <a:latin typeface="+mn-lt"/>
              </a:rPr>
              <a:t>: </a:t>
            </a:r>
            <a:endParaRPr lang="it-IT" dirty="0">
              <a:latin typeface="+mn-lt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usually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predominantly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 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lower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limb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  and / or   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asymmetric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 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arthritis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</a:rPr>
              <a:t>     TABELLA  RIASSUNTIVA  DEI CRITERI  </a:t>
            </a:r>
            <a:r>
              <a:rPr lang="it-IT" sz="2000" dirty="0" err="1" smtClean="0">
                <a:solidFill>
                  <a:srgbClr val="FF0000"/>
                </a:solidFill>
              </a:rPr>
              <a:t>DI</a:t>
            </a:r>
            <a:r>
              <a:rPr lang="it-IT" sz="2000" dirty="0" smtClean="0">
                <a:solidFill>
                  <a:srgbClr val="FF0000"/>
                </a:solidFill>
              </a:rPr>
              <a:t> CLASSIFICAZIONE ASAS    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          PER    LE   SPONDILOARTRITI    IN    GENERALE </a:t>
            </a:r>
            <a:endParaRPr lang="it-IT" sz="2000" dirty="0">
              <a:solidFill>
                <a:srgbClr val="FF0000"/>
              </a:solidFill>
            </a:endParaRPr>
          </a:p>
        </p:txBody>
      </p:sp>
      <p:graphicFrame>
        <p:nvGraphicFramePr>
          <p:cNvPr id="561154" name="Object 2"/>
          <p:cNvGraphicFramePr>
            <a:graphicFrameLocks noChangeAspect="1"/>
          </p:cNvGraphicFramePr>
          <p:nvPr>
            <p:ph type="tbl" idx="1"/>
          </p:nvPr>
        </p:nvGraphicFramePr>
        <p:xfrm>
          <a:off x="285750" y="1071563"/>
          <a:ext cx="8643938" cy="5643562"/>
        </p:xfrm>
        <a:graphic>
          <a:graphicData uri="http://schemas.openxmlformats.org/presentationml/2006/ole">
            <p:oleObj spid="_x0000_s561154" name="Acrobat Document" r:id="rId3" imgW="24752520" imgH="1530396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907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smtClean="0"/>
          </a:p>
        </p:txBody>
      </p:sp>
      <p:graphicFrame>
        <p:nvGraphicFramePr>
          <p:cNvPr id="1147906" name="Object 2"/>
          <p:cNvGraphicFramePr>
            <a:graphicFrameLocks noChangeAspect="1"/>
          </p:cNvGraphicFramePr>
          <p:nvPr/>
        </p:nvGraphicFramePr>
        <p:xfrm>
          <a:off x="214313" y="214313"/>
          <a:ext cx="8715375" cy="6429375"/>
        </p:xfrm>
        <a:graphic>
          <a:graphicData uri="http://schemas.openxmlformats.org/presentationml/2006/ole">
            <p:oleObj spid="_x0000_s1147906" name="Acrobat Document" r:id="rId3" imgW="30439440" imgH="154944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12763"/>
            <a:ext cx="8572500" cy="19161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Modified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  New  York  </a:t>
            </a: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criteria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Radiological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criterion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the 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sacroiliitis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981200"/>
            <a:ext cx="8715375" cy="4876800"/>
          </a:xfrm>
        </p:spPr>
        <p:txBody>
          <a:bodyPr>
            <a:normAutofit fontScale="92500" lnSpcReduction="10000"/>
          </a:bodyPr>
          <a:lstStyle/>
          <a:p>
            <a:pPr marL="411480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1000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endParaRPr lang="it-IT" sz="10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it-IT" sz="1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Bilateral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sacroiliitis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grade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≥ 2  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3600" dirty="0" smtClean="0">
              <a:solidFill>
                <a:srgbClr val="00FF00"/>
              </a:solidFill>
              <a:latin typeface="Comic Sans MS" pitchFamily="66" charset="0"/>
              <a:cs typeface="Tahoma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   </a:t>
            </a:r>
            <a:r>
              <a:rPr lang="it-IT" sz="3600" dirty="0" smtClean="0">
                <a:latin typeface="Comic Sans MS" pitchFamily="66" charset="0"/>
                <a:cs typeface="Tahoma" charset="0"/>
              </a:rPr>
              <a:t>or 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3600" dirty="0" smtClean="0">
              <a:latin typeface="Comic Sans MS" pitchFamily="66" charset="0"/>
              <a:cs typeface="Tahoma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Unilateral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sacroiliitis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of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grade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  3 - 4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3600" dirty="0" smtClean="0">
              <a:solidFill>
                <a:srgbClr val="FFFF00"/>
              </a:solidFill>
              <a:latin typeface="Comic Sans MS" pitchFamily="66" charset="0"/>
              <a:cs typeface="Tahoma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  <a:cs typeface="Tahoma" charset="0"/>
              </a:rPr>
              <a:t> </a:t>
            </a:r>
            <a:endParaRPr lang="it-IT" sz="1000" dirty="0" smtClean="0">
              <a:solidFill>
                <a:srgbClr val="FFFF66"/>
              </a:solidFill>
              <a:latin typeface="Comic Sans MS" pitchFamily="66" charset="0"/>
              <a:cs typeface="Tahoma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500" b="1" dirty="0" smtClean="0">
                <a:solidFill>
                  <a:srgbClr val="FFFF00"/>
                </a:solidFill>
              </a:rPr>
              <a:t>                                                                                                       VAN DER LINDEN ET AL., ARTHRITIS RHEU 1984;27:361-8</a:t>
            </a:r>
            <a:r>
              <a:rPr lang="it-IT" sz="1000" dirty="0" smtClean="0"/>
              <a:t/>
            </a:r>
            <a:br>
              <a:rPr lang="it-IT" sz="1000" dirty="0" smtClean="0"/>
            </a:br>
            <a:endParaRPr lang="it-IT" sz="1000" dirty="0" smtClean="0">
              <a:solidFill>
                <a:srgbClr val="FFFF66"/>
              </a:solidFill>
              <a:latin typeface="Comic Sans MS" pitchFamily="66" charset="0"/>
              <a:cs typeface="Tahoma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1600" dirty="0" smtClean="0">
                <a:solidFill>
                  <a:srgbClr val="FFFF66"/>
                </a:solidFill>
                <a:latin typeface="Comic Sans MS" pitchFamily="66" charset="0"/>
                <a:cs typeface="Tahoma" charset="0"/>
              </a:rPr>
              <a:t>                                                                                                        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  <a:cs typeface="Tahoma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428625"/>
            <a:ext cx="8281988" cy="12858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SPONDILOENTESOARTRITI</a:t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FFFF00"/>
                </a:solidFill>
                <a:latin typeface="Comic Sans MS" pitchFamily="66" charset="0"/>
              </a:rPr>
              <a:t>DEFINIZIONE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2500313"/>
            <a:ext cx="8713787" cy="4357687"/>
          </a:xfrm>
        </p:spPr>
        <p:txBody>
          <a:bodyPr>
            <a:normAutofit/>
          </a:bodyPr>
          <a:lstStyle/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REUMATISMI   INFIAMMATORI  CRONICI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it-IT" sz="2000" dirty="0" smtClean="0">
                <a:solidFill>
                  <a:srgbClr val="04FC2D"/>
                </a:solidFill>
                <a:latin typeface="Comic Sans MS" pitchFamily="66" charset="0"/>
              </a:rPr>
              <a:t>PATOGENESI   IMMUNOLOGICA – AUTOIMMUNITARIA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PREDISPOSIZIONE   GENETICA 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(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HLA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CLASSE I :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B27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    ALTRI  )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+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FATTORI  SCATENANTI 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(  STRESS  PSICHICI,     STESS  FISICI,     INFEZIONI  )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12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5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28625"/>
            <a:ext cx="6357938" cy="60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6530" name="Text Box 6"/>
          <p:cNvSpPr txBox="1">
            <a:spLocks noChangeArrowheads="1"/>
          </p:cNvSpPr>
          <p:nvPr/>
        </p:nvSpPr>
        <p:spPr bwMode="auto">
          <a:xfrm>
            <a:off x="1643063" y="5357813"/>
            <a:ext cx="5305425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omic Sans MS" pitchFamily="66" charset="0"/>
              </a:rPr>
              <a:t>Rx sacroiliache: </a:t>
            </a:r>
          </a:p>
          <a:p>
            <a:r>
              <a:rPr lang="it-IT">
                <a:latin typeface="Comic Sans MS" pitchFamily="66" charset="0"/>
              </a:rPr>
              <a:t>SACROILEITE  BILATERALE   II  GRADO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50" y="500063"/>
            <a:ext cx="8643938" cy="8572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Monolaterale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dx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di   III grado</a:t>
            </a:r>
            <a:endParaRPr lang="it-IT" sz="32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graphicFrame>
        <p:nvGraphicFramePr>
          <p:cNvPr id="1669122" name="Object 2"/>
          <p:cNvGraphicFramePr>
            <a:graphicFrameLocks noChangeAspect="1"/>
          </p:cNvGraphicFramePr>
          <p:nvPr/>
        </p:nvGraphicFramePr>
        <p:xfrm>
          <a:off x="1714500" y="2000250"/>
          <a:ext cx="5572125" cy="4500563"/>
        </p:xfrm>
        <a:graphic>
          <a:graphicData uri="http://schemas.openxmlformats.org/presentationml/2006/ole">
            <p:oleObj spid="_x0000_s1669122" name="Acrobat Document" r:id="rId3" imgW="10865520" imgH="845136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2763"/>
            <a:ext cx="8258175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bilaterale   di  IV  grado  all’ RX</a:t>
            </a:r>
          </a:p>
        </p:txBody>
      </p:sp>
      <p:pic>
        <p:nvPicPr>
          <p:cNvPr id="1688578" name="Picture 4" descr="07R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500188"/>
            <a:ext cx="7500938" cy="51435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88579" name="Rectangle 5"/>
          <p:cNvSpPr>
            <a:spLocks noChangeArrowheads="1"/>
          </p:cNvSpPr>
          <p:nvPr/>
        </p:nvSpPr>
        <p:spPr bwMode="auto">
          <a:xfrm>
            <a:off x="2411413" y="6021388"/>
            <a:ext cx="5400675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/>
          </p:cNvSpPr>
          <p:nvPr>
            <p:ph type="title"/>
          </p:nvPr>
        </p:nvSpPr>
        <p:spPr>
          <a:xfrm>
            <a:off x="214313" y="142875"/>
            <a:ext cx="8786812" cy="714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>
                <a:solidFill>
                  <a:srgbClr val="FFFF00"/>
                </a:solidFill>
              </a:rPr>
              <a:t>DEFINING ACTIVE SACROILIITIS ON MRI FOR CLASSIFICATION OF AXIAL SpA </a:t>
            </a:r>
            <a:r>
              <a:rPr lang="it-IT" sz="2000" dirty="0" smtClean="0">
                <a:solidFill>
                  <a:srgbClr val="FFFF00"/>
                </a:solidFill>
              </a:rPr>
              <a:t>ASAS / OMERACT  MRI </a:t>
            </a:r>
            <a:r>
              <a:rPr lang="it-IT" sz="2000" dirty="0" err="1">
                <a:solidFill>
                  <a:srgbClr val="FFFF00"/>
                </a:solidFill>
              </a:rPr>
              <a:t>group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563"/>
            <a:ext cx="4783138" cy="5688012"/>
          </a:xfrm>
        </p:spPr>
        <p:txBody>
          <a:bodyPr>
            <a:normAutofit fontScale="70000" lnSpcReduction="20000"/>
          </a:bodyPr>
          <a:lstStyle/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900" b="1" dirty="0" smtClean="0">
                <a:solidFill>
                  <a:srgbClr val="FF0000"/>
                </a:solidFill>
              </a:rPr>
              <a:t>EDEMA OSSEO </a:t>
            </a:r>
            <a:r>
              <a:rPr lang="it-IT" sz="2900" b="1" dirty="0" smtClean="0"/>
              <a:t>o</a:t>
            </a:r>
            <a:r>
              <a:rPr lang="it-IT" sz="2900" b="1" dirty="0" smtClean="0">
                <a:solidFill>
                  <a:srgbClr val="04FC2D"/>
                </a:solidFill>
              </a:rPr>
              <a:t> </a:t>
            </a:r>
            <a:r>
              <a:rPr lang="it-IT" sz="2900" b="1" dirty="0" smtClean="0">
                <a:solidFill>
                  <a:srgbClr val="FF0000"/>
                </a:solidFill>
              </a:rPr>
              <a:t>OSTEITE</a:t>
            </a:r>
            <a:r>
              <a:rPr lang="it-IT" sz="2900" b="1" dirty="0" smtClean="0">
                <a:solidFill>
                  <a:srgbClr val="04FC2D"/>
                </a:solidFill>
              </a:rPr>
              <a:t> 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900" b="1" dirty="0" smtClean="0">
                <a:solidFill>
                  <a:srgbClr val="04FC2D"/>
                </a:solidFill>
              </a:rPr>
              <a:t>       </a:t>
            </a:r>
            <a:r>
              <a:rPr lang="it-IT" sz="2900" b="1" dirty="0" smtClean="0"/>
              <a:t>sono   altamente  suggestivi  di  </a:t>
            </a:r>
            <a:r>
              <a:rPr lang="it-IT" sz="29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SpA</a:t>
            </a:r>
            <a:r>
              <a:rPr lang="it-IT" sz="2900" b="1" dirty="0" smtClean="0">
                <a:solidFill>
                  <a:srgbClr val="04FC2D"/>
                </a:solidFill>
              </a:rPr>
              <a:t>  </a:t>
            </a:r>
            <a:r>
              <a:rPr lang="it-IT" sz="2900" b="1" dirty="0" smtClean="0"/>
              <a:t>e 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900" b="1" dirty="0" smtClean="0"/>
              <a:t>       </a:t>
            </a:r>
            <a:r>
              <a:rPr lang="it-IT" sz="29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DEVONO</a:t>
            </a:r>
            <a:r>
              <a:rPr lang="it-IT" sz="2900" b="1" dirty="0" smtClean="0"/>
              <a:t> </a:t>
            </a:r>
            <a:r>
              <a:rPr lang="it-IT" sz="2900" b="1" dirty="0"/>
              <a:t>essere </a:t>
            </a:r>
            <a:r>
              <a:rPr lang="it-IT" sz="2900" b="1" dirty="0" smtClean="0"/>
              <a:t>presenti e  </a:t>
            </a:r>
            <a:r>
              <a:rPr lang="it-IT" sz="2900" b="1" dirty="0"/>
              <a:t>localizzati </a:t>
            </a:r>
            <a:endParaRPr lang="it-IT" sz="29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900" b="1" dirty="0" smtClean="0"/>
              <a:t>       nelle  </a:t>
            </a:r>
            <a:r>
              <a:rPr lang="it-IT" sz="2900" b="1" dirty="0"/>
              <a:t>tipiche </a:t>
            </a:r>
            <a:r>
              <a:rPr lang="it-IT" sz="2900" b="1" dirty="0" smtClean="0"/>
              <a:t> sedi  anatomiche: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900" b="1" dirty="0" smtClean="0"/>
              <a:t>       </a:t>
            </a:r>
            <a:r>
              <a:rPr lang="it-IT" sz="2200" b="1" dirty="0" smtClean="0"/>
              <a:t>OSSO  SPUGNOSO  SUBCONDRALE     O 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200" b="1" dirty="0" smtClean="0"/>
              <a:t>         PERIARTICOLARE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300" b="1" dirty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300" b="1" dirty="0"/>
              <a:t>E’ </a:t>
            </a:r>
            <a:r>
              <a:rPr lang="it-IT" sz="2300" b="1" dirty="0" smtClean="0"/>
              <a:t>    richiesta     </a:t>
            </a:r>
            <a:r>
              <a:rPr lang="it-IT" sz="2300" b="1" dirty="0"/>
              <a:t>la </a:t>
            </a:r>
            <a:r>
              <a:rPr lang="it-IT" sz="2300" b="1" dirty="0" smtClean="0"/>
              <a:t>   presenza    di    lesioni 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infiammatorie  </a:t>
            </a:r>
            <a:r>
              <a:rPr lang="it-IT" sz="2300" b="1" dirty="0"/>
              <a:t>attive </a:t>
            </a:r>
            <a:r>
              <a:rPr lang="it-IT" sz="2300" b="1" dirty="0" smtClean="0"/>
              <a:t> delle  sacroiliache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300" b="1" dirty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300" b="1" dirty="0" smtClean="0"/>
              <a:t>La  sola  </a:t>
            </a:r>
            <a:r>
              <a:rPr lang="it-IT" sz="2300" b="1" dirty="0"/>
              <a:t>presenza </a:t>
            </a:r>
            <a:r>
              <a:rPr lang="it-IT" sz="2300" b="1" dirty="0" smtClean="0"/>
              <a:t> di  altre  </a:t>
            </a:r>
            <a:r>
              <a:rPr lang="it-IT" sz="2300" b="1" dirty="0"/>
              <a:t>lesioni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infiammatorie </a:t>
            </a:r>
            <a:r>
              <a:rPr lang="it-IT" sz="2300" b="1" dirty="0"/>
              <a:t>attive (sinovite, </a:t>
            </a:r>
            <a:r>
              <a:rPr lang="it-IT" sz="2300" b="1" dirty="0" err="1"/>
              <a:t>entesite</a:t>
            </a:r>
            <a:r>
              <a:rPr lang="it-IT" sz="2300" b="1" dirty="0"/>
              <a:t>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</a:t>
            </a:r>
            <a:r>
              <a:rPr lang="it-IT" sz="2300" b="1" dirty="0" err="1" smtClean="0"/>
              <a:t>capsulite</a:t>
            </a:r>
            <a:r>
              <a:rPr lang="it-IT" sz="2300" b="1" dirty="0"/>
              <a:t>) senza concomitante BMO/osteite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NON </a:t>
            </a:r>
            <a:r>
              <a:rPr lang="it-IT" sz="2300" b="1" dirty="0" err="1"/>
              <a:t>E’SUFFICIENTE</a:t>
            </a:r>
            <a:r>
              <a:rPr lang="it-IT" sz="2300" b="1" dirty="0"/>
              <a:t> PER LA DEFINIZIONE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</a:t>
            </a:r>
            <a:r>
              <a:rPr lang="it-IT" sz="2300" b="1" dirty="0" err="1" smtClean="0"/>
              <a:t>DI</a:t>
            </a:r>
            <a:r>
              <a:rPr lang="it-IT" sz="2300" b="1" dirty="0" smtClean="0"/>
              <a:t> </a:t>
            </a:r>
            <a:r>
              <a:rPr lang="it-IT" sz="2300" b="1" dirty="0"/>
              <a:t>SACROILEITE DA </a:t>
            </a:r>
            <a:r>
              <a:rPr lang="it-IT" sz="2300" b="1" dirty="0" smtClean="0"/>
              <a:t>MRI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300" b="1" dirty="0" smtClean="0"/>
              <a:t>Lesioni </a:t>
            </a:r>
            <a:r>
              <a:rPr lang="it-IT" sz="2300" b="1" dirty="0"/>
              <a:t>strutturali come erosioni</a:t>
            </a:r>
            <a:r>
              <a:rPr lang="it-IT" sz="2300" b="1" dirty="0" smtClean="0"/>
              <a:t>, 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deposizione </a:t>
            </a:r>
            <a:r>
              <a:rPr lang="it-IT" sz="2300" b="1" dirty="0"/>
              <a:t>di grasso, anchilosi ossea,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senza </a:t>
            </a:r>
            <a:r>
              <a:rPr lang="it-IT" sz="2300" b="1" dirty="0"/>
              <a:t>BMO/osteite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NON   SONO   SUFFICIENTI   PER </a:t>
            </a:r>
            <a:r>
              <a:rPr lang="it-IT" sz="2300" b="1" dirty="0"/>
              <a:t>LA </a:t>
            </a:r>
            <a:endParaRPr lang="it-IT" sz="23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300" b="1" dirty="0" smtClean="0"/>
              <a:t>         DEFINIZIONE </a:t>
            </a:r>
            <a:r>
              <a:rPr lang="it-IT" sz="2300" b="1" dirty="0" err="1"/>
              <a:t>DI</a:t>
            </a:r>
            <a:r>
              <a:rPr lang="it-IT" sz="2300" b="1" dirty="0"/>
              <a:t> SACROILEITE DA </a:t>
            </a:r>
            <a:r>
              <a:rPr lang="it-IT" sz="2300" b="1" dirty="0" smtClean="0"/>
              <a:t>MRI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600" b="1" dirty="0" smtClean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it-IT" sz="1600" b="1" dirty="0" smtClean="0"/>
              <a:t>QUANTITA</a:t>
            </a:r>
            <a:r>
              <a:rPr lang="it-IT" sz="1600" b="1" dirty="0"/>
              <a:t>’ </a:t>
            </a:r>
            <a:r>
              <a:rPr lang="it-IT" sz="1600" b="1" dirty="0" err="1"/>
              <a:t>DI</a:t>
            </a:r>
            <a:r>
              <a:rPr lang="it-IT" sz="1600" b="1" dirty="0"/>
              <a:t> SEGNALE RICHIESTO:</a:t>
            </a:r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it-IT" sz="1600" b="1" dirty="0"/>
              <a:t>    1</a:t>
            </a:r>
            <a:r>
              <a:rPr lang="it-IT" sz="1600" b="1" dirty="0" smtClean="0"/>
              <a:t>)   </a:t>
            </a:r>
            <a:r>
              <a:rPr lang="it-IT" sz="2300" b="1" dirty="0" err="1"/>
              <a:t>1</a:t>
            </a:r>
            <a:r>
              <a:rPr lang="it-IT" sz="1600" b="1" dirty="0"/>
              <a:t> </a:t>
            </a:r>
            <a:r>
              <a:rPr lang="it-IT" sz="1600" b="1" dirty="0" smtClean="0"/>
              <a:t>  SEGNALE    </a:t>
            </a:r>
            <a:r>
              <a:rPr lang="it-IT" sz="1600" b="1" dirty="0" err="1" smtClean="0"/>
              <a:t>DI</a:t>
            </a:r>
            <a:r>
              <a:rPr lang="it-IT" sz="1600" b="1" dirty="0" smtClean="0"/>
              <a:t>    BMO    SU     </a:t>
            </a:r>
            <a:r>
              <a:rPr lang="it-IT" sz="2300" b="1" dirty="0" smtClean="0"/>
              <a:t>2  </a:t>
            </a:r>
            <a:r>
              <a:rPr lang="it-IT" sz="1600" b="1" dirty="0" smtClean="0"/>
              <a:t>PROIEZIONI   CONSECUTIVE</a:t>
            </a:r>
            <a:endParaRPr lang="it-IT" sz="1600" b="1" dirty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it-IT" sz="1600" b="1" dirty="0"/>
              <a:t>    2</a:t>
            </a:r>
            <a:r>
              <a:rPr lang="it-IT" sz="1600" b="1" dirty="0" smtClean="0"/>
              <a:t>)   </a:t>
            </a:r>
            <a:r>
              <a:rPr lang="it-IT" sz="2300" b="1" dirty="0" err="1"/>
              <a:t>2</a:t>
            </a:r>
            <a:r>
              <a:rPr lang="it-IT" sz="2300" b="1" dirty="0"/>
              <a:t> </a:t>
            </a:r>
            <a:r>
              <a:rPr lang="it-IT" sz="2300" b="1" dirty="0" smtClean="0"/>
              <a:t> </a:t>
            </a:r>
            <a:r>
              <a:rPr lang="it-IT" sz="1600" b="1" dirty="0" smtClean="0"/>
              <a:t>O   PIU</a:t>
            </a:r>
            <a:r>
              <a:rPr lang="it-IT" sz="1600" b="1" dirty="0"/>
              <a:t>’ </a:t>
            </a:r>
            <a:r>
              <a:rPr lang="it-IT" sz="1600" b="1" dirty="0" smtClean="0"/>
              <a:t>   SEGNALI    </a:t>
            </a:r>
            <a:r>
              <a:rPr lang="it-IT" sz="1600" b="1" dirty="0" err="1" smtClean="0"/>
              <a:t>DI</a:t>
            </a:r>
            <a:r>
              <a:rPr lang="it-IT" sz="1600" b="1" dirty="0" smtClean="0"/>
              <a:t>    BMO    SU    UNA     PROIEZIONE</a:t>
            </a:r>
            <a:endParaRPr lang="it-IT" sz="1600" b="1" dirty="0"/>
          </a:p>
          <a:p>
            <a:pPr marL="411480" fontAlgn="auto">
              <a:lnSpc>
                <a:spcPct val="7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600" b="1" dirty="0"/>
          </a:p>
        </p:txBody>
      </p:sp>
      <p:sp>
        <p:nvSpPr>
          <p:cNvPr id="1690627" name="Text Box 4"/>
          <p:cNvSpPr txBox="1">
            <a:spLocks noChangeArrowheads="1"/>
          </p:cNvSpPr>
          <p:nvPr/>
        </p:nvSpPr>
        <p:spPr bwMode="auto">
          <a:xfrm>
            <a:off x="0" y="6457950"/>
            <a:ext cx="4214813" cy="4000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i="1">
                <a:latin typeface="Corbel" pitchFamily="34" charset="0"/>
              </a:rPr>
              <a:t>           Ann Rheum Dis </a:t>
            </a:r>
            <a:r>
              <a:rPr lang="it-IT" sz="1400">
                <a:latin typeface="Corbel" pitchFamily="34" charset="0"/>
              </a:rPr>
              <a:t>2009 68: 1520-1527.  May 18, 2009</a:t>
            </a:r>
          </a:p>
        </p:txBody>
      </p:sp>
      <p:pic>
        <p:nvPicPr>
          <p:cNvPr id="169062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938" y="1143000"/>
            <a:ext cx="4275137" cy="5715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690629" name="Rectangle 6"/>
          <p:cNvSpPr>
            <a:spLocks noChangeArrowheads="1"/>
          </p:cNvSpPr>
          <p:nvPr/>
        </p:nvSpPr>
        <p:spPr bwMode="auto">
          <a:xfrm>
            <a:off x="5072063" y="2857500"/>
            <a:ext cx="3983037" cy="8572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tIns="91440" bIns="91440" anchor="ctr"/>
          <a:lstStyle/>
          <a:p>
            <a:endParaRPr lang="it-IT">
              <a:latin typeface="Corbe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63" y="714375"/>
            <a:ext cx="8229600" cy="8493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RMN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Iniziale </a:t>
            </a:r>
            <a:r>
              <a:rPr lang="it-IT" sz="32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bilaterale  con </a:t>
            </a:r>
            <a:b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edema osseo</a:t>
            </a:r>
            <a:endParaRPr lang="it-IT" sz="32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691650" name="Picture 3" descr="Senza nome-scandito-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214563"/>
            <a:ext cx="57150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313" y="500063"/>
            <a:ext cx="8715375" cy="1063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RMN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Iniziale </a:t>
            </a:r>
            <a:r>
              <a:rPr lang="it-IT" sz="32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monolaterale </a:t>
            </a:r>
            <a:r>
              <a:rPr lang="it-IT" sz="3200" dirty="0" err="1" smtClean="0">
                <a:solidFill>
                  <a:srgbClr val="FF0000"/>
                </a:solidFill>
                <a:latin typeface="Comic Sans MS" pitchFamily="66" charset="0"/>
              </a:rPr>
              <a:t>sn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con 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edema osseo</a:t>
            </a:r>
            <a:endParaRPr lang="it-IT" sz="32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692674" name="Picture 2" descr="MVC-006X"/>
          <p:cNvPicPr>
            <a:picLocks noChangeAspect="1" noChangeArrowheads="1"/>
          </p:cNvPicPr>
          <p:nvPr/>
        </p:nvPicPr>
        <p:blipFill>
          <a:blip r:embed="rId2">
            <a:lum contrast="36000"/>
          </a:blip>
          <a:srcRect l="5469" t="7292" r="3125" b="3125"/>
          <a:stretch>
            <a:fillRect/>
          </a:stretch>
        </p:blipFill>
        <p:spPr bwMode="auto">
          <a:xfrm>
            <a:off x="1187450" y="2143125"/>
            <a:ext cx="64008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RMN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it-IT" sz="3200" dirty="0" err="1" smtClean="0">
                <a:solidFill>
                  <a:srgbClr val="FF0000"/>
                </a:solidFill>
                <a:latin typeface="Comic Sans MS" pitchFamily="66" charset="0"/>
              </a:rPr>
              <a:t>dx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 avanzata  con </a:t>
            </a:r>
            <a: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chemeClr val="tx2">
                    <a:satMod val="200000"/>
                  </a:schemeClr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edema osseo  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ed  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erosioni articolari</a:t>
            </a:r>
            <a:endParaRPr lang="it-IT" sz="32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693698" name="Picture 2" descr="70F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214563"/>
            <a:ext cx="51943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olo 1"/>
          <p:cNvSpPr>
            <a:spLocks noGrp="1"/>
          </p:cNvSpPr>
          <p:nvPr>
            <p:ph type="title"/>
          </p:nvPr>
        </p:nvSpPr>
        <p:spPr>
          <a:xfrm>
            <a:off x="142875" y="285750"/>
            <a:ext cx="885825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SE  RX  NON  DIRIMENTE   E  SE IMPOSSIBILITA’ AD EFFETTUARE  RMN, PUO’ ESSERE UTILE EFFETTUARE UNA :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b="1" dirty="0" smtClean="0">
                <a:solidFill>
                  <a:srgbClr val="00FF00"/>
                </a:solidFill>
                <a:latin typeface="Comic Sans MS" pitchFamily="66" charset="0"/>
              </a:rPr>
              <a:t>Tac: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24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 bilaterale   con  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sclerosi ossea  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ed 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erosioni</a:t>
            </a:r>
          </a:p>
        </p:txBody>
      </p:sp>
      <p:graphicFrame>
        <p:nvGraphicFramePr>
          <p:cNvPr id="1915906" name="Object 2"/>
          <p:cNvGraphicFramePr>
            <a:graphicFrameLocks noChangeAspect="1"/>
          </p:cNvGraphicFramePr>
          <p:nvPr/>
        </p:nvGraphicFramePr>
        <p:xfrm>
          <a:off x="1500188" y="2428875"/>
          <a:ext cx="6096000" cy="4071938"/>
        </p:xfrm>
        <a:graphic>
          <a:graphicData uri="http://schemas.openxmlformats.org/presentationml/2006/ole">
            <p:oleObj spid="_x0000_s1915906" name="Acrobat Document" r:id="rId3" imgW="13455360" imgH="694116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28625" y="571500"/>
            <a:ext cx="8215313" cy="60721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Immagini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 altri tipi di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intressamento</a:t>
            </a: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assiale,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oltre alla </a:t>
            </a:r>
            <a:r>
              <a:rPr lang="it-IT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Sacroileite</a:t>
            </a:r>
            <a:endParaRPr lang="it-IT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RX  SA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Vertebre   quadrate   +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Sindesmofiti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1931267" name="Picture 4" descr="07R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060575"/>
            <a:ext cx="2989262" cy="44846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31268" name="Picture 5" descr="Ossification_in_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2205038"/>
            <a:ext cx="30988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14313"/>
            <a:ext cx="8353425" cy="5715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SPONDILOENTESOARTRITI</a:t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TESSUTI    “ BERSAGLIO ”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071563"/>
            <a:ext cx="8858250" cy="5786437"/>
          </a:xfrm>
        </p:spPr>
        <p:txBody>
          <a:bodyPr>
            <a:normAutofit lnSpcReduction="10000"/>
          </a:bodyPr>
          <a:lstStyle/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  HANNO  COME  TESSUTI – BERSAGLIO  tessuti  diversi  da  quelli dell’ Artrite  Reumatoide :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ENTESI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1400" dirty="0" smtClean="0">
                <a:solidFill>
                  <a:srgbClr val="00FF00"/>
                </a:solidFill>
                <a:latin typeface="Comic Sans MS" pitchFamily="66" charset="0"/>
              </a:rPr>
              <a:t>punto di inserzione sull’osso di tendini, legamenti, capsule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):   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    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Tendine   D’ Achille,   Fascia  Plantare,  Cuffia  Dei  Rotatori ,  Tendini Ischiatici, Tendini Trocanterici,  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      Tendini Rotulei,    Epicondilo  Omerale,    </a:t>
            </a:r>
            <a:r>
              <a:rPr lang="it-IT" sz="1200" dirty="0" err="1" smtClean="0">
                <a:solidFill>
                  <a:srgbClr val="FFFF00"/>
                </a:solidFill>
                <a:latin typeface="Comic Sans MS" pitchFamily="66" charset="0"/>
              </a:rPr>
              <a:t>Epitroclea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LA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CARTILAGINE   FIBROIALINA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1400" dirty="0" smtClean="0">
                <a:solidFill>
                  <a:srgbClr val="00FF00"/>
                </a:solidFill>
                <a:latin typeface="Comic Sans MS" pitchFamily="66" charset="0"/>
              </a:rPr>
              <a:t>che si trova nelle 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Articolazioni </a:t>
            </a:r>
            <a:r>
              <a:rPr lang="it-IT" sz="1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Sinartrodiali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Semimobili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SINFISI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’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OSSO  SUBCONDRALE   O  PERIARTICOLARE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CAPSULE   ARTICOLARI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GUAINE TENDINEE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TE NDINI  FLESSORI     DITA  DELLE   MANI    E    PALMO  DELLE  MANI )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9FF09"/>
                </a:solidFill>
                <a:latin typeface="Comic Sans MS" pitchFamily="66" charset="0"/>
              </a:rPr>
              <a:t>IL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PERIOSTIO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9FF09"/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PARAARTICOLARE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LE  ARTICOLAZIONI  PRINCIPALMENTE  COINVOLTE  SONO: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SINCONDROSI   SACRO - ILIACHE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STERNO - CLAVEARI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ACROMIO - CLAVEARI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COSTO - STERNALI</a:t>
            </a:r>
            <a:endParaRPr lang="it-IT" sz="1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SINFISI   INTERVERTEBRALI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LA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SINFISI   PUBICA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L’     ARTICOLAZIONE    MANUBRIO - STERNALE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ARTICOLAZIONI    COSTO - VERTEBRALI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ARTICOLAZIONI    INTERAPOFISARIE   VERTEBRALI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ARTICOLAZIONI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IFD  DELLE  DITA  DELLE  MANI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ARTICOLAZIONI    DIARTRODIALI   PERIFERICHE   SOPRATTUTTO  DEGLI  ARTI  INFERIORI 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POSSONO  ESSERE  INTERESSATI  ANCHE  ORGANI  EXTRAARTICOLARI: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CUTE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PSORIASI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MUCOSE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MACULE,  EROSIONI,  ULCERE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OCCHI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UVEITE  ANTERIORE, 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CONGIUNTIVITE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I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NTESTINO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MICI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CUORE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RADICE AORTICA  E  SETTO MEMBRANOSO </a:t>
            </a: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ATRIO-VENTRICOLARE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 dove passa il Fascio di </a:t>
            </a:r>
            <a:r>
              <a:rPr lang="it-IT" sz="1200" dirty="0" err="1" smtClean="0">
                <a:solidFill>
                  <a:srgbClr val="00FF00"/>
                </a:solidFill>
                <a:latin typeface="Comic Sans MS" pitchFamily="66" charset="0"/>
              </a:rPr>
              <a:t>His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POLMONI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SPA 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04FC2D"/>
                </a:solidFill>
              </a:rPr>
              <a:t> </a:t>
            </a:r>
            <a:r>
              <a:rPr lang="it-IT" sz="2400" b="1" dirty="0" err="1" smtClean="0">
                <a:solidFill>
                  <a:srgbClr val="04FC2D"/>
                </a:solidFill>
              </a:rPr>
              <a:t>Parasindesmofiti</a:t>
            </a:r>
            <a:endParaRPr lang="it-IT" sz="2400" b="1" dirty="0">
              <a:solidFill>
                <a:srgbClr val="04FC2D"/>
              </a:solidFill>
            </a:endParaRPr>
          </a:p>
        </p:txBody>
      </p:sp>
      <p:graphicFrame>
        <p:nvGraphicFramePr>
          <p:cNvPr id="1933315" name="Object 3"/>
          <p:cNvGraphicFramePr>
            <a:graphicFrameLocks noChangeAspect="1"/>
          </p:cNvGraphicFramePr>
          <p:nvPr/>
        </p:nvGraphicFramePr>
        <p:xfrm>
          <a:off x="1357313" y="1571625"/>
          <a:ext cx="6429375" cy="5000625"/>
        </p:xfrm>
        <a:graphic>
          <a:graphicData uri="http://schemas.openxmlformats.org/presentationml/2006/ole">
            <p:oleObj spid="_x0000_s1933315" name="Acrobat Document" r:id="rId3" imgW="14775480" imgH="1148436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olo 1"/>
          <p:cNvSpPr>
            <a:spLocks noGrp="1"/>
          </p:cNvSpPr>
          <p:nvPr>
            <p:ph type="title" idx="4294967295"/>
          </p:nvPr>
        </p:nvSpPr>
        <p:spPr>
          <a:xfrm>
            <a:off x="571500" y="285750"/>
            <a:ext cx="8229600" cy="8651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RMN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Spondilodiscite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+  Erosioni  piatti vertebrali </a:t>
            </a:r>
            <a:r>
              <a:rPr lang="it-IT" sz="2800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graphicFrame>
        <p:nvGraphicFramePr>
          <p:cNvPr id="1934339" name="Object 2"/>
          <p:cNvGraphicFramePr>
            <a:graphicFrameLocks noChangeAspect="1"/>
          </p:cNvGraphicFramePr>
          <p:nvPr/>
        </p:nvGraphicFramePr>
        <p:xfrm>
          <a:off x="1000125" y="1428750"/>
          <a:ext cx="7143750" cy="5286375"/>
        </p:xfrm>
        <a:graphic>
          <a:graphicData uri="http://schemas.openxmlformats.org/presentationml/2006/ole">
            <p:oleObj spid="_x0000_s1934339" name="Acrobat Document" r:id="rId3" imgW="18786600" imgH="1334988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olo 1"/>
          <p:cNvSpPr>
            <a:spLocks noGrp="1"/>
          </p:cNvSpPr>
          <p:nvPr>
            <p:ph type="title" idx="4294967295"/>
          </p:nvPr>
        </p:nvSpPr>
        <p:spPr>
          <a:xfrm>
            <a:off x="285750" y="214313"/>
            <a:ext cx="8643938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RMN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      Edema osseo   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+  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Erosioni   piatti   vertebrali   ed   angoli   vertebrali</a:t>
            </a:r>
          </a:p>
        </p:txBody>
      </p:sp>
      <p:graphicFrame>
        <p:nvGraphicFramePr>
          <p:cNvPr id="1935363" name="Object 2"/>
          <p:cNvGraphicFramePr>
            <a:graphicFrameLocks noChangeAspect="1"/>
          </p:cNvGraphicFramePr>
          <p:nvPr/>
        </p:nvGraphicFramePr>
        <p:xfrm>
          <a:off x="1571625" y="1285875"/>
          <a:ext cx="5786438" cy="5357813"/>
        </p:xfrm>
        <a:graphic>
          <a:graphicData uri="http://schemas.openxmlformats.org/presentationml/2006/ole">
            <p:oleObj spid="_x0000_s1935363" name="Acrobat Document" r:id="rId3" imgW="12820680" imgH="1406052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olo 1"/>
          <p:cNvSpPr>
            <a:spLocks noGrp="1"/>
          </p:cNvSpPr>
          <p:nvPr>
            <p:ph type="title" idx="4294967295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             SINFISITE    PUBICA</a:t>
            </a:r>
          </a:p>
        </p:txBody>
      </p:sp>
      <p:graphicFrame>
        <p:nvGraphicFramePr>
          <p:cNvPr id="1936387" name="Object 3"/>
          <p:cNvGraphicFramePr>
            <a:graphicFrameLocks noChangeAspect="1"/>
          </p:cNvGraphicFramePr>
          <p:nvPr/>
        </p:nvGraphicFramePr>
        <p:xfrm>
          <a:off x="1285875" y="1357313"/>
          <a:ext cx="6215063" cy="5286375"/>
        </p:xfrm>
        <a:graphic>
          <a:graphicData uri="http://schemas.openxmlformats.org/presentationml/2006/ole">
            <p:oleObj spid="_x0000_s1936387" name="Acrobat Document" r:id="rId3" imgW="15219720" imgH="1299456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</a:rPr>
              <a:t>ENTESITE</a:t>
            </a:r>
            <a:endParaRPr lang="it-IT" sz="2000" dirty="0">
              <a:solidFill>
                <a:srgbClr val="FF0000"/>
              </a:solidFill>
            </a:endParaRPr>
          </a:p>
        </p:txBody>
      </p:sp>
      <p:graphicFrame>
        <p:nvGraphicFramePr>
          <p:cNvPr id="1937411" name="Object 2"/>
          <p:cNvGraphicFramePr>
            <a:graphicFrameLocks noChangeAspect="1"/>
          </p:cNvGraphicFramePr>
          <p:nvPr/>
        </p:nvGraphicFramePr>
        <p:xfrm>
          <a:off x="1285875" y="1714500"/>
          <a:ext cx="6500813" cy="3943350"/>
        </p:xfrm>
        <a:graphic>
          <a:graphicData uri="http://schemas.openxmlformats.org/presentationml/2006/ole">
            <p:oleObj spid="_x0000_s1937411" name="Acrobat Document" r:id="rId3" imgW="10421280" imgH="631944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5875" y="357188"/>
            <a:ext cx="6437313" cy="6889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Comic Sans MS" pitchFamily="66" charset="0"/>
              </a:rPr>
              <a:t>Entesite</a:t>
            </a:r>
            <a:endParaRPr lang="en-GB" sz="3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384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79388" y="1341438"/>
            <a:ext cx="8964612" cy="5111750"/>
          </a:xfrm>
        </p:spPr>
        <p:txBody>
          <a:bodyPr/>
          <a:lstStyle/>
          <a:p>
            <a:pPr>
              <a:buFont typeface="Symbol" pitchFamily="18" charset="2"/>
              <a:buChar char="·"/>
            </a:pPr>
            <a:r>
              <a:rPr lang="en-GB" sz="2400" smtClean="0">
                <a:solidFill>
                  <a:srgbClr val="00FF00"/>
                </a:solidFill>
                <a:latin typeface="Comic Sans MS" pitchFamily="66" charset="0"/>
              </a:rPr>
              <a:t>É la lesione caratterizzante le spondiloentesoartriti</a:t>
            </a:r>
          </a:p>
          <a:p>
            <a:pPr>
              <a:lnSpc>
                <a:spcPct val="130000"/>
              </a:lnSpc>
              <a:buFont typeface="Symbol" pitchFamily="18" charset="2"/>
              <a:buChar char="·"/>
            </a:pPr>
            <a:r>
              <a:rPr lang="en-GB" sz="2400" smtClean="0">
                <a:solidFill>
                  <a:srgbClr val="00FF00"/>
                </a:solidFill>
                <a:latin typeface="Comic Sans MS" pitchFamily="66" charset="0"/>
              </a:rPr>
              <a:t>ESEMPIO DI </a:t>
            </a:r>
          </a:p>
          <a:p>
            <a:pPr>
              <a:lnSpc>
                <a:spcPct val="130000"/>
              </a:lnSpc>
              <a:buFont typeface="Wingdings" pitchFamily="2" charset="2"/>
              <a:buNone/>
            </a:pPr>
            <a:r>
              <a:rPr lang="en-GB" sz="240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en-GB" sz="2400" smtClean="0">
                <a:solidFill>
                  <a:srgbClr val="FF0000"/>
                </a:solidFill>
                <a:latin typeface="Comic Sans MS" pitchFamily="66" charset="0"/>
              </a:rPr>
              <a:t>ENTESITE DEL TENDINE D’ACHILLE DESTRO</a:t>
            </a:r>
          </a:p>
        </p:txBody>
      </p:sp>
      <p:pic>
        <p:nvPicPr>
          <p:cNvPr id="1938436" name="Picture 4" descr="M24041-110-f07"/>
          <p:cNvPicPr preferRelativeResize="0">
            <a:picLocks noChangeAspect="1" noChangeArrowheads="1"/>
          </p:cNvPicPr>
          <p:nvPr/>
        </p:nvPicPr>
        <p:blipFill>
          <a:blip r:embed="rId2">
            <a:lum contrast="24000"/>
          </a:blip>
          <a:srcRect b="8067"/>
          <a:stretch>
            <a:fillRect/>
          </a:stretch>
        </p:blipFill>
        <p:spPr bwMode="auto">
          <a:xfrm>
            <a:off x="685800" y="3352800"/>
            <a:ext cx="40386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8437" name="Picture 5" descr="MVC-009X"/>
          <p:cNvPicPr>
            <a:picLocks noChangeAspect="1" noChangeArrowheads="1"/>
          </p:cNvPicPr>
          <p:nvPr/>
        </p:nvPicPr>
        <p:blipFill>
          <a:blip r:embed="rId3">
            <a:lum bright="24000" contrast="30000"/>
          </a:blip>
          <a:srcRect l="26563" t="19666" r="32031" b="30052"/>
          <a:stretch>
            <a:fillRect/>
          </a:stretch>
        </p:blipFill>
        <p:spPr bwMode="auto">
          <a:xfrm>
            <a:off x="5410200" y="3352800"/>
            <a:ext cx="32766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28625" y="512763"/>
            <a:ext cx="8258175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RMN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939459" name="Object 2"/>
          <p:cNvGraphicFramePr>
            <a:graphicFrameLocks noChangeAspect="1"/>
          </p:cNvGraphicFramePr>
          <p:nvPr>
            <p:ph idx="4294967295"/>
          </p:nvPr>
        </p:nvGraphicFramePr>
        <p:xfrm>
          <a:off x="1785938" y="1600200"/>
          <a:ext cx="5715000" cy="4900613"/>
        </p:xfrm>
        <a:graphic>
          <a:graphicData uri="http://schemas.openxmlformats.org/presentationml/2006/ole">
            <p:oleObj spid="_x0000_s1939459" name="Acrobat Document" r:id="rId3" imgW="19319760" imgH="1993572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428625"/>
            <a:ext cx="7715250" cy="10033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Entesite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 DEL TENDINE D’ACHILLE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evoluta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 in  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entesopatia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calcifica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si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associa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entesite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della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fascia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plantare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1940483" name="Picture 2" descr="ENTESOPATIE CALCANEA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2428875"/>
            <a:ext cx="6286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                UVEITE ANTERIORE ACUTA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941507" name="Picture 4" descr="E:\Hochberg\images\151FF2.jpg"/>
          <p:cNvPicPr>
            <a:picLocks noChangeAspect="1" noChangeArrowheads="1"/>
          </p:cNvPicPr>
          <p:nvPr/>
        </p:nvPicPr>
        <p:blipFill>
          <a:blip r:embed="rId2" r:link="rId3">
            <a:lum contrast="12000"/>
          </a:blip>
          <a:srcRect l="1321" t="1981" b="10892"/>
          <a:stretch>
            <a:fillRect/>
          </a:stretch>
        </p:blipFill>
        <p:spPr bwMode="auto">
          <a:xfrm>
            <a:off x="1000125" y="1500188"/>
            <a:ext cx="6786563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14313"/>
            <a:ext cx="8607425" cy="928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                      </a:t>
            </a:r>
            <a:r>
              <a:rPr lang="it-IT" dirty="0" err="1" smtClean="0">
                <a:solidFill>
                  <a:srgbClr val="FF0000"/>
                </a:solidFill>
                <a:latin typeface="Comic Sans MS" pitchFamily="66" charset="0"/>
              </a:rPr>
              <a:t>Dattilite</a:t>
            </a:r>
            <a:endParaRPr lang="it-IT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4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4313" y="1052513"/>
            <a:ext cx="8929687" cy="5662612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it-IT" sz="1200" smtClean="0"/>
          </a:p>
          <a:p>
            <a:pPr>
              <a:lnSpc>
                <a:spcPct val="80000"/>
              </a:lnSpc>
            </a:pPr>
            <a:r>
              <a:rPr lang="it-IT" sz="2400" smtClean="0">
                <a:solidFill>
                  <a:srgbClr val="FFFF00"/>
                </a:solidFill>
              </a:rPr>
              <a:t> </a:t>
            </a:r>
            <a:r>
              <a:rPr lang="it-IT" sz="2400" smtClean="0">
                <a:solidFill>
                  <a:srgbClr val="FFFF00"/>
                </a:solidFill>
                <a:latin typeface="Comic Sans MS" pitchFamily="66" charset="0"/>
              </a:rPr>
              <a:t>I</a:t>
            </a:r>
            <a:r>
              <a:rPr lang="it-IT" sz="2400" smtClean="0">
                <a:solidFill>
                  <a:srgbClr val="FFFF66"/>
                </a:solidFill>
                <a:latin typeface="Comic Sans MS" pitchFamily="66" charset="0"/>
              </a:rPr>
              <a:t>nfiammazione di un intero </a:t>
            </a:r>
            <a:r>
              <a:rPr lang="it-IT" sz="2400" smtClean="0">
                <a:solidFill>
                  <a:srgbClr val="00FF00"/>
                </a:solidFill>
                <a:latin typeface="Comic Sans MS" pitchFamily="66" charset="0"/>
              </a:rPr>
              <a:t>dito</a:t>
            </a:r>
            <a:r>
              <a:rPr lang="it-IT" sz="2400" smtClean="0">
                <a:solidFill>
                  <a:srgbClr val="FFFF66"/>
                </a:solidFill>
                <a:latin typeface="Comic Sans MS" pitchFamily="66" charset="0"/>
              </a:rPr>
              <a:t>, che appare globalmente tumefatto </a:t>
            </a:r>
            <a:r>
              <a:rPr lang="it-IT" sz="2400" smtClean="0">
                <a:solidFill>
                  <a:srgbClr val="00FF00"/>
                </a:solidFill>
                <a:latin typeface="Comic Sans MS" pitchFamily="66" charset="0"/>
              </a:rPr>
              <a:t>a “salsicciotto”, </a:t>
            </a:r>
            <a:r>
              <a:rPr lang="it-IT" sz="2400" smtClean="0">
                <a:solidFill>
                  <a:srgbClr val="FFFF66"/>
                </a:solidFill>
                <a:latin typeface="Comic Sans MS" pitchFamily="66" charset="0"/>
              </a:rPr>
              <a:t>derivante dall’infiammazione sia dell’articolazione che dei tendini ( </a:t>
            </a:r>
            <a:r>
              <a:rPr lang="it-IT" sz="2400" smtClean="0">
                <a:solidFill>
                  <a:srgbClr val="00FF00"/>
                </a:solidFill>
                <a:latin typeface="Comic Sans MS" pitchFamily="66" charset="0"/>
              </a:rPr>
              <a:t>sinovite+tenosinovite</a:t>
            </a:r>
            <a:r>
              <a:rPr lang="it-IT" sz="2400" smtClean="0">
                <a:solidFill>
                  <a:srgbClr val="FFFF66"/>
                </a:solidFill>
                <a:latin typeface="Comic Sans MS" pitchFamily="66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it-IT" sz="2400" smtClean="0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it-IT" sz="2400" smtClean="0">
                <a:solidFill>
                  <a:srgbClr val="FFFF66"/>
                </a:solidFill>
                <a:latin typeface="Comic Sans MS" pitchFamily="66" charset="0"/>
              </a:rPr>
              <a:t>Come altre manifestazioni delle SPA può avere un esordio post-traumatico</a:t>
            </a:r>
          </a:p>
          <a:p>
            <a:pPr>
              <a:lnSpc>
                <a:spcPct val="80000"/>
              </a:lnSpc>
            </a:pPr>
            <a:endParaRPr lang="it-IT" sz="2400" smtClean="0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it-IT" sz="2400" smtClean="0">
                <a:solidFill>
                  <a:srgbClr val="FFFF66"/>
                </a:solidFill>
                <a:latin typeface="Comic Sans MS" pitchFamily="66" charset="0"/>
              </a:rPr>
              <a:t>Spesso unica manifestazione all’esordio, più spesso colpisce le dita dei piedi, in una </a:t>
            </a:r>
            <a:r>
              <a:rPr lang="it-IT" sz="2400" smtClean="0">
                <a:solidFill>
                  <a:srgbClr val="00FF00"/>
                </a:solidFill>
                <a:latin typeface="Comic Sans MS" pitchFamily="66" charset="0"/>
              </a:rPr>
              <a:t>distribuizione asimmetrica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400" smtClean="0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4000" smtClean="0">
                <a:solidFill>
                  <a:srgbClr val="FF0000"/>
                </a:solidFill>
                <a:latin typeface="Comic Sans MS" pitchFamily="66" charset="0"/>
              </a:rPr>
              <a:t>        nella   </a:t>
            </a:r>
            <a:r>
              <a:rPr lang="it-IT" sz="4000" smtClean="0">
                <a:solidFill>
                  <a:srgbClr val="00FF00"/>
                </a:solidFill>
                <a:latin typeface="Comic Sans MS" pitchFamily="66" charset="0"/>
              </a:rPr>
              <a:t>Artrite Psoriasica </a:t>
            </a:r>
            <a:r>
              <a:rPr lang="it-IT" sz="4000" smtClean="0">
                <a:solidFill>
                  <a:srgbClr val="FF0000"/>
                </a:solidFill>
                <a:latin typeface="Comic Sans MS" pitchFamily="66" charset="0"/>
              </a:rPr>
              <a:t>    o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4000" smtClean="0">
                <a:solidFill>
                  <a:srgbClr val="FF0000"/>
                </a:solidFill>
                <a:latin typeface="Comic Sans MS" pitchFamily="66" charset="0"/>
              </a:rPr>
              <a:t>        nell’    </a:t>
            </a:r>
            <a:r>
              <a:rPr lang="it-IT" sz="4000" smtClean="0">
                <a:solidFill>
                  <a:srgbClr val="00FF00"/>
                </a:solidFill>
                <a:latin typeface="Comic Sans MS" pitchFamily="66" charset="0"/>
              </a:rPr>
              <a:t>Artrite  Reattiva</a:t>
            </a:r>
          </a:p>
          <a:p>
            <a:pPr>
              <a:lnSpc>
                <a:spcPct val="80000"/>
              </a:lnSpc>
            </a:pPr>
            <a:endParaRPr lang="it-IT" sz="2400" smtClean="0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it-IT" sz="2400" smtClean="0">
              <a:solidFill>
                <a:srgbClr val="FFFF66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it-IT" sz="2400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it-IT" sz="2400" smtClean="0"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</a:rPr>
              <a:t>     </a:t>
            </a:r>
            <a:r>
              <a:rPr lang="it-IT" sz="2400" b="1" dirty="0" smtClean="0">
                <a:solidFill>
                  <a:srgbClr val="FF0000"/>
                </a:solidFill>
              </a:rPr>
              <a:t>SPA CLASSIFICAZIONE   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000125"/>
            <a:ext cx="7786687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3554" name="Object 2"/>
          <p:cNvGraphicFramePr>
            <a:graphicFrameLocks noChangeAspect="1"/>
          </p:cNvGraphicFramePr>
          <p:nvPr/>
        </p:nvGraphicFramePr>
        <p:xfrm>
          <a:off x="4714875" y="642938"/>
          <a:ext cx="4038600" cy="3221037"/>
        </p:xfrm>
        <a:graphic>
          <a:graphicData uri="http://schemas.openxmlformats.org/presentationml/2006/ole">
            <p:oleObj spid="_x0000_s1943554" name="Fotografia Photo Editor" r:id="rId4" imgW="3809524" imgH="3038095" progId="">
              <p:embed/>
            </p:oleObj>
          </a:graphicData>
        </a:graphic>
      </p:graphicFrame>
      <p:pic>
        <p:nvPicPr>
          <p:cNvPr id="194355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3" y="928688"/>
            <a:ext cx="381000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3556" name="Text Box 5"/>
          <p:cNvSpPr txBox="1">
            <a:spLocks noChangeArrowheads="1"/>
          </p:cNvSpPr>
          <p:nvPr/>
        </p:nvSpPr>
        <p:spPr bwMode="auto">
          <a:xfrm>
            <a:off x="857250" y="5000625"/>
            <a:ext cx="3000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>
                <a:solidFill>
                  <a:srgbClr val="FF0000"/>
                </a:solidFill>
                <a:latin typeface="Comic Sans MS" pitchFamily="66" charset="0"/>
              </a:rPr>
              <a:t>D a t t i l i t e</a:t>
            </a:r>
          </a:p>
        </p:txBody>
      </p:sp>
      <p:sp>
        <p:nvSpPr>
          <p:cNvPr id="1943557" name="Line 7"/>
          <p:cNvSpPr>
            <a:spLocks noChangeShapeType="1"/>
          </p:cNvSpPr>
          <p:nvPr/>
        </p:nvSpPr>
        <p:spPr bwMode="auto">
          <a:xfrm flipV="1">
            <a:off x="5715000" y="2714625"/>
            <a:ext cx="1512888" cy="863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943558" name="Line 8"/>
          <p:cNvSpPr>
            <a:spLocks noChangeShapeType="1"/>
          </p:cNvSpPr>
          <p:nvPr/>
        </p:nvSpPr>
        <p:spPr bwMode="auto">
          <a:xfrm flipV="1">
            <a:off x="1214438" y="2571750"/>
            <a:ext cx="1512887" cy="863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914400" y="512763"/>
            <a:ext cx="7772400" cy="58451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it-IT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it-IT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it-IT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DIAGNOSI PRECOCE </a:t>
            </a:r>
            <a:b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DELLE </a:t>
            </a:r>
            <a:b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SPONDILOENTESOARTRITI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85750"/>
            <a:ext cx="8201025" cy="15001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DIAGNOSI     PRECOCE     DELLE   SpA</a:t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SITUAZIONE    ATTUALE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2357438"/>
            <a:ext cx="8572500" cy="4000500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it-IT" sz="28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000" dirty="0" smtClean="0">
                <a:solidFill>
                  <a:srgbClr val="04FC2D"/>
                </a:solidFill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rgbClr val="04FC2D"/>
                </a:solidFill>
                <a:latin typeface="Comic Sans MS" pitchFamily="66" charset="0"/>
              </a:rPr>
              <a:t>NON      ESISTONO      CRITERI     DIAGNOSTICI  ASAS    DELLE    SpA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>
              <a:solidFill>
                <a:srgbClr val="04FC2D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rgbClr val="04FC2D"/>
                </a:solidFill>
                <a:latin typeface="Comic Sans MS" pitchFamily="66" charset="0"/>
              </a:rPr>
              <a:t>TANTOMENO    ESISTONO   CRITERI   ASAS   PER UNA   DIAGNOSI   PRECOCE   DELLE   SpA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rgbClr val="04FC2D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rgbClr val="04FC2D"/>
                </a:solidFill>
                <a:latin typeface="Comic Sans MS" pitchFamily="66" charset="0"/>
              </a:rPr>
              <a:t>ESISTONO   SOLO   I   CRITERI   CLASSIFICATIVI  ASAS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6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38" y="1214438"/>
            <a:ext cx="542925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214313"/>
            <a:ext cx="8643938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RUDWALEIT ET AL 2005 </a:t>
            </a:r>
            <a:r>
              <a:rPr lang="it-IT" sz="2000" dirty="0" smtClean="0">
                <a:solidFill>
                  <a:srgbClr val="FFFF00"/>
                </a:solidFill>
              </a:rPr>
              <a:t>“ </a:t>
            </a:r>
            <a:r>
              <a:rPr lang="it-IT" sz="2000" dirty="0" err="1" smtClean="0">
                <a:solidFill>
                  <a:srgbClr val="FFFF00"/>
                </a:solidFill>
              </a:rPr>
              <a:t>How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to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diagnose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spondyloarthritis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early</a:t>
            </a:r>
            <a:r>
              <a:rPr lang="it-IT" sz="2000" dirty="0" smtClean="0">
                <a:solidFill>
                  <a:srgbClr val="FFFF00"/>
                </a:solidFill>
              </a:rPr>
              <a:t> ”</a:t>
            </a:r>
            <a:br>
              <a:rPr lang="it-IT" sz="2000" dirty="0" smtClean="0">
                <a:solidFill>
                  <a:srgbClr val="FFFF00"/>
                </a:solidFill>
              </a:rPr>
            </a:br>
            <a:r>
              <a:rPr lang="it-IT" sz="2000" dirty="0" smtClean="0">
                <a:solidFill>
                  <a:srgbClr val="00FF00"/>
                </a:solidFill>
              </a:rPr>
              <a:t>DIFFERENZA TRA CRITERI CLASSIFICATIVI E CRITERI DIAGNOSTICI</a:t>
            </a:r>
            <a:endParaRPr lang="it-IT" sz="2000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500063"/>
            <a:ext cx="8201025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DIAGNOSI     PRECOCE     DELLE   </a:t>
            </a:r>
            <a:b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SpA   ASSIALI</a:t>
            </a:r>
            <a:b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endParaRPr lang="it-IT" sz="18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85750" y="2071688"/>
            <a:ext cx="8572500" cy="3857625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it-IT" sz="28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DIAGNOSI     </a:t>
            </a:r>
            <a:r>
              <a:rPr lang="it-IT" sz="3200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   SpA   ASSIALE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endParaRPr lang="it-IT" sz="3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SENZA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endParaRPr lang="it-IT" sz="32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SACROILEITE   RADIOGRAFICA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57250" y="285750"/>
            <a:ext cx="7772400" cy="415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2. VAN DER LINDEN ET AL., ARTHRITIS RHEU 1984;27:361-8</a:t>
            </a:r>
            <a:b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3. RUDWALEIT ET AL., ANN RHEUM DIS 2009;68:777-783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52771" name="Picture 2" descr="C:\Users\PINO\Pictures\Scansioni personali\Scan_Pic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071563"/>
            <a:ext cx="6929438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857250" y="214313"/>
            <a:ext cx="7772400" cy="3444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tx2">
                    <a:satMod val="200000"/>
                  </a:schemeClr>
                </a:solidFill>
              </a:rPr>
              <a:t>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RUDWALEIT ET AL., ANN RHEUM DIS 2009;68:777-783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53795" name="Picture 2" descr="C:\Users\PINO\Pictures\Scansioni personali\Scan_Pic00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928688"/>
            <a:ext cx="642937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928688" y="214313"/>
            <a:ext cx="7772400" cy="7143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RUDWALEIT ET AL., ARTHITIS RHEUM   2009;60:717-727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54819" name="Picture 2" descr="C:\Users\PINO\Pictures\Scansioni personali\Scan_Pic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857250"/>
            <a:ext cx="67151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91440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LA DIAGNOSI PRECOCE E’ COMPLICATA DA VARIE PROBLEMATICHE, CORRELATE ALLA COMPLESSA NATURA DELLE SpA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55843" name="Segnaposto contenuto 2"/>
          <p:cNvSpPr>
            <a:spLocks noGrp="1"/>
          </p:cNvSpPr>
          <p:nvPr>
            <p:ph idx="4294967295"/>
          </p:nvPr>
        </p:nvSpPr>
        <p:spPr>
          <a:xfrm>
            <a:off x="357188" y="1714500"/>
            <a:ext cx="8329612" cy="5286375"/>
          </a:xfrm>
        </p:spPr>
        <p:txBody>
          <a:bodyPr/>
          <a:lstStyle/>
          <a:p>
            <a:r>
              <a:rPr lang="it-IT" sz="2200" smtClean="0">
                <a:solidFill>
                  <a:srgbClr val="FFFF00"/>
                </a:solidFill>
              </a:rPr>
              <a:t>LA </a:t>
            </a:r>
            <a:r>
              <a:rPr lang="it-IT" sz="2200" smtClean="0">
                <a:solidFill>
                  <a:srgbClr val="00FF00"/>
                </a:solidFill>
              </a:rPr>
              <a:t>      COMPLESSITA</a:t>
            </a:r>
            <a:r>
              <a:rPr lang="it-IT" sz="2200" smtClean="0">
                <a:solidFill>
                  <a:srgbClr val="04FC2D"/>
                </a:solidFill>
              </a:rPr>
              <a:t>’ </a:t>
            </a:r>
            <a:r>
              <a:rPr lang="it-IT" sz="2200" smtClean="0">
                <a:solidFill>
                  <a:srgbClr val="FFFF00"/>
                </a:solidFill>
              </a:rPr>
              <a:t>       DELLA       </a:t>
            </a:r>
            <a:r>
              <a:rPr lang="it-IT" sz="2200" smtClean="0">
                <a:solidFill>
                  <a:srgbClr val="00FF00"/>
                </a:solidFill>
              </a:rPr>
              <a:t>ARTRITE       PSORIASICA</a:t>
            </a:r>
          </a:p>
          <a:p>
            <a:endParaRPr lang="it-IT" sz="2200" smtClean="0">
              <a:solidFill>
                <a:srgbClr val="00FF00"/>
              </a:solidFill>
            </a:endParaRPr>
          </a:p>
          <a:p>
            <a:r>
              <a:rPr lang="it-IT" sz="2200" smtClean="0">
                <a:solidFill>
                  <a:srgbClr val="00FF00"/>
                </a:solidFill>
              </a:rPr>
              <a:t>SpA      CON      SEGNI      SPONDILITICI       O      CON       SINFISITE </a:t>
            </a:r>
          </a:p>
          <a:p>
            <a:pPr>
              <a:buFont typeface="Wingdings" pitchFamily="2" charset="2"/>
              <a:buNone/>
            </a:pPr>
            <a:r>
              <a:rPr lang="it-IT" sz="2200" smtClean="0">
                <a:solidFill>
                  <a:srgbClr val="00FF00"/>
                </a:solidFill>
              </a:rPr>
              <a:t>     PUBICA </a:t>
            </a:r>
            <a:r>
              <a:rPr lang="it-IT" sz="2200" smtClean="0">
                <a:solidFill>
                  <a:srgbClr val="FFFF00"/>
                </a:solidFill>
              </a:rPr>
              <a:t>,       SENZA        SACROILEITE          E         HLA    NEGATIVE</a:t>
            </a:r>
          </a:p>
          <a:p>
            <a:endParaRPr lang="it-IT" sz="2200" smtClean="0">
              <a:solidFill>
                <a:srgbClr val="00FF00"/>
              </a:solidFill>
            </a:endParaRPr>
          </a:p>
          <a:p>
            <a:r>
              <a:rPr lang="it-IT" sz="2200" smtClean="0">
                <a:solidFill>
                  <a:srgbClr val="00FF00"/>
                </a:solidFill>
              </a:rPr>
              <a:t>SpA        CON          INDICI     DI     FLOGOSI        NORMALI</a:t>
            </a:r>
          </a:p>
          <a:p>
            <a:endParaRPr lang="it-IT" sz="2200" smtClean="0">
              <a:solidFill>
                <a:srgbClr val="00FF00"/>
              </a:solidFill>
            </a:endParaRPr>
          </a:p>
          <a:p>
            <a:r>
              <a:rPr lang="it-IT" sz="2200" smtClean="0">
                <a:solidFill>
                  <a:srgbClr val="00FF00"/>
                </a:solidFill>
              </a:rPr>
              <a:t>SPA       AD       ESCLUSIVO  /  PREVALENTE     QUADRO   CLINICO</a:t>
            </a:r>
          </a:p>
          <a:p>
            <a:pPr>
              <a:buFont typeface="Wingdings" pitchFamily="2" charset="2"/>
              <a:buNone/>
            </a:pPr>
            <a:r>
              <a:rPr lang="it-IT" sz="2200" smtClean="0">
                <a:solidFill>
                  <a:srgbClr val="00FF00"/>
                </a:solidFill>
              </a:rPr>
              <a:t>     POLIENTESITICO </a:t>
            </a:r>
            <a:r>
              <a:rPr lang="it-IT" sz="2200" smtClean="0">
                <a:solidFill>
                  <a:srgbClr val="FFFF00"/>
                </a:solidFill>
              </a:rPr>
              <a:t>:  </a:t>
            </a:r>
          </a:p>
          <a:p>
            <a:pPr>
              <a:buFont typeface="Wingdings" pitchFamily="2" charset="2"/>
              <a:buNone/>
            </a:pPr>
            <a:r>
              <a:rPr lang="it-IT" sz="2200" smtClean="0">
                <a:solidFill>
                  <a:srgbClr val="FFFF00"/>
                </a:solidFill>
              </a:rPr>
              <a:t>     DIAGNOSI          DIFFERENZIALE          CON          LA         SINDROME </a:t>
            </a:r>
          </a:p>
          <a:p>
            <a:pPr>
              <a:buFont typeface="Wingdings" pitchFamily="2" charset="2"/>
              <a:buNone/>
            </a:pPr>
            <a:r>
              <a:rPr lang="it-IT" sz="2200" smtClean="0">
                <a:solidFill>
                  <a:srgbClr val="FFFF00"/>
                </a:solidFill>
              </a:rPr>
              <a:t>     FIBROMIALGICA</a:t>
            </a:r>
          </a:p>
          <a:p>
            <a:pPr>
              <a:buFont typeface="Wingdings" pitchFamily="2" charset="2"/>
              <a:buNone/>
            </a:pPr>
            <a:endParaRPr lang="it-IT" sz="2200" smtClean="0">
              <a:solidFill>
                <a:srgbClr val="00FF00"/>
              </a:solidFill>
            </a:endParaRPr>
          </a:p>
          <a:p>
            <a:endParaRPr lang="it-IT" smtClean="0">
              <a:solidFill>
                <a:srgbClr val="00FF00"/>
              </a:solidFill>
            </a:endParaRPr>
          </a:p>
          <a:p>
            <a:endParaRPr lang="it-IT" smtClean="0">
              <a:solidFill>
                <a:srgbClr val="00FF00"/>
              </a:solidFill>
            </a:endParaRPr>
          </a:p>
          <a:p>
            <a:pPr>
              <a:buFont typeface="Wingdings" pitchFamily="2" charset="2"/>
              <a:buNone/>
            </a:pPr>
            <a:endParaRPr lang="it-IT" smtClean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71500" y="512763"/>
            <a:ext cx="8115300" cy="9144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chemeClr val="tx2">
                    <a:satMod val="200000"/>
                  </a:schemeClr>
                </a:solidFill>
              </a:rPr>
              <a:t>        </a:t>
            </a:r>
            <a:r>
              <a:rPr lang="it-IT" dirty="0" smtClean="0">
                <a:solidFill>
                  <a:srgbClr val="FF0000"/>
                </a:solidFill>
              </a:rPr>
              <a:t>PROBLEMATICHE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2428875"/>
            <a:ext cx="8043863" cy="4572000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LA     COMPLESSITA’   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CLINICA    E    DIAGNOSTICA 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         DELLA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ARTRITE    PSORIASICA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625" y="785813"/>
            <a:ext cx="8258175" cy="55721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       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EPIDEMIOLOGIA</a:t>
            </a:r>
            <a: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</a:t>
            </a:r>
            <a:br>
              <a:rPr lang="it-IT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</a:t>
            </a:r>
            <a:r>
              <a:rPr lang="it-IT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DELLE 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   SPONDILOENTESOARTRITI :</a:t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</a:rPr>
              <a:t>MIA   RELAZIONE   NEL   2006 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391525" cy="1431925"/>
          </a:xfrm>
          <a:solidFill>
            <a:srgbClr val="000054"/>
          </a:solidFill>
        </p:spPr>
        <p:txBody>
          <a:bodyPr lIns="90488" tIns="44450" rIns="90488" bIns="4445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Psoriatic 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 Arthritis   ( </a:t>
            </a:r>
            <a:r>
              <a:rPr lang="en-US" sz="3600" dirty="0" err="1" smtClean="0">
                <a:solidFill>
                  <a:srgbClr val="FF0000"/>
                </a:solidFill>
                <a:latin typeface="Comic Sans MS" pitchFamily="66" charset="0"/>
              </a:rPr>
              <a:t>PsA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)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600" dirty="0" err="1">
                <a:solidFill>
                  <a:srgbClr val="FFFF00"/>
                </a:solidFill>
                <a:latin typeface="Comic Sans MS" pitchFamily="66" charset="0"/>
              </a:rPr>
              <a:t>Definizione</a:t>
            </a:r>
            <a:endParaRPr lang="en-US" sz="3600" dirty="0">
              <a:solidFill>
                <a:schemeClr val="tx2">
                  <a:satMod val="20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957891" name="Picture 6" descr="Logo Reumatologia RG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314575" y="3328988"/>
            <a:ext cx="1198563" cy="1417637"/>
          </a:xfrm>
        </p:spPr>
      </p:pic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571500" y="2071688"/>
            <a:ext cx="7858125" cy="4311650"/>
          </a:xfrm>
          <a:prstGeom prst="rect">
            <a:avLst/>
          </a:prstGeom>
          <a:solidFill>
            <a:srgbClr val="000044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L’ Artrite </a:t>
            </a:r>
            <a:r>
              <a:rPr lang="it-IT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psoriasica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può essere definita come una </a:t>
            </a:r>
            <a:r>
              <a:rPr lang="it-IT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</a:t>
            </a:r>
            <a:r>
              <a:rPr lang="it-IT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osteo-artro-entesopatia</a:t>
            </a:r>
            <a:r>
              <a:rPr lang="it-IT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infiammatoria”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Associata  con   la  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psoriasi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o con 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una 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familiarità per la psoriasi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 con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predisposizione   genetica  per  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      psoriasi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      che      può coinvolgere         sia         il         compartimento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osteoarticolare     assiale  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      periferico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313" y="357188"/>
            <a:ext cx="8674100" cy="12684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3600" b="1" dirty="0" smtClean="0">
                <a:solidFill>
                  <a:srgbClr val="FFFF00"/>
                </a:solidFill>
              </a:rPr>
              <a:t>  </a:t>
            </a:r>
            <a:r>
              <a:rPr lang="en-GB" sz="3600" dirty="0" smtClean="0">
                <a:solidFill>
                  <a:srgbClr val="FF0000"/>
                </a:solidFill>
                <a:latin typeface="Comic Sans MS" pitchFamily="66" charset="0"/>
              </a:rPr>
              <a:t>Clinical   Features  of  </a:t>
            </a:r>
            <a:r>
              <a:rPr lang="en-GB" sz="3600" dirty="0" err="1" smtClean="0">
                <a:solidFill>
                  <a:srgbClr val="FF0000"/>
                </a:solidFill>
                <a:latin typeface="Comic Sans MS" pitchFamily="66" charset="0"/>
              </a:rPr>
              <a:t>PsA</a:t>
            </a:r>
            <a:r>
              <a:rPr lang="en-GB" sz="3600" dirty="0" smtClean="0">
                <a:solidFill>
                  <a:srgbClr val="FF0000"/>
                </a:solidFill>
                <a:latin typeface="Comic Sans MS" pitchFamily="66" charset="0"/>
              </a:rPr>
              <a:t>  Arthritis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14313" y="1500188"/>
            <a:ext cx="8748712" cy="4954587"/>
          </a:xfrm>
        </p:spPr>
        <p:txBody>
          <a:bodyPr>
            <a:normAutofit lnSpcReduction="10000"/>
          </a:bodyPr>
          <a:lstStyle/>
          <a:p>
            <a:pPr marL="411480" fontAlgn="auto"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Poly-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articular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(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4 joints), con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quadri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clinici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 a volte RA-like</a:t>
            </a:r>
          </a:p>
          <a:p>
            <a:pPr marL="41148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  (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with a subset: 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only distal involvement of DIPs)</a:t>
            </a:r>
          </a:p>
          <a:p>
            <a:pPr marL="411480" fontAlgn="auto">
              <a:lnSpc>
                <a:spcPct val="60000"/>
              </a:lnSpc>
              <a:spcAft>
                <a:spcPts val="0"/>
              </a:spcAft>
              <a:buFont typeface="Symbol" pitchFamily="18" charset="2"/>
              <a:buChar char="·"/>
              <a:defRPr/>
            </a:pPr>
            <a:endParaRPr lang="en-US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Oligo-articular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(&lt;4 joints)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smtClean="0">
                <a:solidFill>
                  <a:srgbClr val="00FF00"/>
                </a:solidFill>
                <a:latin typeface="Comic Sans MS" pitchFamily="66" charset="0"/>
              </a:rPr>
              <a:t>small or large joints</a:t>
            </a:r>
          </a:p>
          <a:p>
            <a:pPr marL="740664" lvl="1" fontAlgn="auto">
              <a:lnSpc>
                <a:spcPct val="70000"/>
              </a:lnSpc>
              <a:spcAft>
                <a:spcPts val="0"/>
              </a:spcAft>
              <a:buFont typeface="Symbol" pitchFamily="18" charset="2"/>
              <a:buChar char="·"/>
              <a:defRPr/>
            </a:pPr>
            <a:endParaRPr lang="en-US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Axial predominant </a:t>
            </a:r>
          </a:p>
          <a:p>
            <a:pPr marL="740664" lvl="1" fontAlgn="auto">
              <a:spcAft>
                <a:spcPts val="0"/>
              </a:spcAft>
              <a:buFont typeface="Wingdings"/>
              <a:buChar char=""/>
              <a:defRPr/>
            </a:pPr>
            <a:r>
              <a:rPr lang="en-US" dirty="0" err="1" smtClean="0">
                <a:solidFill>
                  <a:srgbClr val="00FF00"/>
                </a:solidFill>
                <a:latin typeface="Comic Sans MS" pitchFamily="66" charset="0"/>
              </a:rPr>
              <a:t>ankylosing</a:t>
            </a:r>
            <a:r>
              <a:rPr lang="en-US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FF00"/>
                </a:solidFill>
                <a:latin typeface="Comic Sans MS" pitchFamily="66" charset="0"/>
              </a:rPr>
              <a:t>spondylitis</a:t>
            </a:r>
            <a:r>
              <a:rPr lang="en-US" dirty="0" smtClean="0">
                <a:solidFill>
                  <a:srgbClr val="00FF00"/>
                </a:solidFill>
                <a:latin typeface="Comic Sans MS" pitchFamily="66" charset="0"/>
              </a:rPr>
              <a:t>-like</a:t>
            </a:r>
          </a:p>
          <a:p>
            <a:pPr marL="411480" fontAlgn="auto">
              <a:lnSpc>
                <a:spcPct val="50000"/>
              </a:lnSpc>
              <a:spcAft>
                <a:spcPts val="0"/>
              </a:spcAft>
              <a:buFontTx/>
              <a:buChar char="–"/>
              <a:defRPr/>
            </a:pP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Enthesis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predominant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8750" y="214313"/>
            <a:ext cx="6438900" cy="12684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dirty="0" err="1" smtClean="0">
                <a:solidFill>
                  <a:srgbClr val="FF0000"/>
                </a:solidFill>
                <a:latin typeface="Comic Sans MS" pitchFamily="66" charset="0"/>
              </a:rPr>
              <a:t>Difficoltà</a:t>
            </a:r>
            <a:r>
              <a:rPr lang="en-GB" sz="3600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sz="3600" dirty="0" err="1" smtClean="0">
                <a:solidFill>
                  <a:srgbClr val="FF0000"/>
                </a:solidFill>
                <a:latin typeface="Comic Sans MS" pitchFamily="66" charset="0"/>
              </a:rPr>
              <a:t>Diagnostiche</a:t>
            </a:r>
            <a:endParaRPr lang="en-GB" sz="3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5" y="1989138"/>
            <a:ext cx="8532813" cy="4114800"/>
          </a:xfrm>
        </p:spPr>
        <p:txBody>
          <a:bodyPr>
            <a:normAutofit lnSpcReduction="10000"/>
          </a:bodyPr>
          <a:lstStyle/>
          <a:p>
            <a:pPr marL="41148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Il 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coinvolgimento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Musculo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–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scheletrico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può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essere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:</a:t>
            </a:r>
          </a:p>
          <a:p>
            <a:pPr marL="411480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endParaRPr lang="en-GB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Wingdings"/>
              <a:buChar char=""/>
              <a:defRPr/>
            </a:pPr>
            <a:r>
              <a:rPr lang="en-GB" dirty="0" smtClean="0">
                <a:solidFill>
                  <a:srgbClr val="00FF00"/>
                </a:solidFill>
                <a:latin typeface="Comic Sans MS" pitchFamily="66" charset="0"/>
              </a:rPr>
              <a:t>Mite   </a:t>
            </a:r>
          </a:p>
          <a:p>
            <a:pPr marL="740664"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Wingdings"/>
              <a:buChar char=""/>
              <a:defRPr/>
            </a:pP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Wingdings"/>
              <a:buChar char=""/>
              <a:defRPr/>
            </a:pPr>
            <a:r>
              <a:rPr lang="en-GB" dirty="0" err="1" smtClean="0">
                <a:solidFill>
                  <a:srgbClr val="00FF00"/>
                </a:solidFill>
                <a:latin typeface="Comic Sans MS" pitchFamily="66" charset="0"/>
              </a:rPr>
              <a:t>Ciclico</a:t>
            </a:r>
            <a:r>
              <a:rPr lang="en-GB" dirty="0" smtClean="0">
                <a:solidFill>
                  <a:srgbClr val="00FF00"/>
                </a:solidFill>
                <a:latin typeface="Comic Sans MS" pitchFamily="66" charset="0"/>
              </a:rPr>
              <a:t>  e  </a:t>
            </a:r>
            <a:r>
              <a:rPr lang="en-GB" dirty="0" err="1" smtClean="0">
                <a:solidFill>
                  <a:srgbClr val="00FF00"/>
                </a:solidFill>
                <a:latin typeface="Comic Sans MS" pitchFamily="66" charset="0"/>
              </a:rPr>
              <a:t>Transitorio</a:t>
            </a: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Wingdings"/>
              <a:buChar char=""/>
              <a:defRPr/>
            </a:pP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Wingdings"/>
              <a:buChar char=""/>
              <a:defRPr/>
            </a:pPr>
            <a:r>
              <a:rPr lang="en-GB" dirty="0" err="1" smtClean="0">
                <a:solidFill>
                  <a:srgbClr val="00FF00"/>
                </a:solidFill>
                <a:latin typeface="Comic Sans MS" pitchFamily="66" charset="0"/>
              </a:rPr>
              <a:t>Asintomatico</a:t>
            </a: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Font typeface="Wingdings"/>
              <a:buChar char=""/>
              <a:defRPr/>
            </a:pP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428625"/>
            <a:ext cx="7296150" cy="12255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 err="1" smtClean="0">
                <a:solidFill>
                  <a:srgbClr val="FF0000"/>
                </a:solidFill>
                <a:latin typeface="Comic Sans MS" pitchFamily="66" charset="0"/>
              </a:rPr>
              <a:t>Difficolt</a:t>
            </a:r>
            <a:r>
              <a:rPr lang="en-GB" sz="2800" dirty="0" err="1" smtClean="0">
                <a:solidFill>
                  <a:srgbClr val="FF0000"/>
                </a:solidFill>
              </a:rPr>
              <a:t>à</a:t>
            </a:r>
            <a:r>
              <a:rPr lang="en-GB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Comic Sans MS" pitchFamily="66" charset="0"/>
              </a:rPr>
              <a:t>Diagnostiche</a:t>
            </a:r>
            <a:endParaRPr lang="en-GB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57313"/>
            <a:ext cx="5464175" cy="5256212"/>
          </a:xfrm>
        </p:spPr>
        <p:txBody>
          <a:bodyPr>
            <a:normAutofit fontScale="92500" lnSpcReduction="10000"/>
          </a:bodyPr>
          <a:lstStyle/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dirty="0" smtClean="0"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La Psoriasi può essere presente ma       rimanere     sconosciuta     nelle   seguenti   sedi :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fessura </a:t>
            </a: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interglutea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, sottomam-maria, attorno l’ombelico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Onicopatia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psoriasica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: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lesioni ungueali nel 40-45% dei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pz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con  psoriasi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sine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artrite e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  nell’ 87 %  dei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pz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con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PsA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2800" i="1" dirty="0" smtClean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it-IT" sz="2400" dirty="0" err="1" smtClean="0">
                <a:solidFill>
                  <a:srgbClr val="FF0000"/>
                </a:solidFill>
                <a:latin typeface="Comic Sans MS" pitchFamily="66" charset="0"/>
              </a:rPr>
              <a:t>Gladmann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DD</a:t>
            </a:r>
            <a:r>
              <a:rPr lang="it-IT" sz="2800" i="1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800" i="1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it-IT" sz="2800" i="1" dirty="0" smtClean="0">
                <a:solidFill>
                  <a:srgbClr val="00B0F0"/>
                </a:solidFill>
                <a:latin typeface="Comic Sans MS" pitchFamily="66" charset="0"/>
              </a:rPr>
              <a:t>Spesso    le   unghie   non  sono osservate dai medici, compresi  a  volte  anche  i  Reumatologi !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b="1" dirty="0" smtClean="0"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marL="411480" fontAlgn="auto">
              <a:lnSpc>
                <a:spcPct val="10000"/>
              </a:lnSpc>
              <a:spcBef>
                <a:spcPct val="50000"/>
              </a:spcBef>
              <a:spcAft>
                <a:spcPts val="0"/>
              </a:spcAft>
              <a:buFontTx/>
              <a:buChar char="–"/>
              <a:defRPr/>
            </a:pPr>
            <a:endParaRPr lang="en-GB" sz="2400" dirty="0" smtClean="0">
              <a:latin typeface="Comic Sans MS" pitchFamily="66" charset="0"/>
            </a:endParaRPr>
          </a:p>
        </p:txBody>
      </p:sp>
      <p:pic>
        <p:nvPicPr>
          <p:cNvPr id="1961988" name="Picture 4" descr="natal cleft"/>
          <p:cNvPicPr>
            <a:picLocks noChangeAspect="1" noChangeArrowheads="1"/>
          </p:cNvPicPr>
          <p:nvPr/>
        </p:nvPicPr>
        <p:blipFill>
          <a:blip r:embed="rId2"/>
          <a:srcRect l="1755" r="7018"/>
          <a:stretch>
            <a:fillRect/>
          </a:stretch>
        </p:blipFill>
        <p:spPr bwMode="auto">
          <a:xfrm>
            <a:off x="6215063" y="571500"/>
            <a:ext cx="237648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1989" name="Text Box 5"/>
          <p:cNvSpPr txBox="1">
            <a:spLocks noChangeArrowheads="1"/>
          </p:cNvSpPr>
          <p:nvPr/>
        </p:nvSpPr>
        <p:spPr bwMode="auto">
          <a:xfrm>
            <a:off x="8243888" y="333375"/>
            <a:ext cx="720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>
              <a:latin typeface="Tahoma" charset="0"/>
            </a:endParaRPr>
          </a:p>
        </p:txBody>
      </p:sp>
      <p:pic>
        <p:nvPicPr>
          <p:cNvPr id="19619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4000500"/>
            <a:ext cx="31242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2938" y="214313"/>
            <a:ext cx="7772400" cy="9286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           La  presenza  di  psoriasi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9630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23850" y="1571625"/>
            <a:ext cx="8605838" cy="47148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it-IT" sz="2800" smtClean="0">
                <a:solidFill>
                  <a:srgbClr val="FFFF00"/>
                </a:solidFill>
                <a:latin typeface="Comic Sans MS" pitchFamily="66" charset="0"/>
              </a:rPr>
              <a:t>La  Psoriasi  può 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280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it-IT" sz="2800" smtClean="0">
                <a:solidFill>
                  <a:srgbClr val="FFFF00"/>
                </a:solidFill>
                <a:latin typeface="Comic Sans MS" pitchFamily="66" charset="0"/>
              </a:rPr>
              <a:t>Precedere</a:t>
            </a: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 ( 75 % ),  essere  </a:t>
            </a:r>
            <a:r>
              <a:rPr lang="it-IT" sz="2800" smtClean="0">
                <a:solidFill>
                  <a:srgbClr val="FFFF00"/>
                </a:solidFill>
                <a:latin typeface="Comic Sans MS" pitchFamily="66" charset="0"/>
              </a:rPr>
              <a:t>simultanea</a:t>
            </a: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  (10 - 15% )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    o  </a:t>
            </a:r>
            <a:r>
              <a:rPr lang="it-IT" sz="2800" smtClean="0">
                <a:solidFill>
                  <a:srgbClr val="FFFF00"/>
                </a:solidFill>
                <a:latin typeface="Comic Sans MS" pitchFamily="66" charset="0"/>
              </a:rPr>
              <a:t>seguir</a:t>
            </a: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e ( 10  - 15 % ) l</a:t>
            </a:r>
            <a:r>
              <a:rPr lang="it-IT" sz="2800" smtClean="0">
                <a:solidFill>
                  <a:srgbClr val="00FF00"/>
                </a:solidFill>
              </a:rPr>
              <a:t>’ </a:t>
            </a: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esordio dell</a:t>
            </a:r>
            <a:r>
              <a:rPr lang="it-IT" sz="2800" smtClean="0">
                <a:solidFill>
                  <a:srgbClr val="00FF00"/>
                </a:solidFill>
              </a:rPr>
              <a:t>’ </a:t>
            </a: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artrite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it-IT" sz="28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GB" sz="2800" smtClean="0">
                <a:solidFill>
                  <a:srgbClr val="FFFF00"/>
                </a:solidFill>
                <a:latin typeface="Comic Sans MS" pitchFamily="66" charset="0"/>
              </a:rPr>
              <a:t>Non </a:t>
            </a:r>
            <a:r>
              <a:rPr lang="en-GB" sz="2800" smtClean="0">
                <a:solidFill>
                  <a:srgbClr val="00FF00"/>
                </a:solidFill>
                <a:latin typeface="Comic Sans MS" pitchFamily="66" charset="0"/>
              </a:rPr>
              <a:t>averla </a:t>
            </a:r>
            <a:r>
              <a:rPr lang="en-GB" sz="2800" smtClean="0">
                <a:solidFill>
                  <a:srgbClr val="FFFF00"/>
                </a:solidFill>
                <a:latin typeface="Comic Sans MS" pitchFamily="66" charset="0"/>
              </a:rPr>
              <a:t>il Paziente</a:t>
            </a:r>
            <a:r>
              <a:rPr lang="en-GB" sz="2800" smtClean="0">
                <a:solidFill>
                  <a:srgbClr val="00FF00"/>
                </a:solidFill>
                <a:latin typeface="Comic Sans MS" pitchFamily="66" charset="0"/>
              </a:rPr>
              <a:t>,  ma  </a:t>
            </a:r>
            <a:r>
              <a:rPr lang="en-GB" sz="2800" smtClean="0">
                <a:solidFill>
                  <a:srgbClr val="FFFF00"/>
                </a:solidFill>
                <a:latin typeface="Comic Sans MS" pitchFamily="66" charset="0"/>
              </a:rPr>
              <a:t>essere in famiglia </a:t>
            </a:r>
          </a:p>
          <a:p>
            <a:pPr>
              <a:lnSpc>
                <a:spcPct val="80000"/>
              </a:lnSpc>
            </a:pPr>
            <a:endParaRPr lang="en-GB" sz="28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r>
              <a:rPr lang="en-GB" sz="2800" smtClean="0">
                <a:solidFill>
                  <a:srgbClr val="00FF00"/>
                </a:solidFill>
                <a:latin typeface="Comic Sans MS" pitchFamily="66" charset="0"/>
              </a:rPr>
              <a:t>Essere  presenti  solo  i  geni  HLA  associati  alla        Psoriasi       e   /   o        alla       PsA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sz="280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en-GB" sz="2800" smtClean="0">
                <a:solidFill>
                  <a:srgbClr val="FFFF00"/>
                </a:solidFill>
                <a:latin typeface="Comic Sans MS" pitchFamily="66" charset="0"/>
              </a:rPr>
              <a:t>( CW6,   B38,   B39 )</a:t>
            </a:r>
          </a:p>
          <a:p>
            <a:pPr>
              <a:lnSpc>
                <a:spcPct val="80000"/>
              </a:lnSpc>
            </a:pPr>
            <a:endParaRPr lang="en-GB" sz="280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en-GB" sz="430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>
              <a:lnSpc>
                <a:spcPct val="80000"/>
              </a:lnSpc>
              <a:spcBef>
                <a:spcPct val="50000"/>
              </a:spcBef>
            </a:pPr>
            <a:endParaRPr lang="it-IT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800" smtClean="0"/>
          </a:p>
          <a:p>
            <a:pPr>
              <a:lnSpc>
                <a:spcPct val="80000"/>
              </a:lnSpc>
              <a:buFontTx/>
              <a:buNone/>
            </a:pPr>
            <a:endParaRPr lang="it-IT" sz="1600" smtClean="0"/>
          </a:p>
          <a:p>
            <a:pPr>
              <a:lnSpc>
                <a:spcPct val="80000"/>
              </a:lnSpc>
              <a:buFontTx/>
              <a:buNone/>
            </a:pPr>
            <a:endParaRPr lang="it-IT" sz="2400" b="1" smtClean="0">
              <a:latin typeface="Comic Sans MS" pitchFamily="66" charset="0"/>
            </a:endParaRPr>
          </a:p>
          <a:p>
            <a:pPr>
              <a:lnSpc>
                <a:spcPct val="80000"/>
              </a:lnSpc>
            </a:pPr>
            <a:endParaRPr lang="it-IT" sz="2400" b="1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214313"/>
            <a:ext cx="8129587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CASPAR    </a:t>
            </a:r>
            <a:r>
              <a:rPr lang="it-IT" sz="2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CRITERIA*</a:t>
            </a:r>
            <a:endParaRPr lang="it-IT" sz="2400" dirty="0" smtClean="0">
              <a:solidFill>
                <a:srgbClr val="00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sp>
        <p:nvSpPr>
          <p:cNvPr id="1964035" name="Text Box 3"/>
          <p:cNvSpPr txBox="1">
            <a:spLocks noChangeArrowheads="1"/>
          </p:cNvSpPr>
          <p:nvPr/>
        </p:nvSpPr>
        <p:spPr bwMode="auto">
          <a:xfrm>
            <a:off x="285750" y="785813"/>
            <a:ext cx="87153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To    meet   the   CASPAR   criteria     (  </a:t>
            </a:r>
            <a:r>
              <a:rPr lang="it-IT" b="1">
                <a:solidFill>
                  <a:srgbClr val="00FF00"/>
                </a:solidFill>
                <a:latin typeface="Corbel" pitchFamily="34" charset="0"/>
              </a:rPr>
              <a:t>C</a:t>
            </a:r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l</a:t>
            </a:r>
            <a:r>
              <a:rPr lang="it-IT" b="1">
                <a:solidFill>
                  <a:srgbClr val="00FF00"/>
                </a:solidFill>
                <a:latin typeface="Corbel" pitchFamily="34" charset="0"/>
              </a:rPr>
              <a:t>AS</a:t>
            </a:r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sification    criteria    for   </a:t>
            </a:r>
            <a:r>
              <a:rPr lang="it-IT" b="1">
                <a:solidFill>
                  <a:srgbClr val="00FF00"/>
                </a:solidFill>
                <a:latin typeface="Corbel" pitchFamily="34" charset="0"/>
              </a:rPr>
              <a:t>P</a:t>
            </a:r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soriatic     </a:t>
            </a:r>
            <a:r>
              <a:rPr lang="it-IT" b="1">
                <a:solidFill>
                  <a:srgbClr val="00FF00"/>
                </a:solidFill>
                <a:latin typeface="Corbel" pitchFamily="34" charset="0"/>
              </a:rPr>
              <a:t>Ar</a:t>
            </a:r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thritis )</a:t>
            </a:r>
          </a:p>
          <a:p>
            <a:pPr marL="342900" indent="-342900" algn="just"/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A  patient  must  have  inflammatory   articular  disease    ( joint ,   spine ,   or   enthesal )</a:t>
            </a:r>
          </a:p>
          <a:p>
            <a:pPr marL="342900" indent="-342900" algn="just"/>
            <a:r>
              <a:rPr lang="it-IT" b="1">
                <a:solidFill>
                  <a:srgbClr val="FF0000"/>
                </a:solidFill>
                <a:latin typeface="Corbel" pitchFamily="34" charset="0"/>
              </a:rPr>
              <a:t>with  </a:t>
            </a:r>
            <a:r>
              <a:rPr lang="it-IT" b="1">
                <a:solidFill>
                  <a:srgbClr val="FF0000"/>
                </a:solidFill>
                <a:latin typeface="Corbel" pitchFamily="34" charset="0"/>
                <a:cs typeface="Arial" charset="0"/>
              </a:rPr>
              <a:t>≥ 3   points   from   the   following   5   cathegories :</a:t>
            </a:r>
          </a:p>
          <a:p>
            <a:pPr marL="342900" indent="-342900" algn="just"/>
            <a:endParaRPr lang="it-IT" b="1">
              <a:solidFill>
                <a:srgbClr val="FF0000"/>
              </a:solidFill>
              <a:latin typeface="Corbel" pitchFamily="34" charset="0"/>
              <a:cs typeface="Arial" charset="0"/>
            </a:endParaRPr>
          </a:p>
          <a:p>
            <a:pPr marL="342900" indent="-342900" algn="just">
              <a:buFontTx/>
              <a:buAutoNum type="arabicPeriod"/>
            </a:pPr>
            <a:r>
              <a:rPr lang="it-IT">
                <a:solidFill>
                  <a:srgbClr val="FFFF66"/>
                </a:solidFill>
                <a:latin typeface="Corbel" pitchFamily="34" charset="0"/>
                <a:cs typeface="Arial" charset="0"/>
              </a:rPr>
              <a:t>Evidence    of    current    psoriasis ,   a   personal   history  of  psoriasis ,   a  family  history</a:t>
            </a:r>
          </a:p>
          <a:p>
            <a:pPr marL="342900" indent="-342900" algn="just"/>
            <a:r>
              <a:rPr lang="it-IT">
                <a:solidFill>
                  <a:srgbClr val="FFFF66"/>
                </a:solidFill>
                <a:latin typeface="Corbel" pitchFamily="34" charset="0"/>
                <a:cs typeface="Arial" charset="0"/>
              </a:rPr>
              <a:t>        of  psoriasis</a:t>
            </a:r>
          </a:p>
          <a:p>
            <a:pPr marL="342900" indent="-342900" algn="just"/>
            <a:endParaRPr lang="it-IT">
              <a:solidFill>
                <a:srgbClr val="FFFF66"/>
              </a:solidFill>
              <a:latin typeface="Corbel" pitchFamily="34" charset="0"/>
              <a:cs typeface="Arial" charset="0"/>
            </a:endParaRPr>
          </a:p>
          <a:p>
            <a:pPr marL="342900" indent="-342900" algn="just">
              <a:buFontTx/>
              <a:buAutoNum type="arabicPeriod" startAt="2"/>
            </a:pPr>
            <a:r>
              <a:rPr lang="it-IT">
                <a:solidFill>
                  <a:srgbClr val="FFFF66"/>
                </a:solidFill>
                <a:latin typeface="Corbel" pitchFamily="34" charset="0"/>
                <a:cs typeface="Arial" charset="0"/>
              </a:rPr>
              <a:t>Typical  psoriatic  nail  dystrophy i ncluding onicholysis, pitting and hyperkeratosis     observed  on  current  physical  examination </a:t>
            </a:r>
          </a:p>
          <a:p>
            <a:pPr marL="342900" indent="-342900" algn="just">
              <a:buFontTx/>
              <a:buAutoNum type="arabicPeriod" startAt="2"/>
            </a:pPr>
            <a:endParaRPr lang="it-IT">
              <a:solidFill>
                <a:srgbClr val="FFFF66"/>
              </a:solidFill>
              <a:latin typeface="Corbel" pitchFamily="34" charset="0"/>
              <a:cs typeface="Arial" charset="0"/>
            </a:endParaRPr>
          </a:p>
          <a:p>
            <a:pPr marL="342900" indent="-342900" algn="just">
              <a:buFontTx/>
              <a:buAutoNum type="arabicPeriod" startAt="3"/>
            </a:pPr>
            <a:r>
              <a:rPr lang="it-IT">
                <a:solidFill>
                  <a:srgbClr val="FFFF66"/>
                </a:solidFill>
                <a:latin typeface="Corbel" pitchFamily="34" charset="0"/>
                <a:cs typeface="Arial" charset="0"/>
              </a:rPr>
              <a:t>A  negative  test  result for the presence of RF by any metod except latex but preferably by  enzyme-linked immunosorbent assay or nephelometry, according   to the local    laboratory  reference  range</a:t>
            </a:r>
          </a:p>
          <a:p>
            <a:pPr marL="342900" indent="-342900" algn="just">
              <a:buFontTx/>
              <a:buAutoNum type="arabicPeriod" startAt="3"/>
            </a:pPr>
            <a:endParaRPr lang="it-IT">
              <a:solidFill>
                <a:srgbClr val="FFFF66"/>
              </a:solidFill>
              <a:latin typeface="Corbel" pitchFamily="34" charset="0"/>
              <a:cs typeface="Arial" charset="0"/>
            </a:endParaRPr>
          </a:p>
          <a:p>
            <a:pPr marL="342900" indent="-342900" algn="just">
              <a:buFontTx/>
              <a:buAutoNum type="arabicPeriod" startAt="4"/>
            </a:pPr>
            <a:r>
              <a:rPr lang="it-IT">
                <a:solidFill>
                  <a:srgbClr val="FFFF66"/>
                </a:solidFill>
                <a:latin typeface="Corbel" pitchFamily="34" charset="0"/>
                <a:cs typeface="Arial" charset="0"/>
              </a:rPr>
              <a:t>Either current dactylitis, defined as swelling of an entire digit, or a history of dactylitis   recorded  by  a  Rheumatologist</a:t>
            </a:r>
          </a:p>
          <a:p>
            <a:pPr marL="342900" indent="-342900" algn="just">
              <a:buFontTx/>
              <a:buAutoNum type="arabicPeriod" startAt="4"/>
            </a:pPr>
            <a:endParaRPr lang="it-IT">
              <a:solidFill>
                <a:srgbClr val="FFFF66"/>
              </a:solidFill>
              <a:latin typeface="Corbel" pitchFamily="34" charset="0"/>
              <a:cs typeface="Arial" charset="0"/>
            </a:endParaRPr>
          </a:p>
          <a:p>
            <a:pPr marL="342900" indent="-342900" algn="just">
              <a:buFontTx/>
              <a:buAutoNum type="arabicPeriod" startAt="5"/>
            </a:pPr>
            <a:r>
              <a:rPr lang="it-IT">
                <a:solidFill>
                  <a:srgbClr val="FFFF66"/>
                </a:solidFill>
                <a:latin typeface="Corbel" pitchFamily="34" charset="0"/>
                <a:cs typeface="Arial" charset="0"/>
              </a:rPr>
              <a:t>Radiographic evidence of juxtaarticular new bone formation appearing as ill-defined   ossification near joint margins (but excluding osteophyte formation) on plain radiographs  of the hand or foot</a:t>
            </a:r>
          </a:p>
        </p:txBody>
      </p:sp>
      <p:sp>
        <p:nvSpPr>
          <p:cNvPr id="1964036" name="Line 4"/>
          <p:cNvSpPr>
            <a:spLocks noChangeShapeType="1"/>
          </p:cNvSpPr>
          <p:nvPr/>
        </p:nvSpPr>
        <p:spPr bwMode="auto">
          <a:xfrm>
            <a:off x="214313" y="714375"/>
            <a:ext cx="8496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64037" name="Line 5"/>
          <p:cNvSpPr>
            <a:spLocks noChangeShapeType="1"/>
          </p:cNvSpPr>
          <p:nvPr/>
        </p:nvSpPr>
        <p:spPr bwMode="auto">
          <a:xfrm>
            <a:off x="357188" y="6357938"/>
            <a:ext cx="8569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964038" name="Text Box 6"/>
          <p:cNvSpPr txBox="1">
            <a:spLocks noChangeArrowheads="1"/>
          </p:cNvSpPr>
          <p:nvPr/>
        </p:nvSpPr>
        <p:spPr bwMode="auto">
          <a:xfrm>
            <a:off x="285750" y="6500813"/>
            <a:ext cx="46434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>
                <a:solidFill>
                  <a:srgbClr val="00FF00"/>
                </a:solidFill>
                <a:latin typeface="Corbel" pitchFamily="34" charset="0"/>
              </a:rPr>
              <a:t>* The CASPAR criteria have specificity of 98,7% and sensitivity of 91,4%</a:t>
            </a:r>
          </a:p>
        </p:txBody>
      </p:sp>
      <p:sp>
        <p:nvSpPr>
          <p:cNvPr id="1964039" name="Text Box 7"/>
          <p:cNvSpPr txBox="1">
            <a:spLocks noChangeArrowheads="1"/>
          </p:cNvSpPr>
          <p:nvPr/>
        </p:nvSpPr>
        <p:spPr bwMode="auto">
          <a:xfrm>
            <a:off x="5200650" y="64008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latin typeface="Corbel" pitchFamily="34" charset="0"/>
            </a:endParaRPr>
          </a:p>
        </p:txBody>
      </p:sp>
      <p:sp>
        <p:nvSpPr>
          <p:cNvPr id="1964040" name="Text Box 8"/>
          <p:cNvSpPr txBox="1">
            <a:spLocks noChangeArrowheads="1"/>
          </p:cNvSpPr>
          <p:nvPr/>
        </p:nvSpPr>
        <p:spPr bwMode="auto">
          <a:xfrm>
            <a:off x="5251450" y="6357938"/>
            <a:ext cx="38925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i="1">
                <a:solidFill>
                  <a:srgbClr val="FF0000"/>
                </a:solidFill>
                <a:latin typeface="Corbel" pitchFamily="34" charset="0"/>
              </a:rPr>
              <a:t>Taylor WJ, et al;CASPAR Study Group. Arthritis Rheum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714375" y="214313"/>
            <a:ext cx="77724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PROBLEMATICA   CLINICA</a:t>
            </a:r>
            <a:endParaRPr lang="it-IT" sz="2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00063" y="1357313"/>
            <a:ext cx="8258175" cy="6286500"/>
          </a:xfrm>
        </p:spPr>
        <p:txBody>
          <a:bodyPr>
            <a:normAutofit fontScale="40000" lnSpcReduction="20000"/>
          </a:bodyPr>
          <a:lstStyle/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7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   ASSIALE 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con   segni   di  </a:t>
            </a:r>
            <a:r>
              <a:rPr lang="it-IT" sz="5100" dirty="0" smtClean="0">
                <a:solidFill>
                  <a:srgbClr val="FF0000"/>
                </a:solidFill>
              </a:rPr>
              <a:t>       SPONDILITE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100" dirty="0" smtClean="0">
                <a:solidFill>
                  <a:srgbClr val="FF0000"/>
                </a:solidFill>
              </a:rPr>
              <a:t>  </a:t>
            </a:r>
            <a:r>
              <a:rPr lang="it-IT" sz="5100" dirty="0" smtClean="0"/>
              <a:t>      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100" dirty="0" smtClean="0"/>
              <a:t>     </a:t>
            </a: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 / o  con                   </a:t>
            </a:r>
            <a:r>
              <a:rPr lang="it-IT" sz="5100" dirty="0" smtClean="0">
                <a:solidFill>
                  <a:srgbClr val="FF0000"/>
                </a:solidFill>
              </a:rPr>
              <a:t>SINFISITE  PUBICA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5100" dirty="0" smtClean="0">
              <a:solidFill>
                <a:srgbClr val="FF0000"/>
              </a:solidFill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100" dirty="0" smtClean="0">
                <a:solidFill>
                  <a:srgbClr val="FF0000"/>
                </a:solidFill>
              </a:rPr>
              <a:t>     </a:t>
            </a: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 / o  della</a:t>
            </a:r>
            <a:r>
              <a:rPr lang="it-IT" sz="5100" dirty="0" smtClean="0">
                <a:solidFill>
                  <a:srgbClr val="FF0000"/>
                </a:solidFill>
              </a:rPr>
              <a:t>                MANUBRIO-STERNALE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600" dirty="0" smtClean="0">
              <a:solidFill>
                <a:srgbClr val="FF0000"/>
              </a:solidFill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000" dirty="0" smtClean="0"/>
              <a:t>                                                  </a:t>
            </a:r>
            <a:r>
              <a:rPr lang="it-IT" sz="5000" u="sng" dirty="0" smtClean="0">
                <a:solidFill>
                  <a:srgbClr val="00FF00"/>
                </a:solidFill>
              </a:rPr>
              <a:t>SENZA    SACROILEITE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000" dirty="0" smtClean="0">
                <a:solidFill>
                  <a:srgbClr val="00FF00"/>
                </a:solidFill>
              </a:rPr>
              <a:t>     </a:t>
            </a:r>
            <a:r>
              <a:rPr lang="it-IT" sz="5000" dirty="0" smtClean="0"/>
              <a:t>e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                    </a:t>
            </a:r>
            <a:r>
              <a:rPr lang="it-IT" sz="5000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HLA B 27   NEGATIVE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>
              <a:solidFill>
                <a:srgbClr val="FF0000"/>
              </a:solidFill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5900" dirty="0" smtClean="0">
                <a:solidFill>
                  <a:srgbClr val="FF0000"/>
                </a:solidFill>
              </a:rPr>
              <a:t>                                                            !?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3200" dirty="0" smtClean="0">
              <a:solidFill>
                <a:srgbClr val="FF0000"/>
              </a:solidFill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0000"/>
                </a:solidFill>
              </a:rPr>
              <a:t>    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00FF00"/>
                </a:solidFill>
              </a:rPr>
              <a:t>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/>
              <a:t>                                                 </a:t>
            </a:r>
            <a:r>
              <a:rPr lang="it-IT" sz="6000" dirty="0" smtClean="0"/>
              <a:t> </a:t>
            </a:r>
            <a:endParaRPr lang="it-IT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072063" y="0"/>
            <a:ext cx="3929062" cy="535781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CRITERI   </a:t>
            </a:r>
            <a:r>
              <a:rPr lang="it-IT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CLASSIFICAZIONE   ASAS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   le </a:t>
            </a: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SPA  </a:t>
            </a:r>
            <a:b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ASSIALI </a:t>
            </a:r>
            <a:endParaRPr lang="it-IT" sz="3600" dirty="0">
              <a:solidFill>
                <a:schemeClr val="tx2">
                  <a:satMod val="200000"/>
                </a:schemeClr>
              </a:solidFill>
            </a:endParaRPr>
          </a:p>
        </p:txBody>
      </p:sp>
      <p:graphicFrame>
        <p:nvGraphicFramePr>
          <p:cNvPr id="1966083" name="Object 3"/>
          <p:cNvGraphicFramePr>
            <a:graphicFrameLocks noChangeAspect="1"/>
          </p:cNvGraphicFramePr>
          <p:nvPr>
            <p:ph type="tbl" idx="4294967295"/>
          </p:nvPr>
        </p:nvGraphicFramePr>
        <p:xfrm>
          <a:off x="0" y="0"/>
          <a:ext cx="5000625" cy="6072188"/>
        </p:xfrm>
        <a:graphic>
          <a:graphicData uri="http://schemas.openxmlformats.org/presentationml/2006/ole">
            <p:oleObj spid="_x0000_s1966083" name="Acrobat Document" r:id="rId3" imgW="11487600" imgH="14428440" progId="AcroExch.Document.7">
              <p:embed/>
            </p:oleObj>
          </a:graphicData>
        </a:graphic>
      </p:graphicFrame>
      <p:sp>
        <p:nvSpPr>
          <p:cNvPr id="1966084" name="Rettangolo 6"/>
          <p:cNvSpPr>
            <a:spLocks noChangeArrowheads="1"/>
          </p:cNvSpPr>
          <p:nvPr/>
        </p:nvSpPr>
        <p:spPr bwMode="auto">
          <a:xfrm>
            <a:off x="6500813" y="3105150"/>
            <a:ext cx="2000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it-IT">
              <a:latin typeface="Corbel" pitchFamily="34" charset="0"/>
            </a:endParaRPr>
          </a:p>
        </p:txBody>
      </p:sp>
      <p:graphicFrame>
        <p:nvGraphicFramePr>
          <p:cNvPr id="1966085" name="Object 5"/>
          <p:cNvGraphicFramePr>
            <a:graphicFrameLocks noChangeAspect="1"/>
          </p:cNvGraphicFramePr>
          <p:nvPr/>
        </p:nvGraphicFramePr>
        <p:xfrm>
          <a:off x="0" y="6215063"/>
          <a:ext cx="9144000" cy="642937"/>
        </p:xfrm>
        <a:graphic>
          <a:graphicData uri="http://schemas.openxmlformats.org/presentationml/2006/ole">
            <p:oleObj spid="_x0000_s1966085" name="Acrobat Document" r:id="rId4" imgW="30705840" imgH="266472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42875"/>
            <a:ext cx="7543800" cy="5969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HLA and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SpA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967107" name="Object 2"/>
          <p:cNvGraphicFramePr>
            <a:graphicFrameLocks noChangeAspect="1"/>
          </p:cNvGraphicFramePr>
          <p:nvPr>
            <p:ph sz="half" idx="4294967295"/>
          </p:nvPr>
        </p:nvGraphicFramePr>
        <p:xfrm>
          <a:off x="571500" y="1000125"/>
          <a:ext cx="7886700" cy="5657850"/>
        </p:xfrm>
        <a:graphic>
          <a:graphicData uri="http://schemas.openxmlformats.org/presentationml/2006/ole">
            <p:oleObj spid="_x0000_s1967107" name="Document" r:id="rId3" imgW="8535605" imgH="6014945" progId="Word.Document.8">
              <p:embed/>
            </p:oleObj>
          </a:graphicData>
        </a:graphic>
      </p:graphicFrame>
      <p:sp>
        <p:nvSpPr>
          <p:cNvPr id="4" name="Rettangolo 3"/>
          <p:cNvSpPr/>
          <p:nvPr/>
        </p:nvSpPr>
        <p:spPr>
          <a:xfrm>
            <a:off x="4214813" y="5643563"/>
            <a:ext cx="4572000" cy="53498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, M      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Arthritis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2006</a:t>
            </a:r>
          </a:p>
          <a:p>
            <a:pPr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et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al.  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Ann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Dis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2009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063" y="500063"/>
            <a:ext cx="81153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Undifferentiated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Spondyloarthritis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(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USpA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) 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1784350"/>
            <a:ext cx="8115300" cy="4572000"/>
          </a:xfrm>
        </p:spPr>
        <p:txBody>
          <a:bodyPr>
            <a:normAutofit fontScale="85000" lnSpcReduction="20000"/>
          </a:bodyPr>
          <a:lstStyle/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/>
              <a:t>  </a:t>
            </a:r>
            <a:r>
              <a:rPr lang="it-IT" sz="4300" dirty="0" smtClean="0">
                <a:solidFill>
                  <a:srgbClr val="FFFF00"/>
                </a:solidFill>
              </a:rPr>
              <a:t>The   major   </a:t>
            </a:r>
            <a:r>
              <a:rPr lang="it-IT" sz="4300" dirty="0" err="1" smtClean="0">
                <a:solidFill>
                  <a:srgbClr val="FFFF00"/>
                </a:solidFill>
              </a:rPr>
              <a:t>difference</a:t>
            </a:r>
            <a:r>
              <a:rPr lang="it-IT" sz="4300" dirty="0" smtClean="0">
                <a:solidFill>
                  <a:srgbClr val="FFFF00"/>
                </a:solidFill>
              </a:rPr>
              <a:t>  </a:t>
            </a:r>
            <a:r>
              <a:rPr lang="it-IT" sz="4300" dirty="0" err="1" smtClean="0">
                <a:solidFill>
                  <a:srgbClr val="FFFF00"/>
                </a:solidFill>
              </a:rPr>
              <a:t>between</a:t>
            </a:r>
            <a:r>
              <a:rPr lang="it-IT" sz="4300" dirty="0" smtClean="0">
                <a:solidFill>
                  <a:srgbClr val="FFFF00"/>
                </a:solidFill>
              </a:rPr>
              <a:t>   </a:t>
            </a:r>
            <a:r>
              <a:rPr lang="it-IT" sz="4300" dirty="0" err="1" smtClean="0">
                <a:solidFill>
                  <a:srgbClr val="FFFF00"/>
                </a:solidFill>
              </a:rPr>
              <a:t>USpA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4300" dirty="0" smtClean="0">
                <a:solidFill>
                  <a:srgbClr val="FFFF00"/>
                </a:solidFill>
              </a:rPr>
              <a:t> and  </a:t>
            </a:r>
            <a:r>
              <a:rPr lang="it-IT" sz="4300" dirty="0" err="1" smtClean="0">
                <a:solidFill>
                  <a:srgbClr val="FFFF00"/>
                </a:solidFill>
              </a:rPr>
              <a:t>Ankylosing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err="1" smtClean="0">
                <a:solidFill>
                  <a:srgbClr val="FFFF00"/>
                </a:solidFill>
              </a:rPr>
              <a:t>spondylitis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err="1" smtClean="0">
                <a:solidFill>
                  <a:srgbClr val="FFFF00"/>
                </a:solidFill>
              </a:rPr>
              <a:t>is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err="1" smtClean="0">
                <a:solidFill>
                  <a:srgbClr val="FFFF00"/>
                </a:solidFill>
              </a:rPr>
              <a:t>that</a:t>
            </a:r>
            <a:r>
              <a:rPr lang="it-IT" sz="4300" dirty="0" smtClean="0">
                <a:solidFill>
                  <a:srgbClr val="FFFF00"/>
                </a:solidFill>
              </a:rPr>
              <a:t>  </a:t>
            </a:r>
            <a:r>
              <a:rPr lang="it-IT" sz="4300" dirty="0" err="1" smtClean="0">
                <a:solidFill>
                  <a:srgbClr val="FFFF00"/>
                </a:solidFill>
              </a:rPr>
              <a:t>plain</a:t>
            </a:r>
            <a:endParaRPr lang="it-IT" sz="4300" dirty="0" smtClean="0">
              <a:solidFill>
                <a:srgbClr val="FFFF00"/>
              </a:solidFill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4300" dirty="0" smtClean="0">
                <a:solidFill>
                  <a:srgbClr val="FFFF00"/>
                </a:solidFill>
              </a:rPr>
              <a:t> film </a:t>
            </a:r>
            <a:r>
              <a:rPr lang="it-IT" sz="4300" dirty="0" err="1" smtClean="0">
                <a:solidFill>
                  <a:srgbClr val="FFFF00"/>
                </a:solidFill>
              </a:rPr>
              <a:t>radiographic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err="1" smtClean="0">
                <a:solidFill>
                  <a:srgbClr val="FFFF00"/>
                </a:solidFill>
              </a:rPr>
              <a:t>evidence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err="1" smtClean="0">
                <a:solidFill>
                  <a:srgbClr val="FFFF00"/>
                </a:solidFill>
              </a:rPr>
              <a:t>of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Sacroiliitis</a:t>
            </a:r>
            <a:endParaRPr lang="it-IT" sz="43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in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either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absent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or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mild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in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USpA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dirty="0" smtClean="0"/>
              <a:t>					</a:t>
            </a:r>
            <a:r>
              <a:rPr lang="it-IT" sz="2400" b="1" dirty="0" err="1" smtClean="0"/>
              <a:t>Zochling</a:t>
            </a:r>
            <a:r>
              <a:rPr lang="it-IT" sz="2400" b="1" dirty="0" smtClean="0"/>
              <a:t> J </a:t>
            </a:r>
            <a:r>
              <a:rPr lang="it-IT" sz="2400" b="1" dirty="0" err="1" smtClean="0"/>
              <a:t>Rheumatology</a:t>
            </a:r>
            <a:r>
              <a:rPr lang="it-IT" sz="2400" b="1" dirty="0" smtClean="0"/>
              <a:t> 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488" y="404812"/>
            <a:ext cx="6178562" cy="238124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2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    </a:t>
            </a:r>
            <a:r>
              <a:rPr lang="it-IT" sz="32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EPIDEMIOLOGIA</a:t>
            </a:r>
            <a:r>
              <a:rPr lang="it-IT" sz="3200" b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</a:t>
            </a:r>
            <a:r>
              <a:rPr lang="it-IT" sz="3200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it-IT" sz="3200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it-IT" sz="3200" b="0" dirty="0" smtClean="0">
                <a:solidFill>
                  <a:srgbClr val="FF0000"/>
                </a:solidFill>
                <a:latin typeface="Times New Roman" pitchFamily="18" charset="0"/>
              </a:rPr>
              <a:t>                    </a:t>
            </a:r>
            <a:r>
              <a:rPr lang="it-IT" sz="3200" b="0" dirty="0" smtClean="0">
                <a:solidFill>
                  <a:srgbClr val="FFFF00"/>
                </a:solidFill>
                <a:latin typeface="Times New Roman" pitchFamily="18" charset="0"/>
              </a:rPr>
              <a:t>DELLE </a:t>
            </a:r>
            <a:r>
              <a:rPr lang="it-IT" sz="3200" b="0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it-IT" sz="3200" b="0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it-IT" sz="3200" b="0" dirty="0" smtClean="0">
                <a:solidFill>
                  <a:srgbClr val="FFFF00"/>
                </a:solidFill>
                <a:latin typeface="Times New Roman" pitchFamily="18" charset="0"/>
              </a:rPr>
              <a:t>  ARTRITI   SIERONEGATIVE</a:t>
            </a:r>
            <a:r>
              <a:rPr lang="it-IT" sz="3200" b="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3200" b="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3200" b="0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it-IT" sz="32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SPONDILOENTESOARTRITI </a:t>
            </a:r>
            <a:r>
              <a:rPr lang="it-IT" sz="3200" b="0" dirty="0" smtClean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it-IT" sz="3200" b="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14688" y="3357563"/>
            <a:ext cx="5654675" cy="3671887"/>
          </a:xfrm>
        </p:spPr>
        <p:txBody>
          <a:bodyPr>
            <a:normAutofit fontScale="55000" lnSpcReduction="20000"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3600" i="1" dirty="0" smtClean="0">
                <a:solidFill>
                  <a:srgbClr val="04FC2D"/>
                </a:solidFill>
                <a:latin typeface="Comic Sans MS" pitchFamily="66" charset="0"/>
              </a:rPr>
              <a:t>GIUSEPPE    ZACCARI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3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3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32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ASL ROMA C                      OSPEDALE  CTO </a:t>
            </a:r>
            <a:r>
              <a:rPr lang="it-IT" sz="2400" i="1" dirty="0" err="1" smtClean="0">
                <a:solidFill>
                  <a:srgbClr val="FF0000"/>
                </a:solidFill>
                <a:latin typeface="Comic Sans MS" pitchFamily="66" charset="0"/>
              </a:rPr>
              <a:t>A.ALESINI</a:t>
            </a: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i="1" dirty="0" smtClean="0">
                <a:solidFill>
                  <a:srgbClr val="04FC2D"/>
                </a:solidFill>
                <a:latin typeface="Comic Sans MS" pitchFamily="66" charset="0"/>
              </a:rPr>
              <a:t>DIRIGENTE  MEDICO       </a:t>
            </a:r>
            <a:r>
              <a:rPr lang="it-IT" sz="2400" i="1" dirty="0" err="1" smtClean="0">
                <a:solidFill>
                  <a:srgbClr val="FFFF00"/>
                </a:solidFill>
                <a:latin typeface="Comic Sans MS" pitchFamily="66" charset="0"/>
              </a:rPr>
              <a:t>U.O.C.</a:t>
            </a:r>
            <a:r>
              <a:rPr lang="it-IT" sz="2400" i="1" dirty="0" smtClean="0">
                <a:solidFill>
                  <a:srgbClr val="FFFF00"/>
                </a:solidFill>
                <a:latin typeface="Comic Sans MS" pitchFamily="66" charset="0"/>
              </a:rPr>
              <a:t> REUMATOLOGIA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i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UNIVERSITA’  DEGLI  STUDI  </a:t>
            </a:r>
            <a:r>
              <a:rPr lang="it-IT" sz="2400" i="1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  ROMA  “ TOR  VERGATA ”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i="1" dirty="0" smtClean="0">
                <a:solidFill>
                  <a:srgbClr val="00FF00"/>
                </a:solidFill>
                <a:latin typeface="Comic Sans MS" pitchFamily="66" charset="0"/>
              </a:rPr>
              <a:t>DOCENTE  </a:t>
            </a:r>
            <a:r>
              <a:rPr lang="it-IT" sz="2400" i="1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400" i="1" dirty="0" smtClean="0">
                <a:solidFill>
                  <a:srgbClr val="FFFF00"/>
                </a:solidFill>
                <a:latin typeface="Comic Sans MS" pitchFamily="66" charset="0"/>
              </a:rPr>
              <a:t>   “ REUMATOLOGIA ”   e   “ IMMUNOLOGIA ”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it-IT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it-IT" sz="24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1400" dirty="0">
              <a:latin typeface="Times New Roman" pitchFamily="18" charset="0"/>
            </a:endParaRPr>
          </a:p>
        </p:txBody>
      </p:sp>
      <p:pic>
        <p:nvPicPr>
          <p:cNvPr id="21507" name="Picture 5" descr="Scans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86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277813"/>
            <a:ext cx="8501062" cy="12223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SPA  INDIFFERENZIATE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SONO  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SpA   PER   LE   QUALI   NON   E’   DIMOSTRABILE   UNA   CORRELAZIONE  CON   LA    PSORIASI,    CON    LE   IBD,    CON    UNA    INFEZIONE    DA   MICROBI  ARTRITOGENI</a:t>
            </a:r>
            <a:r>
              <a:rPr lang="it-IT" sz="1200" b="1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1200" b="1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Spondyloarthritides</a:t>
            </a:r>
            <a:endParaRPr lang="it-IT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7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86000"/>
            <a:ext cx="8229600" cy="4000500"/>
          </a:xfrm>
        </p:spPr>
        <p:txBody>
          <a:bodyPr/>
          <a:lstStyle/>
          <a:p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Ankylosing spondylitis </a:t>
            </a:r>
          </a:p>
          <a:p>
            <a:endParaRPr lang="it-IT" sz="180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it-IT" sz="3200" smtClean="0">
                <a:solidFill>
                  <a:srgbClr val="00FF00"/>
                </a:solidFill>
                <a:latin typeface="Comic Sans MS" pitchFamily="66" charset="0"/>
              </a:rPr>
              <a:t>Undifferentiated </a:t>
            </a:r>
          </a:p>
          <a:p>
            <a:pPr>
              <a:buFont typeface="Wingdings" pitchFamily="2" charset="2"/>
              <a:buNone/>
            </a:pPr>
            <a:r>
              <a:rPr lang="it-IT" sz="3200" smtClean="0">
                <a:solidFill>
                  <a:srgbClr val="00FF00"/>
                </a:solidFill>
                <a:latin typeface="Comic Sans MS" pitchFamily="66" charset="0"/>
              </a:rPr>
              <a:t>   spondyloarthritis </a:t>
            </a:r>
          </a:p>
          <a:p>
            <a:pPr>
              <a:buFont typeface="Wingdings" pitchFamily="2" charset="2"/>
              <a:buNone/>
            </a:pPr>
            <a:endParaRPr lang="it-IT" sz="3200" smtClean="0">
              <a:solidFill>
                <a:srgbClr val="00FF00"/>
              </a:solidFill>
              <a:latin typeface="Comic Sans MS" pitchFamily="66" charset="0"/>
            </a:endParaRPr>
          </a:p>
          <a:p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Reactive arthritis </a:t>
            </a:r>
          </a:p>
          <a:p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Spondyloarthritis associated with psoriasis </a:t>
            </a:r>
          </a:p>
          <a:p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Spondyloarthritis associated with Crohn's disease and ulcerative colitis </a:t>
            </a:r>
          </a:p>
          <a:p>
            <a:r>
              <a:rPr lang="it-IT" sz="1800" smtClean="0">
                <a:solidFill>
                  <a:srgbClr val="FFFF00"/>
                </a:solidFill>
                <a:latin typeface="Comic Sans MS" pitchFamily="66" charset="0"/>
              </a:rPr>
              <a:t>Juvenile onset ankylosing spondylitis</a:t>
            </a:r>
            <a:r>
              <a:rPr lang="it-IT" sz="1800" smtClean="0">
                <a:latin typeface="Comic Sans MS" pitchFamily="66" charset="0"/>
              </a:rPr>
              <a:t> </a:t>
            </a:r>
          </a:p>
          <a:p>
            <a:pPr>
              <a:buFont typeface="Wingdings" pitchFamily="2" charset="2"/>
              <a:buNone/>
            </a:pPr>
            <a:endParaRPr lang="it-IT" smtClean="0">
              <a:latin typeface="Comic Sans MS" pitchFamily="66" charset="0"/>
            </a:endParaRPr>
          </a:p>
        </p:txBody>
      </p:sp>
      <p:pic>
        <p:nvPicPr>
          <p:cNvPr id="1970180" name="Picture 4" descr="Senza nome-scandito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357438"/>
            <a:ext cx="32861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0181" name="Text Box 5"/>
          <p:cNvSpPr txBox="1">
            <a:spLocks noChangeArrowheads="1"/>
          </p:cNvSpPr>
          <p:nvPr/>
        </p:nvSpPr>
        <p:spPr bwMode="auto">
          <a:xfrm>
            <a:off x="4929188" y="6429375"/>
            <a:ext cx="4214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>
                <a:solidFill>
                  <a:srgbClr val="FF0000"/>
                </a:solidFill>
                <a:latin typeface="Comic Sans MS" pitchFamily="66" charset="0"/>
              </a:rPr>
              <a:t>                           Brandt J  Rheumatology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500063"/>
            <a:ext cx="9036050" cy="5032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dirty="0">
                <a:solidFill>
                  <a:srgbClr val="FF0000"/>
                </a:solidFill>
                <a:latin typeface="Comic Sans MS" pitchFamily="66" charset="0"/>
              </a:rPr>
              <a:t>SPONDILOENTESOARTRITI  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CRONICHE  </a:t>
            </a:r>
            <a:r>
              <a:rPr lang="it-IT" sz="2000" b="1" dirty="0">
                <a:solidFill>
                  <a:srgbClr val="FF0000"/>
                </a:solidFill>
                <a:latin typeface="Comic Sans MS" pitchFamily="66" charset="0"/>
              </a:rPr>
              <a:t>INDIFFERENZIATE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5900" y="1714500"/>
            <a:ext cx="8713788" cy="4929188"/>
          </a:xfrm>
        </p:spPr>
        <p:txBody>
          <a:bodyPr>
            <a:normAutofit/>
          </a:bodyPr>
          <a:lstStyle/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400" b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400" b="1" dirty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       POSSIAMO     RIDURRE    LA   QUOTA   DELLE    SpA  INDIFFERENZIATE  SE   A  TUTTI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I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 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PAZIENTI      CON     UN    QUADRO   CLINICO    </a:t>
            </a:r>
            <a:r>
              <a:rPr lang="it-IT" sz="1400" dirty="0" err="1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     SpA    FACCIAMO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: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LA  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ATTENTA    RICERCA  DELLA  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PSORIASI   CUTANEA / UNGUEALE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,    LA </a:t>
            </a: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 2"/>
              <a:buNone/>
              <a:defRPr/>
            </a:pP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 RICERCA  DEGLI   ANTIGENI  HLA  </a:t>
            </a:r>
            <a:r>
              <a:rPr lang="it-IT" sz="1400" b="1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CLASSE  I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CORRELATI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ALLA  PSORIASI </a:t>
            </a:r>
            <a:endParaRPr lang="it-IT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None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Char char="Ø"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LA  RICERCA  COLTURALE,  CON  PCR, 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DEI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MICROBI  ARTRITOGENI</a:t>
            </a: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Char char="Ø"/>
              <a:defRPr/>
            </a:pPr>
            <a:endParaRPr lang="it-IT" sz="1400" b="1" dirty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Char char="Ø"/>
              <a:defRPr/>
            </a:pPr>
            <a:endParaRPr lang="it-IT" sz="1400" dirty="0">
              <a:solidFill>
                <a:srgbClr val="00FF00"/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LO     </a:t>
            </a:r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SCREENING     PER     IBD</a:t>
            </a: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,     IN     PARTICOLARE     DEL     </a:t>
            </a:r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M. </a:t>
            </a:r>
            <a:endParaRPr lang="it-IT" sz="14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 2"/>
              <a:buNone/>
              <a:defRPr/>
            </a:pP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CROHN  </a:t>
            </a:r>
            <a:endParaRPr lang="it-IT" sz="14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 2"/>
              <a:buNone/>
              <a:defRPr/>
            </a:pP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(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CON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METODI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NON 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INVASIVI,  ES.   ECOGRAFIA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DELLE    ANSE    DEL  </a:t>
            </a:r>
            <a:endParaRPr lang="it-IT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TENUE   A  DIGIUNO   E   DOPO   SOMMINISTRAZIONE   </a:t>
            </a:r>
            <a:r>
              <a:rPr lang="it-IT" sz="1400" dirty="0" err="1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   SOLUZIONE   </a:t>
            </a:r>
            <a:endParaRPr lang="it-IT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996696" lvl="2" fontAlgn="auto">
              <a:lnSpc>
                <a:spcPct val="80000"/>
              </a:lnSpc>
              <a:spcAft>
                <a:spcPts val="0"/>
              </a:spcAft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    IPERTONICA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)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1400" b="1" dirty="0">
              <a:solidFill>
                <a:srgbClr val="00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400" dirty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00063" y="500063"/>
            <a:ext cx="8258175" cy="5715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PROBLEMATICA  INDICI 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FLOGOSI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85750" y="1571625"/>
            <a:ext cx="8401050" cy="4429125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/>
              <a:t>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 smtClean="0"/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SpA  CON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INDICI 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FLOGOSI  NORMALI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Diagnosis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spondyloarthritis</a:t>
            </a:r>
            <a:endParaRPr lang="it-IT" sz="3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1500" y="2286000"/>
            <a:ext cx="8043863" cy="4572000"/>
          </a:xfrm>
        </p:spPr>
        <p:txBody>
          <a:bodyPr>
            <a:normAutofit fontScale="77500" lnSpcReduction="20000"/>
          </a:bodyPr>
          <a:lstStyle/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3100" b="1" dirty="0" err="1" smtClean="0">
                <a:solidFill>
                  <a:srgbClr val="FFFF00"/>
                </a:solidFill>
                <a:latin typeface="Comic Sans MS" pitchFamily="66" charset="0"/>
              </a:rPr>
              <a:t>Laboratory</a:t>
            </a:r>
            <a:r>
              <a:rPr lang="it-IT" sz="3100" b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3100" b="1" dirty="0" err="1" smtClean="0">
                <a:solidFill>
                  <a:srgbClr val="FFFF00"/>
                </a:solidFill>
                <a:latin typeface="Comic Sans MS" pitchFamily="66" charset="0"/>
              </a:rPr>
              <a:t>testing</a:t>
            </a:r>
            <a:r>
              <a:rPr lang="it-IT" sz="31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5200" dirty="0" smtClean="0">
                <a:solidFill>
                  <a:srgbClr val="00FF00"/>
                </a:solidFill>
                <a:latin typeface="Comic Sans MS" pitchFamily="66" charset="0"/>
              </a:rPr>
              <a:t>CRP</a:t>
            </a:r>
            <a:r>
              <a:rPr lang="it-IT" sz="52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it-IT" sz="5200" dirty="0" err="1" smtClean="0">
                <a:solidFill>
                  <a:srgbClr val="FFFF00"/>
                </a:solidFill>
                <a:latin typeface="Comic Sans MS" pitchFamily="66" charset="0"/>
              </a:rPr>
              <a:t>sensitivity</a:t>
            </a:r>
            <a:r>
              <a:rPr lang="it-IT" sz="5200" dirty="0" smtClean="0">
                <a:solidFill>
                  <a:srgbClr val="FFFF00"/>
                </a:solidFill>
                <a:latin typeface="Comic Sans MS" pitchFamily="66" charset="0"/>
              </a:rPr>
              <a:t>  38.1%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et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al.,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Ann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Dis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2009;68:777-783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endParaRPr lang="it-IT" sz="2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it-IT" sz="1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357188" y="571500"/>
            <a:ext cx="8143875" cy="6715125"/>
          </a:xfrm>
        </p:spPr>
        <p:txBody>
          <a:bodyPr>
            <a:normAutofit/>
          </a:bodyPr>
          <a:lstStyle/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0000"/>
                </a:solidFill>
              </a:rPr>
              <a:t>                             PROBLEMATICA     </a:t>
            </a:r>
            <a:r>
              <a:rPr lang="it-IT" dirty="0" smtClean="0">
                <a:solidFill>
                  <a:srgbClr val="00FF00"/>
                </a:solidFill>
                <a:latin typeface="Comic Sans MS" pitchFamily="66" charset="0"/>
              </a:rPr>
              <a:t>SPA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AD</a:t>
            </a:r>
            <a:r>
              <a:rPr lang="it-IT" dirty="0" smtClean="0">
                <a:latin typeface="Comic Sans MS" pitchFamily="66" charset="0"/>
              </a:rPr>
              <a:t>   </a:t>
            </a:r>
            <a:r>
              <a:rPr lang="it-IT" dirty="0" smtClean="0">
                <a:solidFill>
                  <a:srgbClr val="00FF00"/>
                </a:solidFill>
                <a:latin typeface="Comic Sans MS" pitchFamily="66" charset="0"/>
              </a:rPr>
              <a:t>ESCLUSIVO / PREVALENTE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00FF00"/>
                </a:solidFill>
                <a:latin typeface="Comic Sans MS" pitchFamily="66" charset="0"/>
              </a:rPr>
              <a:t>    QUADRO  CLINICO  POLIENTESITICO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>
              <a:latin typeface="Comic Sans MS" pitchFamily="66" charset="0"/>
            </a:endParaRP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Comic Sans MS" pitchFamily="66" charset="0"/>
              </a:rPr>
              <a:t>    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DIAGNOSI  DIFFERENZIALE  CON  LA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SINDROME   FIBROMIALGICA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7346" name="Object 2"/>
          <p:cNvGraphicFramePr>
            <a:graphicFrameLocks noChangeAspect="1"/>
          </p:cNvGraphicFramePr>
          <p:nvPr/>
        </p:nvGraphicFramePr>
        <p:xfrm>
          <a:off x="428625" y="571500"/>
          <a:ext cx="8286750" cy="5786438"/>
        </p:xfrm>
        <a:graphic>
          <a:graphicData uri="http://schemas.openxmlformats.org/presentationml/2006/ole">
            <p:oleObj spid="_x0000_s1977346" name="Acrobat Document" r:id="rId3" imgW="24219360" imgH="1406052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8370" name="Object 2"/>
          <p:cNvGraphicFramePr>
            <a:graphicFrameLocks noChangeAspect="1"/>
          </p:cNvGraphicFramePr>
          <p:nvPr/>
        </p:nvGraphicFramePr>
        <p:xfrm>
          <a:off x="500063" y="1071563"/>
          <a:ext cx="8143875" cy="4929187"/>
        </p:xfrm>
        <a:graphic>
          <a:graphicData uri="http://schemas.openxmlformats.org/presentationml/2006/ole">
            <p:oleObj spid="_x0000_s1978370" name="Acrobat Document" r:id="rId3" imgW="24041880" imgH="1379376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214313" y="357188"/>
            <a:ext cx="8786812" cy="6715125"/>
          </a:xfrm>
        </p:spPr>
        <p:txBody>
          <a:bodyPr>
            <a:normAutofit fontScale="62500" lnSpcReduction="20000"/>
          </a:bodyPr>
          <a:lstStyle/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/>
              <a:t>   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Diagnosi differenziale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ENTESITE – DOLORE FIBROMIALGICO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dirty="0" smtClean="0"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Cercare   di   oggettivare   con   tecniche   di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imaging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la  condizione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entesitica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: 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 smtClean="0">
              <a:latin typeface="Comic Sans MS" pitchFamily="66" charset="0"/>
            </a:endParaRPr>
          </a:p>
          <a:p>
            <a:pPr marL="740664" lvl="1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ECOGRAFIA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con SEGNALE </a:t>
            </a: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POWER DOPPLER</a:t>
            </a:r>
          </a:p>
          <a:p>
            <a:pPr marL="740664" lvl="1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dirty="0" smtClean="0">
                <a:latin typeface="Comic Sans MS" pitchFamily="66" charset="0"/>
              </a:rPr>
              <a:t>( COME  INDAGINE  </a:t>
            </a:r>
            <a:r>
              <a:rPr lang="it-IT" dirty="0" err="1" smtClean="0">
                <a:latin typeface="Comic Sans MS" pitchFamily="66" charset="0"/>
              </a:rPr>
              <a:t>DI</a:t>
            </a:r>
            <a:r>
              <a:rPr lang="it-IT" dirty="0" smtClean="0">
                <a:latin typeface="Comic Sans MS" pitchFamily="66" charset="0"/>
              </a:rPr>
              <a:t>  I  LIVELLO ) </a:t>
            </a:r>
          </a:p>
          <a:p>
            <a:pPr marL="740664" lvl="1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dirty="0" smtClean="0">
              <a:latin typeface="Comic Sans MS" pitchFamily="66" charset="0"/>
            </a:endParaRPr>
          </a:p>
          <a:p>
            <a:pPr marL="740664" lvl="1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 smtClean="0">
                <a:latin typeface="Comic Sans MS" pitchFamily="66" charset="0"/>
              </a:rPr>
              <a:t>OTTIMA   LA   </a:t>
            </a: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RMN  CON  GADOLINIO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dirty="0" smtClean="0">
                <a:latin typeface="Comic Sans MS" pitchFamily="66" charset="0"/>
              </a:rPr>
              <a:t>( MENO FRUIBILE ) </a:t>
            </a:r>
          </a:p>
          <a:p>
            <a:pPr marL="740664" lvl="1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dirty="0" smtClean="0">
              <a:latin typeface="Comic Sans MS" pitchFamily="66" charset="0"/>
            </a:endParaRPr>
          </a:p>
          <a:p>
            <a:pPr marL="740664" lvl="1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 smtClean="0">
                <a:latin typeface="Comic Sans MS" pitchFamily="66" charset="0"/>
              </a:rPr>
              <a:t>UTILE  PUO’  RISULTARE  LA  </a:t>
            </a: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SCINTIGRAFIA</a:t>
            </a:r>
            <a:r>
              <a:rPr lang="it-IT" sz="3600" dirty="0" smtClean="0">
                <a:latin typeface="Comic Sans MS" pitchFamily="66" charset="0"/>
              </a:rPr>
              <a:t>  </a:t>
            </a:r>
            <a:r>
              <a:rPr lang="it-IT" dirty="0" smtClean="0">
                <a:latin typeface="Comic Sans MS" pitchFamily="66" charset="0"/>
              </a:rPr>
              <a:t>( MOLTO SENSIBILE, </a:t>
            </a:r>
          </a:p>
          <a:p>
            <a:pPr marL="740664" lvl="1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Comic Sans MS" pitchFamily="66" charset="0"/>
              </a:rPr>
              <a:t>     MA  MENO  SPECIFICA )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 smtClean="0"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SE  LE  INDAGINI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IMAGING  NON  SONO DIRIMENTI,  MOLTO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UTILE    SAGGIARE   LA    </a:t>
            </a:r>
            <a:r>
              <a:rPr lang="it-IT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SENSIBILITA’   DEL   DOLORE   AI  FANS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,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QUASI SEMPRE  PRESENTE   NELLE   ENTESITI   ( SENSIBIBILITA’ 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VARIO   GRADO ) ,   ASSENTE   NEL   DOLORE  FIBROMIALGICO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2600" dirty="0" smtClean="0">
              <a:latin typeface="Comic Sans MS" pitchFamily="66" charset="0"/>
            </a:endParaRP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600" dirty="0" smtClean="0">
                <a:latin typeface="Comic Sans MS" pitchFamily="66" charset="0"/>
              </a:rPr>
              <a:t>     N.B.   Spesso, a complicare il quadro, si associa alla SpA anche una </a:t>
            </a:r>
            <a:r>
              <a:rPr lang="it-IT" sz="2600" dirty="0" err="1" smtClean="0">
                <a:latin typeface="Comic Sans MS" pitchFamily="66" charset="0"/>
              </a:rPr>
              <a:t>fibromialgia</a:t>
            </a:r>
            <a:r>
              <a:rPr lang="it-IT" sz="2600" dirty="0" smtClean="0">
                <a:latin typeface="Comic Sans MS" pitchFamily="66" charset="0"/>
              </a:rPr>
              <a:t> secondaria, con tender </a:t>
            </a:r>
            <a:r>
              <a:rPr lang="it-IT" sz="2600" dirty="0" err="1" smtClean="0">
                <a:latin typeface="Comic Sans MS" pitchFamily="66" charset="0"/>
              </a:rPr>
              <a:t>points</a:t>
            </a:r>
            <a:r>
              <a:rPr lang="it-IT" sz="2600" dirty="0" smtClean="0">
                <a:latin typeface="Comic Sans MS" pitchFamily="66" charset="0"/>
              </a:rPr>
              <a:t> positivi</a:t>
            </a:r>
            <a:endParaRPr lang="it-IT" sz="2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7950" y="428625"/>
            <a:ext cx="9036050" cy="9286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  DIAGNOSI   PRECOCE    DELLE   SpA</a:t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428750"/>
            <a:ext cx="8285163" cy="5143500"/>
          </a:xfrm>
        </p:spPr>
        <p:txBody>
          <a:bodyPr>
            <a:normAutofit fontScale="70000" lnSpcReduction="20000"/>
          </a:bodyPr>
          <a:lstStyle/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“RED FLAGS”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C560C"/>
                </a:solidFill>
                <a:latin typeface="Comic Sans MS" pitchFamily="66" charset="0"/>
              </a:rPr>
              <a:t>RED  FLAGS    </a:t>
            </a:r>
            <a:r>
              <a:rPr lang="it-IT" sz="2800" dirty="0" smtClean="0">
                <a:solidFill>
                  <a:srgbClr val="09FF09"/>
                </a:solidFill>
                <a:latin typeface="Comic Sans MS" pitchFamily="66" charset="0"/>
              </a:rPr>
              <a:t>CLINICHE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 marL="411480" lvl="1" indent="-3429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C510C"/>
                </a:solidFill>
                <a:latin typeface="Comic Sans MS" pitchFamily="66" charset="0"/>
              </a:rPr>
              <a:t>RED  FLAG   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TERAPEUTICA</a:t>
            </a:r>
          </a:p>
          <a:p>
            <a:pPr marL="411480" lvl="1" indent="-3429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lvl="1" indent="-3429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lvl="1" indent="-342900" fontAlgn="auto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C510C"/>
                </a:solidFill>
                <a:latin typeface="Comic Sans MS" pitchFamily="66" charset="0"/>
              </a:rPr>
              <a:t>RED  FLAGS 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EMATO - CHIMICHE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20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endParaRPr lang="it-IT" sz="20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 marL="740664" lvl="1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FC510C"/>
                </a:solidFill>
                <a:latin typeface="Comic Sans MS" pitchFamily="66" charset="0"/>
              </a:rPr>
              <a:t> </a:t>
            </a:r>
            <a:endParaRPr lang="it-IT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dirty="0" smtClean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9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QUALI       STRUMENTI      </a:t>
            </a:r>
            <a:r>
              <a:rPr lang="it-IT" sz="29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9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IMAGING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900" dirty="0" smtClean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9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UTILIZZARE  ?</a:t>
            </a:r>
            <a:endParaRPr lang="it-IT" sz="2900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SEGNI  CLINICI  1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IBP  (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Inflammatory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back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pain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)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ASAS   EXPERTS  DEFINITION  2009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2428875"/>
            <a:ext cx="8429625" cy="4214813"/>
          </a:xfrm>
        </p:spPr>
        <p:txBody>
          <a:bodyPr>
            <a:normAutofit fontScale="92500" lnSpcReduction="20000"/>
          </a:bodyPr>
          <a:lstStyle/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AT LEAST FOUR OF THESE FIVE PARAMETERS PRESENT :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525780" indent="-457200" fontAlgn="auto">
              <a:lnSpc>
                <a:spcPct val="90000"/>
              </a:lnSpc>
              <a:spcAft>
                <a:spcPts val="0"/>
              </a:spcAft>
              <a:buFont typeface="Wingdings"/>
              <a:buAutoNum type="arabicPeriod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AGE  AT  ONSET  &lt; 40 YEARS</a:t>
            </a:r>
          </a:p>
          <a:p>
            <a:pPr marL="525780" indent="-457200" fontAlgn="auto">
              <a:lnSpc>
                <a:spcPct val="90000"/>
              </a:lnSpc>
              <a:spcAft>
                <a:spcPts val="0"/>
              </a:spcAft>
              <a:buFont typeface="Wingdings"/>
              <a:buAutoNum type="arabicPeriod"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2.   INSIDIOUS  ONSET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3.   IMPROVEMENT  WITH  EXERCISE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4.   NO  IMPROVEMENT  WITH  REST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5.   PAIN  AT  NIGHT 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 </a:t>
            </a:r>
            <a:r>
              <a:rPr lang="it-IT" sz="1900" dirty="0" smtClean="0">
                <a:solidFill>
                  <a:srgbClr val="00FF00"/>
                </a:solidFill>
                <a:latin typeface="Comic Sans MS" pitchFamily="66" charset="0"/>
              </a:rPr>
              <a:t>( WITH  IMPROVEMENT  UPON  GETTING UP )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600" dirty="0" smtClean="0">
              <a:solidFill>
                <a:srgbClr val="FF0000"/>
              </a:solidFill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it-IT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15312" cy="15001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9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it-IT" sz="2900" dirty="0">
                <a:solidFill>
                  <a:srgbClr val="FF0000"/>
                </a:solidFill>
                <a:latin typeface="Times New Roman" pitchFamily="18" charset="0"/>
              </a:rPr>
              <a:t>PREVALENZA  </a:t>
            </a:r>
            <a: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  <a:t>  SpA  </a:t>
            </a:r>
            <a:b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  <a:t>NEL    MONDO    E    IN   ITALIA </a:t>
            </a:r>
            <a:b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  <a:t>NEL   2006</a:t>
            </a:r>
            <a:endParaRPr lang="it-IT" sz="29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2143125"/>
            <a:ext cx="9036050" cy="4525963"/>
          </a:xfrm>
        </p:spPr>
        <p:txBody>
          <a:bodyPr>
            <a:normAutofit/>
          </a:bodyPr>
          <a:lstStyle/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NON    STUDI   RIGOROSI   SU   LARGA   SCALA   </a:t>
            </a:r>
            <a:r>
              <a:rPr lang="it-IT" sz="1800" dirty="0" err="1" smtClean="0">
                <a:solidFill>
                  <a:srgbClr val="00FF00"/>
                </a:solidFill>
                <a:latin typeface="Times New Roman" pitchFamily="18" charset="0"/>
              </a:rPr>
              <a:t>DI</a:t>
            </a: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      PREVALENZA  DELLE   SPA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8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8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3200" b="1" dirty="0" smtClean="0">
                <a:solidFill>
                  <a:srgbClr val="FFFF00"/>
                </a:solidFill>
                <a:latin typeface="Times New Roman" pitchFamily="18" charset="0"/>
              </a:rPr>
              <a:t>STIMA    =    CIRCA    0,5%</a:t>
            </a:r>
            <a:endParaRPr lang="it-IT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                     INFERIORE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    ALL’  ARTRITE   REUMATOIDE</a:t>
            </a:r>
            <a:endParaRPr lang="it-IT" sz="3200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214313"/>
            <a:ext cx="8201025" cy="1857375"/>
          </a:xfrm>
          <a:solidFill>
            <a:srgbClr val="CC0000"/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SEGNI  CLINICI  2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DOLORE   DA  SACROILEITE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Alternating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buttock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pain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“</a:t>
            </a:r>
            <a:r>
              <a:rPr lang="it-IT" sz="2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SCIATICA  MOZZA”</a:t>
            </a:r>
            <a:endParaRPr lang="it-IT" sz="2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2286000"/>
            <a:ext cx="8572500" cy="4572000"/>
          </a:xfrm>
        </p:spPr>
        <p:txBody>
          <a:bodyPr>
            <a:normAutofit fontScale="92500"/>
          </a:bodyPr>
          <a:lstStyle/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dolore dalla regione </a:t>
            </a:r>
            <a:r>
              <a:rPr lang="it-IT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glutea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si può irradiare posteriormente fino alla coscia (si arresta però sempre prima del ginocchio), determinando il quadro della </a:t>
            </a:r>
            <a:r>
              <a:rPr lang="it-IT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cosidetta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"sciatica mozza“</a:t>
            </a: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dolore può essere monolaterale ed intermittente all'inizio, tuttavia, entro qualche mese, diviene persistente e bilaterale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nei casi di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bilaterale e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 accompagna 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rigidità</a:t>
            </a:r>
          </a:p>
          <a:p>
            <a:pPr marL="411480" algn="just" fontAlgn="auto">
              <a:spcAft>
                <a:spcPts val="0"/>
              </a:spcAft>
              <a:buFont typeface="Wingdings"/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dolore non si accompagna a disturbi neurologici, tipici della sindrome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sciatalgica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vera, quali parestesie,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ipoestesie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deficit dei ROT  e deficit muscolari</a:t>
            </a:r>
            <a:endParaRPr lang="it-IT" sz="2400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1071563"/>
            <a:ext cx="8229600" cy="7937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              TEST  TERAPEUTICO</a:t>
            </a:r>
          </a:p>
        </p:txBody>
      </p:sp>
      <p:sp>
        <p:nvSpPr>
          <p:cNvPr id="198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813" y="3286125"/>
            <a:ext cx="7543800" cy="2857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800" smtClean="0">
                <a:solidFill>
                  <a:srgbClr val="00FF00"/>
                </a:solidFill>
                <a:latin typeface="Comic Sans MS" pitchFamily="66" charset="0"/>
              </a:rPr>
              <a:t>BUONA  RISPOSTA  AI  FANS : 59,1%</a:t>
            </a:r>
            <a:endParaRPr lang="it-IT" sz="1600" smtClean="0"/>
          </a:p>
        </p:txBody>
      </p:sp>
      <p:sp>
        <p:nvSpPr>
          <p:cNvPr id="4" name="Rettangolo 3"/>
          <p:cNvSpPr/>
          <p:nvPr/>
        </p:nvSpPr>
        <p:spPr>
          <a:xfrm>
            <a:off x="4286250" y="6286500"/>
            <a:ext cx="4519613" cy="314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et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al.  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Ann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Dis</a:t>
            </a:r>
            <a:r>
              <a:rPr lang="it-IT" sz="1600" dirty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2009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                ESAMI     EMATO - CHIMICI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4313" y="1785938"/>
            <a:ext cx="8643937" cy="5072062"/>
          </a:xfrm>
        </p:spPr>
        <p:txBody>
          <a:bodyPr>
            <a:normAutofit/>
          </a:bodyPr>
          <a:lstStyle/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PCR     E / O   VES   AUMENTATA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E / O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HLA  B27 +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IN PAZIENTE   CON </a:t>
            </a: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ALGIE   POLIDISTRETTUALI /  POLIARTICOLARI</a:t>
            </a: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SENZA</a:t>
            </a: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EVIDENTI   SEGNI 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marL="411480" algn="ctr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FLOGOSI   ARTICOLARE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214313"/>
            <a:ext cx="828675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b="1" dirty="0" smtClean="0">
                <a:solidFill>
                  <a:srgbClr val="FF0000"/>
                </a:solidFill>
              </a:rPr>
              <a:t>  STRUMENTI  </a:t>
            </a:r>
            <a:r>
              <a:rPr lang="it-IT" sz="2800" b="1" dirty="0" err="1" smtClean="0">
                <a:solidFill>
                  <a:srgbClr val="FF0000"/>
                </a:solidFill>
              </a:rPr>
              <a:t>DI</a:t>
            </a:r>
            <a:r>
              <a:rPr lang="it-IT" sz="2800" b="1" dirty="0" smtClean="0">
                <a:solidFill>
                  <a:srgbClr val="FF0000"/>
                </a:solidFill>
              </a:rPr>
              <a:t> IMAGING</a:t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en-US" sz="2400" dirty="0" smtClean="0">
                <a:solidFill>
                  <a:schemeClr val="tx2">
                    <a:satMod val="200000"/>
                  </a:schemeClr>
                </a:solidFill>
              </a:rPr>
              <a:t>   </a:t>
            </a:r>
            <a:r>
              <a:rPr lang="it-IT" sz="2400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4375" y="1643063"/>
            <a:ext cx="7772400" cy="4572000"/>
          </a:xfrm>
        </p:spPr>
        <p:txBody>
          <a:bodyPr>
            <a:normAutofit fontScale="85000" lnSpcReduction="20000"/>
          </a:bodyPr>
          <a:lstStyle/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dirty="0" smtClean="0">
                <a:solidFill>
                  <a:srgbClr val="FF0000"/>
                </a:solidFill>
              </a:rPr>
              <a:t>RMN :</a:t>
            </a: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High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sensitivity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high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specificity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Bone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marrow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oedema</a:t>
            </a:r>
            <a:r>
              <a:rPr lang="it-IT" dirty="0" smtClean="0">
                <a:solidFill>
                  <a:srgbClr val="00FF00"/>
                </a:solidFill>
              </a:rPr>
              <a:t> (BMO)(on STIR) or </a:t>
            </a:r>
            <a:r>
              <a:rPr lang="it-IT" dirty="0" err="1" smtClean="0">
                <a:solidFill>
                  <a:srgbClr val="00FF00"/>
                </a:solidFill>
              </a:rPr>
              <a:t>Osteitis</a:t>
            </a:r>
            <a:r>
              <a:rPr lang="it-IT" dirty="0" smtClean="0">
                <a:solidFill>
                  <a:srgbClr val="00FF00"/>
                </a:solidFill>
              </a:rPr>
              <a:t> (on T1 post – </a:t>
            </a:r>
            <a:r>
              <a:rPr lang="it-IT" dirty="0" err="1" smtClean="0">
                <a:solidFill>
                  <a:srgbClr val="00FF00"/>
                </a:solidFill>
              </a:rPr>
              <a:t>Gd</a:t>
            </a:r>
            <a:r>
              <a:rPr lang="it-IT" dirty="0" smtClean="0">
                <a:solidFill>
                  <a:srgbClr val="00FF00"/>
                </a:solidFill>
              </a:rPr>
              <a:t>) in </a:t>
            </a:r>
            <a:r>
              <a:rPr lang="it-IT" dirty="0" err="1" smtClean="0">
                <a:solidFill>
                  <a:srgbClr val="00FF00"/>
                </a:solidFill>
              </a:rPr>
              <a:t>subchondral</a:t>
            </a:r>
            <a:r>
              <a:rPr lang="it-IT" dirty="0" smtClean="0">
                <a:solidFill>
                  <a:srgbClr val="00FF00"/>
                </a:solidFill>
              </a:rPr>
              <a:t> or </a:t>
            </a:r>
            <a:r>
              <a:rPr lang="it-IT" dirty="0" err="1" smtClean="0">
                <a:solidFill>
                  <a:srgbClr val="00FF00"/>
                </a:solidFill>
              </a:rPr>
              <a:t>periarticular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bone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marrow</a:t>
            </a:r>
            <a:endParaRPr lang="it-IT" dirty="0" smtClean="0">
              <a:solidFill>
                <a:srgbClr val="00FF00"/>
              </a:solidFill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rgbClr val="00FF00"/>
                </a:solidFill>
              </a:rPr>
              <a:t>      in  </a:t>
            </a:r>
            <a:r>
              <a:rPr lang="it-IT" dirty="0" err="1" smtClean="0">
                <a:solidFill>
                  <a:srgbClr val="00FF00"/>
                </a:solidFill>
              </a:rPr>
              <a:t>typical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anatomical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areas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axial</a:t>
            </a:r>
            <a:r>
              <a:rPr lang="it-IT" dirty="0" smtClean="0">
                <a:solidFill>
                  <a:srgbClr val="00FF00"/>
                </a:solidFill>
              </a:rPr>
              <a:t> or </a:t>
            </a:r>
            <a:r>
              <a:rPr lang="it-IT" dirty="0" err="1" smtClean="0">
                <a:solidFill>
                  <a:srgbClr val="00FF00"/>
                </a:solidFill>
              </a:rPr>
              <a:t>extraaxial</a:t>
            </a:r>
            <a:r>
              <a:rPr lang="it-IT" dirty="0" smtClean="0">
                <a:solidFill>
                  <a:srgbClr val="00FF00"/>
                </a:solidFill>
              </a:rPr>
              <a:t>  </a:t>
            </a: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/>
              <a:t>	</a:t>
            </a:r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dirty="0" err="1" smtClean="0">
                <a:solidFill>
                  <a:srgbClr val="FF0000"/>
                </a:solidFill>
              </a:rPr>
              <a:t>Scintigraphy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High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sensitivity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but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low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specificity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it-IT" dirty="0" err="1" smtClean="0">
                <a:solidFill>
                  <a:srgbClr val="00FF00"/>
                </a:solidFill>
              </a:rPr>
              <a:t>Inflammation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may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be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detected</a:t>
            </a:r>
            <a:r>
              <a:rPr lang="it-IT" dirty="0" smtClean="0">
                <a:solidFill>
                  <a:srgbClr val="00FF00"/>
                </a:solidFill>
              </a:rPr>
              <a:t> at </a:t>
            </a:r>
            <a:r>
              <a:rPr lang="it-IT" dirty="0" err="1" smtClean="0">
                <a:solidFill>
                  <a:srgbClr val="00FF00"/>
                </a:solidFill>
              </a:rPr>
              <a:t>different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sites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of</a:t>
            </a:r>
            <a:r>
              <a:rPr lang="it-IT" dirty="0" smtClean="0">
                <a:solidFill>
                  <a:srgbClr val="00FF00"/>
                </a:solidFill>
              </a:rPr>
              <a:t> the </a:t>
            </a:r>
            <a:r>
              <a:rPr lang="it-IT" dirty="0" err="1" smtClean="0">
                <a:solidFill>
                  <a:srgbClr val="00FF00"/>
                </a:solidFill>
              </a:rPr>
              <a:t>skeleton</a:t>
            </a:r>
            <a:endParaRPr lang="it-IT" dirty="0" smtClean="0">
              <a:solidFill>
                <a:srgbClr val="00FF00"/>
              </a:solidFill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Is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useful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screening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method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detect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bony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inflammation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endParaRPr lang="it-IT" dirty="0" smtClean="0"/>
          </a:p>
          <a:p>
            <a:pPr marL="411480" fontAlgn="auto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dirty="0" err="1" smtClean="0">
                <a:solidFill>
                  <a:srgbClr val="FF0000"/>
                </a:solidFill>
              </a:rPr>
              <a:t>Ultrasonography</a:t>
            </a:r>
            <a:endParaRPr lang="it-IT" dirty="0" smtClean="0">
              <a:solidFill>
                <a:srgbClr val="FF0000"/>
              </a:solidFill>
            </a:endParaRPr>
          </a:p>
          <a:p>
            <a:pPr marL="740664" lvl="1" fontAlgn="auto">
              <a:lnSpc>
                <a:spcPct val="90000"/>
              </a:lnSpc>
              <a:spcAft>
                <a:spcPts val="0"/>
              </a:spcAft>
              <a:buFont typeface="Wingdings"/>
              <a:buChar char=""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Combine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power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doppler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allowed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detection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peripheral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enthesitis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88612" name="Rettangolo 3"/>
          <p:cNvSpPr>
            <a:spLocks noChangeArrowheads="1"/>
          </p:cNvSpPr>
          <p:nvPr/>
        </p:nvSpPr>
        <p:spPr bwMode="auto">
          <a:xfrm>
            <a:off x="3643313" y="6357938"/>
            <a:ext cx="5500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solidFill>
                  <a:srgbClr val="FFFF00"/>
                </a:solidFill>
                <a:latin typeface="Corbel" pitchFamily="34" charset="0"/>
              </a:rPr>
              <a:t>                     RUDWALEIT ET AL., ANN RHEUM DIS 2009;68:777-783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olo 1"/>
          <p:cNvSpPr>
            <a:spLocks noGrp="1"/>
          </p:cNvSpPr>
          <p:nvPr>
            <p:ph type="title" idx="4294967295"/>
          </p:nvPr>
        </p:nvSpPr>
        <p:spPr>
          <a:xfrm>
            <a:off x="285750" y="214313"/>
            <a:ext cx="8643938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Scintigrafia ossea </a:t>
            </a:r>
            <a:b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Paziente con Spondilite anchilosante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b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4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  bilaterale </a:t>
            </a:r>
            <a:endParaRPr lang="it-IT" sz="24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990659" name="Object 2"/>
          <p:cNvGraphicFramePr>
            <a:graphicFrameLocks noChangeAspect="1"/>
          </p:cNvGraphicFramePr>
          <p:nvPr/>
        </p:nvGraphicFramePr>
        <p:xfrm>
          <a:off x="1785938" y="1571625"/>
          <a:ext cx="5357812" cy="5286375"/>
        </p:xfrm>
        <a:graphic>
          <a:graphicData uri="http://schemas.openxmlformats.org/presentationml/2006/ole">
            <p:oleObj spid="_x0000_s1990659" name="Acrobat Document" r:id="rId3" imgW="18164520" imgH="228798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olo 1"/>
          <p:cNvSpPr>
            <a:spLocks noGrp="1"/>
          </p:cNvSpPr>
          <p:nvPr>
            <p:ph type="title" idx="4294967295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Scintigrafia    ossea</a:t>
            </a: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Paziente   con   una    SpA  Reattiva ,    con   </a:t>
            </a:r>
            <a:r>
              <a:rPr lang="it-IT" sz="2000" b="1" u="sng" dirty="0" smtClean="0">
                <a:solidFill>
                  <a:srgbClr val="FF0000"/>
                </a:solidFill>
                <a:latin typeface="Comic Sans MS" pitchFamily="66" charset="0"/>
              </a:rPr>
              <a:t>RX  e  RMN  negative</a:t>
            </a:r>
            <a:br>
              <a:rPr lang="it-IT" sz="2000" b="1" u="sng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monolaterale </a:t>
            </a:r>
          </a:p>
        </p:txBody>
      </p:sp>
      <p:graphicFrame>
        <p:nvGraphicFramePr>
          <p:cNvPr id="1991683" name="Object 2"/>
          <p:cNvGraphicFramePr>
            <a:graphicFrameLocks noChangeAspect="1"/>
          </p:cNvGraphicFramePr>
          <p:nvPr/>
        </p:nvGraphicFramePr>
        <p:xfrm>
          <a:off x="1785938" y="1357313"/>
          <a:ext cx="5572125" cy="5500687"/>
        </p:xfrm>
        <a:graphic>
          <a:graphicData uri="http://schemas.openxmlformats.org/presentationml/2006/ole">
            <p:oleObj spid="_x0000_s1991683" name="Acrobat Document" r:id="rId3" imgW="16831800" imgH="226008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00063" y="285750"/>
            <a:ext cx="3357562" cy="428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sz="2000" dirty="0" err="1" smtClean="0">
                <a:solidFill>
                  <a:srgbClr val="FF0000"/>
                </a:solidFill>
                <a:latin typeface="Comic Sans MS" pitchFamily="66" charset="0"/>
              </a:rPr>
              <a:t>Ann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it-IT" sz="2000" dirty="0" err="1" smtClean="0">
                <a:solidFill>
                  <a:srgbClr val="FF0000"/>
                </a:solidFill>
                <a:latin typeface="Comic Sans MS" pitchFamily="66" charset="0"/>
              </a:rPr>
              <a:t>Rheum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2009 </a:t>
            </a:r>
            <a:endParaRPr lang="it-IT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992707" name="Object 3"/>
          <p:cNvGraphicFramePr>
            <a:graphicFrameLocks noChangeAspect="1"/>
          </p:cNvGraphicFramePr>
          <p:nvPr/>
        </p:nvGraphicFramePr>
        <p:xfrm>
          <a:off x="214313" y="1000125"/>
          <a:ext cx="3714750" cy="785813"/>
        </p:xfrm>
        <a:graphic>
          <a:graphicData uri="http://schemas.openxmlformats.org/presentationml/2006/ole">
            <p:oleObj spid="_x0000_s1992707" name="Acrobat Document" r:id="rId3" imgW="4988520" imgH="1319760" progId="AcroExch.Document.7">
              <p:embed/>
            </p:oleObj>
          </a:graphicData>
        </a:graphic>
      </p:graphicFrame>
      <p:graphicFrame>
        <p:nvGraphicFramePr>
          <p:cNvPr id="1992708" name="Object 4"/>
          <p:cNvGraphicFramePr>
            <a:graphicFrameLocks noChangeAspect="1"/>
          </p:cNvGraphicFramePr>
          <p:nvPr/>
        </p:nvGraphicFramePr>
        <p:xfrm>
          <a:off x="4214813" y="142875"/>
          <a:ext cx="4714875" cy="6572250"/>
        </p:xfrm>
        <a:graphic>
          <a:graphicData uri="http://schemas.openxmlformats.org/presentationml/2006/ole">
            <p:oleObj spid="_x0000_s1992708" name="Acrobat Document" r:id="rId4" imgW="4506120" imgH="10684800" progId="AcroExch.Document.7">
              <p:embed/>
            </p:oleObj>
          </a:graphicData>
        </a:graphic>
      </p:graphicFrame>
      <p:graphicFrame>
        <p:nvGraphicFramePr>
          <p:cNvPr id="1992709" name="Object 5"/>
          <p:cNvGraphicFramePr>
            <a:graphicFrameLocks noChangeAspect="1"/>
          </p:cNvGraphicFramePr>
          <p:nvPr/>
        </p:nvGraphicFramePr>
        <p:xfrm>
          <a:off x="214313" y="2714625"/>
          <a:ext cx="3714750" cy="4000500"/>
        </p:xfrm>
        <a:graphic>
          <a:graphicData uri="http://schemas.openxmlformats.org/presentationml/2006/ole">
            <p:oleObj spid="_x0000_s1992709" name="Acrobat Document" r:id="rId5" imgW="16831800" imgH="104184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4313" y="214313"/>
            <a:ext cx="8215312" cy="15716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FF0000"/>
                </a:solidFill>
              </a:rPr>
              <a:t>     ECOGRAFIA 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     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  <a:t>METODI </a:t>
            </a:r>
            <a:r>
              <a:rPr lang="it-IT" sz="2000" dirty="0" err="1" smtClean="0">
                <a:solidFill>
                  <a:schemeClr val="tx2">
                    <a:lumMod val="75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  <a:t> VALUTAZIONE DELL’INTERESSAMENTO DELLE ENTESI</a:t>
            </a:r>
            <a:b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1400" dirty="0" smtClean="0">
                <a:solidFill>
                  <a:srgbClr val="FF0000"/>
                </a:solidFill>
              </a:rPr>
              <a:t>“ CLINIMETRIA  E  IMAGING  DELLE  SPONDILOENTESOARTRITI ”</a:t>
            </a:r>
            <a:r>
              <a:rPr lang="it-IT" sz="1400" dirty="0" smtClean="0">
                <a:solidFill>
                  <a:srgbClr val="FFFF00"/>
                </a:solidFill>
              </a:rPr>
              <a:t/>
            </a:r>
            <a:br>
              <a:rPr lang="it-IT" sz="1400" dirty="0" smtClean="0">
                <a:solidFill>
                  <a:srgbClr val="FFFF00"/>
                </a:solidFill>
              </a:rPr>
            </a:br>
            <a:r>
              <a:rPr lang="it-IT" sz="1400" dirty="0" smtClean="0">
                <a:solidFill>
                  <a:srgbClr val="FFFF00"/>
                </a:solidFill>
              </a:rPr>
              <a:t>FAUSTO SALAFFI, MARINA CAROTTI, ALESSANDRO CIAPETTI – FIDENZA 2010</a:t>
            </a:r>
            <a:endParaRPr lang="it-IT" sz="2000" dirty="0">
              <a:solidFill>
                <a:srgbClr val="FFFF00"/>
              </a:solidFill>
            </a:endParaRPr>
          </a:p>
        </p:txBody>
      </p:sp>
      <p:graphicFrame>
        <p:nvGraphicFramePr>
          <p:cNvPr id="1993731" name="Object 3"/>
          <p:cNvGraphicFramePr>
            <a:graphicFrameLocks noChangeAspect="1"/>
          </p:cNvGraphicFramePr>
          <p:nvPr/>
        </p:nvGraphicFramePr>
        <p:xfrm>
          <a:off x="214313" y="1643063"/>
          <a:ext cx="4143375" cy="5072062"/>
        </p:xfrm>
        <a:graphic>
          <a:graphicData uri="http://schemas.openxmlformats.org/presentationml/2006/ole">
            <p:oleObj spid="_x0000_s1993731" name="Acrobat Document" r:id="rId3" imgW="15308640" imgH="18590760" progId="AcroExch.Document.7">
              <p:embed/>
            </p:oleObj>
          </a:graphicData>
        </a:graphic>
      </p:graphicFrame>
      <p:graphicFrame>
        <p:nvGraphicFramePr>
          <p:cNvPr id="1993732" name="Object 4"/>
          <p:cNvGraphicFramePr>
            <a:graphicFrameLocks noChangeAspect="1"/>
          </p:cNvGraphicFramePr>
          <p:nvPr/>
        </p:nvGraphicFramePr>
        <p:xfrm>
          <a:off x="4786313" y="1643063"/>
          <a:ext cx="4143375" cy="5072062"/>
        </p:xfrm>
        <a:graphic>
          <a:graphicData uri="http://schemas.openxmlformats.org/presentationml/2006/ole">
            <p:oleObj spid="_x0000_s1993732" name="Acrobat Document" r:id="rId4" imgW="16108200" imgH="2039256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28625" y="285750"/>
            <a:ext cx="8186738" cy="558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CONCLUSIONI ATTUALI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28625" y="1357313"/>
            <a:ext cx="8286750" cy="5857875"/>
          </a:xfrm>
        </p:spPr>
        <p:txBody>
          <a:bodyPr>
            <a:normAutofit/>
          </a:bodyPr>
          <a:lstStyle/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NON ESISTONO </a:t>
            </a:r>
            <a:r>
              <a:rPr lang="it-IT" sz="2400" dirty="0" smtClean="0">
                <a:solidFill>
                  <a:srgbClr val="FFFF00"/>
                </a:solidFill>
              </a:rPr>
              <a:t>ATTUALMENTE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CRITERI DIAGNOSTICI  ASAS  </a:t>
            </a:r>
            <a:r>
              <a:rPr lang="it-IT" sz="2400" dirty="0" smtClean="0">
                <a:solidFill>
                  <a:srgbClr val="FFFF00"/>
                </a:solidFill>
              </a:rPr>
              <a:t>PER LE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</a:t>
            </a: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TANTOMENO </a:t>
            </a:r>
            <a:r>
              <a:rPr lang="it-IT" sz="2400" dirty="0" smtClean="0">
                <a:solidFill>
                  <a:srgbClr val="FFFF00"/>
                </a:solidFill>
              </a:rPr>
              <a:t>ESISTONO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CRITERI  ASAS </a:t>
            </a:r>
            <a:r>
              <a:rPr lang="it-IT" sz="2400" dirty="0" smtClean="0">
                <a:solidFill>
                  <a:srgbClr val="FFFF00"/>
                </a:solidFill>
              </a:rPr>
              <a:t>PER UNA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DIAGNOSI   PRECOCE   </a:t>
            </a:r>
            <a:r>
              <a:rPr lang="it-IT" sz="2400" dirty="0" smtClean="0">
                <a:solidFill>
                  <a:srgbClr val="FFFF00"/>
                </a:solidFill>
              </a:rPr>
              <a:t>DELLE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SpA</a:t>
            </a: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rgbClr val="FFFF00"/>
                </a:solidFill>
              </a:rPr>
              <a:t>LE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SpA   SONO   </a:t>
            </a:r>
            <a:r>
              <a:rPr lang="it-IT" sz="2400" dirty="0" smtClean="0">
                <a:solidFill>
                  <a:srgbClr val="FFFF00"/>
                </a:solidFill>
              </a:rPr>
              <a:t>ATTUALMENTE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SOTTODIAGNOSTICATE</a:t>
            </a: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r>
              <a:rPr lang="it-IT" sz="2400" dirty="0" smtClean="0">
                <a:solidFill>
                  <a:srgbClr val="FFFF00"/>
                </a:solidFill>
              </a:rPr>
              <a:t>NON RARAMENTE LE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 AD ESPRESSIVITA’ CLINICA PREVALENTEMENTE POLIENTESITICA </a:t>
            </a:r>
            <a:r>
              <a:rPr lang="it-IT" sz="2400" dirty="0" smtClean="0">
                <a:solidFill>
                  <a:srgbClr val="FFFF00"/>
                </a:solidFill>
              </a:rPr>
              <a:t>SONO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ERRONEAMENTE DIAGNOSTICATE </a:t>
            </a:r>
            <a:r>
              <a:rPr lang="it-IT" sz="2400" dirty="0" smtClean="0">
                <a:solidFill>
                  <a:srgbClr val="FFFF00"/>
                </a:solidFill>
              </a:rPr>
              <a:t>COME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SINDROMI FIBROMIALGICHE</a:t>
            </a:r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 smtClean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00063" y="428625"/>
            <a:ext cx="8186737" cy="558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CONCLUSIONI ATTUALI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2000250"/>
            <a:ext cx="8715375" cy="5857875"/>
          </a:xfrm>
        </p:spPr>
        <p:txBody>
          <a:bodyPr>
            <a:normAutofit/>
          </a:bodyPr>
          <a:lstStyle/>
          <a:p>
            <a:pPr marL="411480"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</a:t>
            </a:r>
            <a:r>
              <a:rPr lang="it-IT" sz="2400" dirty="0" smtClean="0">
                <a:solidFill>
                  <a:srgbClr val="FFFF00"/>
                </a:solidFill>
              </a:rPr>
              <a:t>LA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DIAGNOSI PRECOCE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rgbClr val="FFFF00"/>
                </a:solidFill>
              </a:rPr>
              <a:t> UNA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 </a:t>
            </a:r>
            <a:r>
              <a:rPr lang="it-IT" sz="2400" dirty="0" smtClean="0">
                <a:solidFill>
                  <a:srgbClr val="FFFF00"/>
                </a:solidFill>
              </a:rPr>
              <a:t>E’ ANCORA LEGATA ALLA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SENSIBILITA’, </a:t>
            </a:r>
            <a:r>
              <a:rPr lang="it-IT" sz="2400" dirty="0" smtClean="0">
                <a:solidFill>
                  <a:srgbClr val="FFFF00"/>
                </a:solidFill>
              </a:rPr>
              <a:t>ALLA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CAPACITA’ , </a:t>
            </a:r>
            <a:r>
              <a:rPr lang="it-IT" sz="2400" dirty="0" smtClean="0">
                <a:solidFill>
                  <a:srgbClr val="FFFF00"/>
                </a:solidFill>
              </a:rPr>
              <a:t>ALLA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ACCORTEZZA DEL SINGOLO SPECIALISTA REUMATOLOGO</a:t>
            </a:r>
            <a:r>
              <a:rPr lang="it-IT" sz="2400" dirty="0" smtClean="0">
                <a:solidFill>
                  <a:srgbClr val="FFFF00"/>
                </a:solidFill>
              </a:rPr>
              <a:t>, NON NASCONDENDO LE INSIDIE E LE DIFFICOLTA’ DIAGNOSTICHE TIPICHE DELLE SpA CHE TALORA </a:t>
            </a:r>
            <a:r>
              <a:rPr lang="it-IT" sz="2400" dirty="0" err="1" smtClean="0">
                <a:solidFill>
                  <a:srgbClr val="FFFF00"/>
                </a:solidFill>
              </a:rPr>
              <a:t>CI</a:t>
            </a:r>
            <a:r>
              <a:rPr lang="it-IT" sz="2400" dirty="0" smtClean="0">
                <a:solidFill>
                  <a:srgbClr val="FFFF00"/>
                </a:solidFill>
              </a:rPr>
              <a:t> POSSONO INDURRE 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DIAGNOSI ERRATE</a:t>
            </a:r>
            <a:r>
              <a:rPr lang="it-IT" sz="2400" dirty="0" smtClean="0">
                <a:solidFill>
                  <a:srgbClr val="FFFF00"/>
                </a:solidFill>
              </a:rPr>
              <a:t>,   SIA NEL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DIAGNOSTICARE UNA SpA PER ALTRA MALATTIA </a:t>
            </a:r>
            <a:r>
              <a:rPr lang="it-IT" sz="2400" dirty="0" smtClean="0">
                <a:solidFill>
                  <a:srgbClr val="FFFF00"/>
                </a:solidFill>
              </a:rPr>
              <a:t>(USUALMENTE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ARTROSI O FIBROMIALGIA  O  PSICOPATIA)  </a:t>
            </a:r>
            <a:r>
              <a:rPr lang="it-IT" sz="2400" dirty="0" smtClean="0">
                <a:solidFill>
                  <a:srgbClr val="FFFF00"/>
                </a:solidFill>
              </a:rPr>
              <a:t>SIA , VICEVERSA, EVENIENZA MENO FREQUENTE, NEL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DIAGNOSTICARE  COME  SpA  UN’ALTRA PATOLOGIA</a:t>
            </a:r>
          </a:p>
          <a:p>
            <a:pPr marL="411480" fontAlgn="auto">
              <a:spcAft>
                <a:spcPts val="0"/>
              </a:spcAft>
              <a:buFont typeface="Wingdings"/>
              <a:buNone/>
              <a:defRPr/>
            </a:pPr>
            <a:endParaRPr lang="it-IT" sz="3400" dirty="0" smtClean="0"/>
          </a:p>
          <a:p>
            <a:pPr marL="411480" fontAlgn="auto">
              <a:spcAft>
                <a:spcPts val="0"/>
              </a:spcAft>
              <a:buFont typeface="Wingdings"/>
              <a:buChar char="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285750"/>
            <a:ext cx="9001125" cy="12858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  <a:t>METANALISI   PUBBLICAZIONI    SCIENTIFICHE  INTERNAZIONALI MULTIDISCIPLINARI  ( REUMATOLOGIA,  DERMATOLOGIA,  GASTRONTEROLOGIA )</a:t>
            </a:r>
            <a:b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  <a:t> +   MIA  ESPERIENZA  PERSONALE :</a:t>
            </a: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PREVALENZA  SpA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2357438"/>
            <a:ext cx="8786812" cy="4500562"/>
          </a:xfrm>
        </p:spPr>
        <p:txBody>
          <a:bodyPr>
            <a:normAutofit fontScale="92500" lnSpcReduction="20000"/>
          </a:bodyPr>
          <a:lstStyle/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SPONDILITE  ANCHILOSANTE  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CIRCA 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0.4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PSORIASICA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8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CIRCA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1%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ENTEROPATICHE </a:t>
            </a:r>
            <a:r>
              <a:rPr lang="it-IT" sz="1800" b="1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dirty="0" smtClean="0">
                <a:solidFill>
                  <a:srgbClr val="FFFF00"/>
                </a:solidFill>
                <a:latin typeface="Times New Roman" pitchFamily="18" charset="0"/>
              </a:rPr>
              <a:t>CIRCA</a:t>
            </a:r>
            <a:r>
              <a:rPr lang="it-IT" sz="2400" b="1" dirty="0" smtClean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0.07%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REATTIVE ?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( </a:t>
            </a:r>
            <a:r>
              <a:rPr lang="it-IT" sz="2400" dirty="0">
                <a:solidFill>
                  <a:srgbClr val="FFFF00"/>
                </a:solidFill>
                <a:latin typeface="Times New Roman" pitchFamily="18" charset="0"/>
              </a:rPr>
              <a:t>PROBABILMENTE  CIRCA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0.1% </a:t>
            </a:r>
            <a:r>
              <a:rPr lang="it-IT" sz="1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it-IT" sz="1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      </a:t>
            </a:r>
            <a:r>
              <a:rPr lang="it-IT" sz="2000" b="1" u="sng" dirty="0">
                <a:solidFill>
                  <a:srgbClr val="00FF00"/>
                </a:solidFill>
                <a:latin typeface="Times New Roman" pitchFamily="18" charset="0"/>
              </a:rPr>
              <a:t>PREVALENZA  TOTALE  STIMATA  </a:t>
            </a:r>
            <a:r>
              <a:rPr lang="it-IT" sz="2400" b="1" u="sng" dirty="0">
                <a:solidFill>
                  <a:srgbClr val="FFFF00"/>
                </a:solidFill>
                <a:latin typeface="Times New Roman" pitchFamily="18" charset="0"/>
              </a:rPr>
              <a:t>CIRCA</a:t>
            </a:r>
            <a:r>
              <a:rPr lang="it-IT" sz="2400" b="1" u="sng" dirty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</a:rPr>
              <a:t>1.5%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9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 +   </a:t>
            </a: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INDIFFERENZIATE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      ( PROBABILMENTE  CIRCA  UN  TERZO  </a:t>
            </a:r>
            <a:r>
              <a:rPr lang="it-IT" sz="1800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TUTTE  LE  SpA ) 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= CIRCA  </a:t>
            </a:r>
            <a:r>
              <a:rPr lang="it-IT" sz="2400" b="1" dirty="0" smtClean="0">
                <a:solidFill>
                  <a:srgbClr val="EB1B05"/>
                </a:solidFill>
                <a:latin typeface="Times New Roman" pitchFamily="18" charset="0"/>
              </a:rPr>
              <a:t>0,7%</a:t>
            </a:r>
            <a:endParaRPr lang="it-IT" sz="2400" b="1" dirty="0">
              <a:solidFill>
                <a:srgbClr val="EB1B05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</a:t>
            </a:r>
            <a:r>
              <a:rPr lang="it-IT" sz="35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PREVALENZA    SpA   </a:t>
            </a:r>
            <a:r>
              <a:rPr lang="it-IT" sz="35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CIRCA   </a:t>
            </a:r>
            <a:r>
              <a:rPr lang="it-IT" sz="35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2.2 %</a:t>
            </a: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4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600" b="1" dirty="0" smtClean="0">
                <a:solidFill>
                  <a:srgbClr val="FFFF00"/>
                </a:solidFill>
                <a:latin typeface="Times New Roman" pitchFamily="18" charset="0"/>
              </a:rPr>
              <a:t>IL  </a:t>
            </a:r>
            <a:r>
              <a:rPr lang="it-IT" sz="2600" b="1" dirty="0">
                <a:solidFill>
                  <a:srgbClr val="FFFF00"/>
                </a:solidFill>
                <a:latin typeface="Times New Roman" pitchFamily="18" charset="0"/>
              </a:rPr>
              <a:t>TRIPLO   DELL’  ARTRITE   REUMATOIDE !  </a:t>
            </a:r>
            <a:endParaRPr lang="it-IT" sz="26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marL="411480"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it-IT" sz="1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it-IT" sz="1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28625" y="214313"/>
            <a:ext cx="8186738" cy="558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800" dirty="0" smtClean="0">
                <a:solidFill>
                  <a:srgbClr val="FF0000"/>
                </a:solidFill>
              </a:rPr>
              <a:t>CONCLUSIONI ATTUALI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28625" y="1000125"/>
            <a:ext cx="8001000" cy="5857875"/>
          </a:xfrm>
        </p:spPr>
        <p:txBody>
          <a:bodyPr>
            <a:normAutofit/>
          </a:bodyPr>
          <a:lstStyle/>
          <a:p>
            <a:pPr marL="411480"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/>
              <a:t>     </a:t>
            </a:r>
            <a:r>
              <a:rPr lang="it-IT" sz="2400" dirty="0" smtClean="0">
                <a:solidFill>
                  <a:srgbClr val="FFFF00"/>
                </a:solidFill>
              </a:rPr>
              <a:t>QUINDI</a:t>
            </a: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400" dirty="0" smtClean="0">
                <a:solidFill>
                  <a:srgbClr val="04FC2D"/>
                </a:solidFill>
              </a:rPr>
              <a:t>SAREBBE NECESSARIO  UN IMPEGNO DELLA ASAS PER DEFINIRE, OLTRE AI CRITERI CLASSIFICATIVI, ANCHE DEI CRITERI </a:t>
            </a:r>
            <a:r>
              <a:rPr lang="it-IT" sz="2400" dirty="0" smtClean="0">
                <a:solidFill>
                  <a:srgbClr val="00FF00"/>
                </a:solidFill>
              </a:rPr>
              <a:t>DIAGNOSTICI,</a:t>
            </a: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</a:rPr>
              <a:t>CHE SAREBBERO MOLTO UTILI NELLA PRATICA CLINICA, PERCHE’ </a:t>
            </a:r>
            <a:r>
              <a:rPr lang="it-IT" sz="2400" dirty="0" err="1" smtClean="0">
                <a:solidFill>
                  <a:srgbClr val="FFFF00"/>
                </a:solidFill>
              </a:rPr>
              <a:t>CI</a:t>
            </a:r>
            <a:r>
              <a:rPr lang="it-IT" sz="2400" dirty="0" smtClean="0">
                <a:solidFill>
                  <a:srgbClr val="FFFF00"/>
                </a:solidFill>
              </a:rPr>
              <a:t> PERMETTEREBBERO 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</a:rPr>
              <a:t>DIAGNOSTICARE UNA </a:t>
            </a:r>
            <a:r>
              <a:rPr lang="it-IT" sz="2400" dirty="0" smtClean="0">
                <a:solidFill>
                  <a:srgbClr val="04FC2D"/>
                </a:solidFill>
              </a:rPr>
              <a:t>SpA  </a:t>
            </a:r>
            <a:r>
              <a:rPr lang="it-IT" sz="2400" dirty="0" smtClean="0">
                <a:solidFill>
                  <a:srgbClr val="FFFF00"/>
                </a:solidFill>
              </a:rPr>
              <a:t>NON SOLO COME</a:t>
            </a:r>
            <a:r>
              <a:rPr lang="it-IT" sz="2400" dirty="0" smtClean="0">
                <a:solidFill>
                  <a:srgbClr val="04FC2D"/>
                </a:solidFill>
              </a:rPr>
              <a:t> DEFINITA, </a:t>
            </a:r>
            <a:r>
              <a:rPr lang="it-IT" sz="2400" dirty="0" smtClean="0">
                <a:solidFill>
                  <a:srgbClr val="FFFF00"/>
                </a:solidFill>
              </a:rPr>
              <a:t>MA ANCHE COME</a:t>
            </a:r>
            <a:r>
              <a:rPr lang="it-IT" sz="2400" dirty="0" smtClean="0">
                <a:solidFill>
                  <a:srgbClr val="04FC2D"/>
                </a:solidFill>
              </a:rPr>
              <a:t> POSSIBILE </a:t>
            </a:r>
            <a:r>
              <a:rPr lang="it-IT" sz="2400" dirty="0" smtClean="0">
                <a:solidFill>
                  <a:srgbClr val="FFFF00"/>
                </a:solidFill>
              </a:rPr>
              <a:t>O </a:t>
            </a:r>
            <a:r>
              <a:rPr lang="it-IT" sz="2400" dirty="0" smtClean="0">
                <a:solidFill>
                  <a:srgbClr val="04FC2D"/>
                </a:solidFill>
              </a:rPr>
              <a:t>PROBABILE</a:t>
            </a:r>
            <a:r>
              <a:rPr lang="it-IT" sz="2400" dirty="0" smtClean="0">
                <a:solidFill>
                  <a:srgbClr val="FFFF00"/>
                </a:solidFill>
              </a:rPr>
              <a:t>, QUANDO NON SI HANNO CRITERI SUFFICIENTI PER FARE UNA DIAGNOSI </a:t>
            </a:r>
            <a:r>
              <a:rPr lang="it-IT" sz="2400" dirty="0" err="1" smtClean="0">
                <a:solidFill>
                  <a:srgbClr val="FFFF00"/>
                </a:solidFill>
              </a:rPr>
              <a:t>DI</a:t>
            </a:r>
            <a:r>
              <a:rPr lang="it-IT" sz="2400" dirty="0" smtClean="0">
                <a:solidFill>
                  <a:srgbClr val="FFFF00"/>
                </a:solidFill>
              </a:rPr>
              <a:t> CERTEZZA. </a:t>
            </a:r>
          </a:p>
          <a:p>
            <a:pPr marL="411480" algn="just" fontAlgn="auto">
              <a:spcAft>
                <a:spcPts val="0"/>
              </a:spcAft>
              <a:buFont typeface="Wingdings"/>
              <a:buNone/>
              <a:defRPr/>
            </a:pP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 CRITERI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FORNIREBBERO GLI STRUMENTI  PER CURARE TANTI PAZIENTI,  CHE ALTRIMENTI VIVREBBERO IN UNA SORTA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“LIMBO” REUMATOLOGICO, E, INVECE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ABBANDONARLI ALLA LORO SOFFERENZA,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AIUTEREBBERO A MIGLIORARE LA   QUALITA’ 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VITA 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MOLTI  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LORO</a:t>
            </a:r>
          </a:p>
          <a:p>
            <a:pPr marL="411480" algn="just" fontAlgn="auto">
              <a:spcAft>
                <a:spcPts val="0"/>
              </a:spcAft>
              <a:buFont typeface="Wingdings"/>
              <a:buChar char=""/>
              <a:defRPr/>
            </a:pPr>
            <a:endParaRPr lang="it-IT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435975" cy="3429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GRAZIE   PER   L’ATTENZIONE</a:t>
            </a:r>
          </a:p>
        </p:txBody>
      </p:sp>
      <p:pic>
        <p:nvPicPr>
          <p:cNvPr id="1997827" name="Picture 5" descr="natu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88" y="512763"/>
            <a:ext cx="8329612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DOPO   4   ANNI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7250" y="2428875"/>
            <a:ext cx="7772400" cy="4071938"/>
          </a:xfrm>
        </p:spPr>
        <p:txBody>
          <a:bodyPr>
            <a:normAutofit/>
          </a:bodyPr>
          <a:lstStyle/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latin typeface="Comic Sans MS" pitchFamily="66" charset="0"/>
              </a:rPr>
              <a:t>    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     REUMATOLOGI    AMERICANI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HANNO    DETTO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SOSTANZIALMENTE 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LA     STESSA   COSA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CHE     IO   AVEVO    DETTO </a:t>
            </a:r>
          </a:p>
          <a:p>
            <a:pPr marL="411480" algn="ctr" fontAlgn="auto">
              <a:spcAft>
                <a:spcPts val="0"/>
              </a:spcAft>
              <a:buFont typeface="Wingdings"/>
              <a:buNone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4     ANNI    PRIMA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5692</TotalTime>
  <Words>3030</Words>
  <Application>Microsoft Office PowerPoint</Application>
  <PresentationFormat>Presentazione su schermo (4:3)</PresentationFormat>
  <Paragraphs>613</Paragraphs>
  <Slides>81</Slides>
  <Notes>18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Modello struttura</vt:lpstr>
      </vt:variant>
      <vt:variant>
        <vt:i4>14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81</vt:i4>
      </vt:variant>
    </vt:vector>
  </HeadingPairs>
  <TitlesOfParts>
    <vt:vector size="110" baseType="lpstr">
      <vt:lpstr>Corbel</vt:lpstr>
      <vt:lpstr>Arial</vt:lpstr>
      <vt:lpstr>Consolas</vt:lpstr>
      <vt:lpstr>Wingdings</vt:lpstr>
      <vt:lpstr>Wingdings 2</vt:lpstr>
      <vt:lpstr>Wingdings 3</vt:lpstr>
      <vt:lpstr>Calibri</vt:lpstr>
      <vt:lpstr>Comic Sans MS</vt:lpstr>
      <vt:lpstr>Times New Roman</vt:lpstr>
      <vt:lpstr>Tahoma</vt:lpstr>
      <vt:lpstr>Symbol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Metro</vt:lpstr>
      <vt:lpstr>Grafico</vt:lpstr>
      <vt:lpstr>Acrobat Document</vt:lpstr>
      <vt:lpstr>Fotografia Photo Editor</vt:lpstr>
      <vt:lpstr>Document</vt:lpstr>
      <vt:lpstr>Diapositiva 1</vt:lpstr>
      <vt:lpstr>SPONDILOENTESOARTRITI  DEFINIZIONE  </vt:lpstr>
      <vt:lpstr>SPONDILOENTESOARTRITI  TESSUTI    “ BERSAGLIO ”  </vt:lpstr>
      <vt:lpstr>     SPA CLASSIFICAZIONE    </vt:lpstr>
      <vt:lpstr>               EPIDEMIOLOGIA                                                    DELLE         SPONDILOENTESOARTRITI :       MIA   RELAZIONE   NEL   2006 </vt:lpstr>
      <vt:lpstr>Diapositiva 6</vt:lpstr>
      <vt:lpstr>  PREVALENZA    SpA   NEL    MONDO    E    IN   ITALIA  NEL   2006</vt:lpstr>
      <vt:lpstr>METANALISI   PUBBLICAZIONI    SCIENTIFICHE  INTERNAZIONALI MULTIDISCIPLINARI  ( REUMATOLOGIA,  DERMATOLOGIA,  GASTRONTEROLOGIA )  +   MIA  ESPERIENZA  PERSONALE :  PREVALENZA  SpA </vt:lpstr>
      <vt:lpstr>DOPO   4   ANNI</vt:lpstr>
      <vt:lpstr> </vt:lpstr>
      <vt:lpstr>ANCHE      I     REUMATOLOGI     TEDESCHI    HANNO CONFERMATO     L’ ALTA     PREVALENZA    DELLE    SPONDILOENTESOATRITI   </vt:lpstr>
      <vt:lpstr>EPIDEMIOLOGIA DELLE SPONDILOENTESOARTRITI</vt:lpstr>
      <vt:lpstr>QUADRI    CLINICI  SPONDILOENTESOARTRITI </vt:lpstr>
      <vt:lpstr>THE        ASSESSMENT      OF        SPONDYLOARTHRITIS      INTERNATIONAL  SOCIETY       CLASSIFICATION   CRITERIA      FOR      PERIPHERAL    SPONDYLOARTHRITIS     AND    FOR  SPONDYLOARTHRITIS     IN      GENERAL </vt:lpstr>
      <vt:lpstr>     CRITERI   DI      CLASSIFICAZIONE   ASAS     per   le    SPA   ASSIALI </vt:lpstr>
      <vt:lpstr> CRITERI   DI     CLASSIFICAZIONE   ASAS    per  le     SPA  PERIFERICHE  </vt:lpstr>
      <vt:lpstr>     TABELLA  RIASSUNTIVA  DEI CRITERI  DI CLASSIFICAZIONE ASAS               PER    LE   SPONDILOARTRITI    IN    GENERALE </vt:lpstr>
      <vt:lpstr>Diapositiva 18</vt:lpstr>
      <vt:lpstr>Modified   New  York  criteria Radiological  criterion  of the  sacroiliitis  </vt:lpstr>
      <vt:lpstr>Diapositiva 20</vt:lpstr>
      <vt:lpstr> Sacroileite   Monolaterale   dx   di   III grado</vt:lpstr>
      <vt:lpstr>   Sacroileite  bilaterale   di  IV  grado  all’ RX</vt:lpstr>
      <vt:lpstr>DEFINING ACTIVE SACROILIITIS ON MRI FOR CLASSIFICATION OF AXIAL SpA ASAS / OMERACT  MRI group</vt:lpstr>
      <vt:lpstr>RMN Iniziale Sacroileite bilaterale  con  edema osseo</vt:lpstr>
      <vt:lpstr>RMN Iniziale Sacroileite monolaterale sn con  edema osseo</vt:lpstr>
      <vt:lpstr>RMN Sacroileite  dx  avanzata  con  edema osseo  ed  erosioni articolari</vt:lpstr>
      <vt:lpstr> SE  RX  NON  DIRIMENTE   E  SE IMPOSSIBILITA’ AD EFFETTUARE  RMN, PUO’ ESSERE UTILE EFFETTUARE UNA : Tac:   Sacroileite   bilaterale   con   sclerosi ossea  ed  erosioni</vt:lpstr>
      <vt:lpstr>Immagini   di altri tipi di   intressamento assiale,   oltre alla Sacroileite</vt:lpstr>
      <vt:lpstr> RX  SA Vertebre   quadrate   +   Sindesmofiti   </vt:lpstr>
      <vt:lpstr>SPA    Parasindesmofiti</vt:lpstr>
      <vt:lpstr>RMN Spondilodiscite   +  Erosioni  piatti vertebrali  </vt:lpstr>
      <vt:lpstr>                                                              RMN           Edema osseo   +  Erosioni   piatti   vertebrali   ed   angoli   vertebrali</vt:lpstr>
      <vt:lpstr>                SINFISITE    PUBICA</vt:lpstr>
      <vt:lpstr>ENTESITE</vt:lpstr>
      <vt:lpstr>Entesite</vt:lpstr>
      <vt:lpstr>RMN</vt:lpstr>
      <vt:lpstr>Entesite  DEL TENDINE D’ACHILLE evoluta  in   entesopatia  calcifica (si associa entesite della fascia plantare)</vt:lpstr>
      <vt:lpstr>                UVEITE ANTERIORE ACUTA</vt:lpstr>
      <vt:lpstr>                       Dattilite</vt:lpstr>
      <vt:lpstr>Diapositiva 40</vt:lpstr>
      <vt:lpstr>  DIAGNOSI PRECOCE   DELLE   SPONDILOENTESOARTRITI</vt:lpstr>
      <vt:lpstr>DIAGNOSI     PRECOCE     DELLE   SpA  SITUAZIONE    ATTUALE</vt:lpstr>
      <vt:lpstr>RUDWALEIT ET AL 2005 “ How to diagnose spondyloarthritis early ” DIFFERENZA TRA CRITERI CLASSIFICATIVI E CRITERI DIAGNOSTICI</vt:lpstr>
      <vt:lpstr>DIAGNOSI     PRECOCE     DELLE    SpA   ASSIALI  </vt:lpstr>
      <vt:lpstr>2. VAN DER LINDEN ET AL., ARTHRITIS RHEU 1984;27:361-8 3. RUDWALEIT ET AL., ANN RHEUM DIS 2009;68:777-783</vt:lpstr>
      <vt:lpstr>  RUDWALEIT ET AL., ANN RHEUM DIS 2009;68:777-783</vt:lpstr>
      <vt:lpstr>  RUDWALEIT ET AL., ARTHITIS RHEUM   2009;60:717-727</vt:lpstr>
      <vt:lpstr>LA DIAGNOSI PRECOCE E’ COMPLICATA DA VARIE PROBLEMATICHE, CORRELATE ALLA COMPLESSA NATURA DELLE SpA</vt:lpstr>
      <vt:lpstr>        PROBLEMATICHE</vt:lpstr>
      <vt:lpstr>Psoriatic   Arthritis   ( PsA ) Definizione</vt:lpstr>
      <vt:lpstr>  Clinical   Features  of  PsA  Arthritis</vt:lpstr>
      <vt:lpstr>Difficoltà   Diagnostiche</vt:lpstr>
      <vt:lpstr>Difficoltà Diagnostiche</vt:lpstr>
      <vt:lpstr>            La  presenza  di  psoriasi </vt:lpstr>
      <vt:lpstr>CASPAR    CRITERIA*</vt:lpstr>
      <vt:lpstr>     PROBLEMATICA   CLINICA</vt:lpstr>
      <vt:lpstr>     CRITERI   DI      CLASSIFICAZIONE   ASAS     per   le    SPA   ASSIALI </vt:lpstr>
      <vt:lpstr> HLA and SpA</vt:lpstr>
      <vt:lpstr>Undifferentiated  Spondyloarthritis  ( USpA ) </vt:lpstr>
      <vt:lpstr>   SPA  INDIFFERENZIATE SONO   SpA   PER   LE   QUALI   NON   E’   DIMOSTRABILE   UNA   CORRELAZIONE  CON   LA    PSORIASI,    CON    LE   IBD,    CON    UNA    INFEZIONE    DA   MICROBI  ARTRITOGENI  Spondyloarthritides</vt:lpstr>
      <vt:lpstr>SPONDILOENTESOARTRITI    CRONICHE  INDIFFERENZIATE</vt:lpstr>
      <vt:lpstr> PROBLEMATICA  INDICI  DI  FLOGOSI</vt:lpstr>
      <vt:lpstr>Diagnosis of spondyloarthritis</vt:lpstr>
      <vt:lpstr>Diapositiva 64</vt:lpstr>
      <vt:lpstr>Diapositiva 65</vt:lpstr>
      <vt:lpstr>Diapositiva 66</vt:lpstr>
      <vt:lpstr>Diapositiva 67</vt:lpstr>
      <vt:lpstr>   DIAGNOSI   PRECOCE    DELLE   SpA </vt:lpstr>
      <vt:lpstr>SEGNI  CLINICI  1  IBP  ( Inflammatory back pain ) ASAS   EXPERTS  DEFINITION  2009</vt:lpstr>
      <vt:lpstr>SEGNI  CLINICI  2  DOLORE   DA  SACROILEITE Alternating  buttock  pain  “SCIATICA  MOZZA”</vt:lpstr>
      <vt:lpstr>               TEST  TERAPEUTICO</vt:lpstr>
      <vt:lpstr>                  ESAMI     EMATO - CHIMICI</vt:lpstr>
      <vt:lpstr>  STRUMENTI  DI IMAGING       </vt:lpstr>
      <vt:lpstr>Scintigrafia ossea   Paziente con Spondilite anchilosante  Sacroileite   bilaterale </vt:lpstr>
      <vt:lpstr>Scintigrafia    ossea Paziente   con   una    SpA  Reattiva ,    con   RX  e  RMN  negative  Sacroileite    monolaterale </vt:lpstr>
      <vt:lpstr>     Ann   Rheum    2009 </vt:lpstr>
      <vt:lpstr>     ECOGRAFIA       METODI DI VALUTAZIONE DELL’INTERESSAMENTO DELLE ENTESI “ CLINIMETRIA  E  IMAGING  DELLE  SPONDILOENTESOARTRITI ” FAUSTO SALAFFI, MARINA CAROTTI, ALESSANDRO CIAPETTI – FIDENZA 2010</vt:lpstr>
      <vt:lpstr>CONCLUSIONI ATTUALI</vt:lpstr>
      <vt:lpstr>CONCLUSIONI ATTUALI</vt:lpstr>
      <vt:lpstr>CONCLUSIONI ATTUALI</vt:lpstr>
      <vt:lpstr>GRAZIE   PER   L’ATTENZIONE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TERAPIA  LOCO - REGIONALE ECOGUIDATA  DELL’ ANCA  CON  ACIDO  IALURONICO</dc:title>
  <dc:creator>PINO</dc:creator>
  <cp:lastModifiedBy>Utente</cp:lastModifiedBy>
  <cp:revision>743</cp:revision>
  <dcterms:created xsi:type="dcterms:W3CDTF">2011-04-17T15:24:50Z</dcterms:created>
  <dcterms:modified xsi:type="dcterms:W3CDTF">2013-11-23T20:11:45Z</dcterms:modified>
</cp:coreProperties>
</file>