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66"/>
  </p:notesMasterIdLst>
  <p:sldIdLst>
    <p:sldId id="489" r:id="rId2"/>
    <p:sldId id="705" r:id="rId3"/>
    <p:sldId id="710" r:id="rId4"/>
    <p:sldId id="648" r:id="rId5"/>
    <p:sldId id="587" r:id="rId6"/>
    <p:sldId id="654" r:id="rId7"/>
    <p:sldId id="650" r:id="rId8"/>
    <p:sldId id="736" r:id="rId9"/>
    <p:sldId id="741" r:id="rId10"/>
    <p:sldId id="658" r:id="rId11"/>
    <p:sldId id="657" r:id="rId12"/>
    <p:sldId id="593" r:id="rId13"/>
    <p:sldId id="665" r:id="rId14"/>
    <p:sldId id="668" r:id="rId15"/>
    <p:sldId id="723" r:id="rId16"/>
    <p:sldId id="702" r:id="rId17"/>
    <p:sldId id="704" r:id="rId18"/>
    <p:sldId id="703" r:id="rId19"/>
    <p:sldId id="706" r:id="rId20"/>
    <p:sldId id="728" r:id="rId21"/>
    <p:sldId id="729" r:id="rId22"/>
    <p:sldId id="727" r:id="rId23"/>
    <p:sldId id="684" r:id="rId24"/>
    <p:sldId id="691" r:id="rId25"/>
    <p:sldId id="692" r:id="rId26"/>
    <p:sldId id="685" r:id="rId27"/>
    <p:sldId id="690" r:id="rId28"/>
    <p:sldId id="726" r:id="rId29"/>
    <p:sldId id="682" r:id="rId30"/>
    <p:sldId id="601" r:id="rId31"/>
    <p:sldId id="737" r:id="rId32"/>
    <p:sldId id="739" r:id="rId33"/>
    <p:sldId id="679" r:id="rId34"/>
    <p:sldId id="738" r:id="rId35"/>
    <p:sldId id="709" r:id="rId36"/>
    <p:sldId id="594" r:id="rId37"/>
    <p:sldId id="603" r:id="rId38"/>
    <p:sldId id="605" r:id="rId39"/>
    <p:sldId id="610" r:id="rId40"/>
    <p:sldId id="624" r:id="rId41"/>
    <p:sldId id="625" r:id="rId42"/>
    <p:sldId id="626" r:id="rId43"/>
    <p:sldId id="628" r:id="rId44"/>
    <p:sldId id="629" r:id="rId45"/>
    <p:sldId id="632" r:id="rId46"/>
    <p:sldId id="633" r:id="rId47"/>
    <p:sldId id="636" r:id="rId48"/>
    <p:sldId id="637" r:id="rId49"/>
    <p:sldId id="638" r:id="rId50"/>
    <p:sldId id="647" r:id="rId51"/>
    <p:sldId id="663" r:id="rId52"/>
    <p:sldId id="664" r:id="rId53"/>
    <p:sldId id="707" r:id="rId54"/>
    <p:sldId id="735" r:id="rId55"/>
    <p:sldId id="698" r:id="rId56"/>
    <p:sldId id="699" r:id="rId57"/>
    <p:sldId id="612" r:id="rId58"/>
    <p:sldId id="613" r:id="rId59"/>
    <p:sldId id="722" r:id="rId60"/>
    <p:sldId id="712" r:id="rId61"/>
    <p:sldId id="713" r:id="rId62"/>
    <p:sldId id="714" r:id="rId63"/>
    <p:sldId id="715" r:id="rId64"/>
    <p:sldId id="586" r:id="rId6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FC2D"/>
    <a:srgbClr val="00FF00"/>
    <a:srgbClr val="FD537B"/>
    <a:srgbClr val="FF0000"/>
    <a:srgbClr val="F81D30"/>
    <a:srgbClr val="FF9900"/>
    <a:srgbClr val="EB070C"/>
    <a:srgbClr val="ED051B"/>
    <a:srgbClr val="2CFC4F"/>
    <a:srgbClr val="FC3C1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700" autoAdjust="0"/>
  </p:normalViewPr>
  <p:slideViewPr>
    <p:cSldViewPr>
      <p:cViewPr>
        <p:scale>
          <a:sx n="112" d="100"/>
          <a:sy n="112" d="100"/>
        </p:scale>
        <p:origin x="-1584" y="-4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8C3B04-5B8D-4CF2-8950-95831824E20A}" type="datetimeFigureOut">
              <a:rPr lang="it-IT" smtClean="0"/>
              <a:pPr/>
              <a:t>11/10/2013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D5D6BFC-EB16-49BC-B736-6D524E094482}"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F452E173-A6E4-453D-AD0F-16A0A8DB9AF5}" type="slidenum">
              <a:rPr lang="it-IT" smtClean="0"/>
              <a:pPr/>
              <a:t>10</a:t>
            </a:fld>
            <a:endParaRPr lang="it-IT" smtClean="0"/>
          </a:p>
        </p:txBody>
      </p:sp>
      <p:sp>
        <p:nvSpPr>
          <p:cNvPr id="117763" name="Rectangle 2"/>
          <p:cNvSpPr>
            <a:spLocks noChangeArrowheads="1"/>
          </p:cNvSpPr>
          <p:nvPr/>
        </p:nvSpPr>
        <p:spPr bwMode="auto">
          <a:xfrm>
            <a:off x="3886200" y="0"/>
            <a:ext cx="2971800" cy="458788"/>
          </a:xfrm>
          <a:prstGeom prst="rect">
            <a:avLst/>
          </a:prstGeom>
          <a:noFill/>
          <a:ln w="12700">
            <a:noFill/>
            <a:miter lim="800000"/>
            <a:headEnd/>
            <a:tailEnd/>
          </a:ln>
        </p:spPr>
        <p:txBody>
          <a:bodyPr wrap="none" anchor="ctr"/>
          <a:lstStyle/>
          <a:p>
            <a:endParaRPr lang="it-IT"/>
          </a:p>
        </p:txBody>
      </p:sp>
      <p:sp>
        <p:nvSpPr>
          <p:cNvPr id="117764" name="Rectangle 3"/>
          <p:cNvSpPr>
            <a:spLocks noChangeArrowheads="1"/>
          </p:cNvSpPr>
          <p:nvPr/>
        </p:nvSpPr>
        <p:spPr bwMode="auto">
          <a:xfrm>
            <a:off x="0" y="8685213"/>
            <a:ext cx="2971800" cy="458787"/>
          </a:xfrm>
          <a:prstGeom prst="rect">
            <a:avLst/>
          </a:prstGeom>
          <a:noFill/>
          <a:ln w="12700">
            <a:noFill/>
            <a:miter lim="800000"/>
            <a:headEnd/>
            <a:tailEnd/>
          </a:ln>
        </p:spPr>
        <p:txBody>
          <a:bodyPr wrap="none" anchor="ctr"/>
          <a:lstStyle/>
          <a:p>
            <a:endParaRPr lang="it-IT"/>
          </a:p>
        </p:txBody>
      </p:sp>
      <p:sp>
        <p:nvSpPr>
          <p:cNvPr id="117765" name="Rectangle 4"/>
          <p:cNvSpPr>
            <a:spLocks noChangeArrowheads="1"/>
          </p:cNvSpPr>
          <p:nvPr/>
        </p:nvSpPr>
        <p:spPr bwMode="auto">
          <a:xfrm>
            <a:off x="0" y="0"/>
            <a:ext cx="2971800" cy="458788"/>
          </a:xfrm>
          <a:prstGeom prst="rect">
            <a:avLst/>
          </a:prstGeom>
          <a:noFill/>
          <a:ln w="12700">
            <a:noFill/>
            <a:miter lim="800000"/>
            <a:headEnd/>
            <a:tailEnd/>
          </a:ln>
        </p:spPr>
        <p:txBody>
          <a:bodyPr wrap="none" anchor="ctr"/>
          <a:lstStyle/>
          <a:p>
            <a:endParaRPr lang="it-IT"/>
          </a:p>
        </p:txBody>
      </p:sp>
      <p:sp>
        <p:nvSpPr>
          <p:cNvPr id="117766" name="Rectangle 5"/>
          <p:cNvSpPr>
            <a:spLocks noGrp="1" noRot="1" noChangeAspect="1" noChangeArrowheads="1" noTextEdit="1"/>
          </p:cNvSpPr>
          <p:nvPr>
            <p:ph type="sldImg"/>
          </p:nvPr>
        </p:nvSpPr>
        <p:spPr>
          <a:xfrm>
            <a:off x="1144588" y="687388"/>
            <a:ext cx="4570412" cy="3427412"/>
          </a:xfrm>
          <a:ln/>
        </p:spPr>
      </p:sp>
      <p:sp>
        <p:nvSpPr>
          <p:cNvPr id="117767" name="Rectangle 6"/>
          <p:cNvSpPr>
            <a:spLocks noGrp="1" noChangeArrowheads="1"/>
          </p:cNvSpPr>
          <p:nvPr>
            <p:ph type="body" idx="1"/>
          </p:nvPr>
        </p:nvSpPr>
        <p:spPr>
          <a:xfrm>
            <a:off x="914400" y="4343400"/>
            <a:ext cx="5029200" cy="4113213"/>
          </a:xfrm>
          <a:noFill/>
          <a:ln/>
        </p:spPr>
        <p:txBody>
          <a:bodyPr/>
          <a:lstStyle/>
          <a:p>
            <a:pPr eaLnBrk="1" hangingPunct="1">
              <a:tabLst>
                <a:tab pos="171450" algn="l"/>
              </a:tabLst>
            </a:pPr>
            <a:r>
              <a:rPr lang="en-US" smtClean="0"/>
              <a:t>The ACR recommends early and aggressive therapy of RA. Radiological changes are evident in 50% to 70% of patients with RA within 2 years of disease onset. Unchecked, this rate of progression can continue at a constant rate as the disease progresses. However, pharmacologic resetting of the rate of progression can occur within the first 2 years of disease onset, which is the therapeutic “window of opportunity.” As noted on the slide, the ACR concludes that: “Successful treatment to limit joint damage and functional loss requires early diagnosis and timely initiation of disease modifying agents.  The goal of treatment is to arrest the disease and achieve remission.”</a:t>
            </a:r>
          </a:p>
          <a:p>
            <a:pPr eaLnBrk="1" hangingPunct="1">
              <a:tabLst>
                <a:tab pos="171450" algn="l"/>
              </a:tabLst>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B832BD-813B-4A22-81CA-AC4C56DBA51A}" type="slidenum">
              <a:rPr lang="it-IT" smtClean="0"/>
              <a:pPr/>
              <a:t>25</a:t>
            </a:fld>
            <a:endParaRPr lang="it-IT"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GB" smtClean="0"/>
              <a:t>Tra le spondiloartriti le forme più frequenti sono la spondilite anchilosante e la spondiloartrite indifferenziata, mentre altre forme sono rappresentate </a:t>
            </a:r>
            <a:r>
              <a:rPr lang="it-IT" smtClean="0"/>
              <a:t>dall’artrite reattiva, dalla spondiloartrite psoriasica, dalla spondiloartrite in corso di IBD , e dalla spondilite anchilosante giovanile.</a:t>
            </a:r>
          </a:p>
          <a:p>
            <a:pPr eaLnBrk="1" hangingPunct="1"/>
            <a:endParaRPr lang="it-IT" smtClean="0"/>
          </a:p>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B832BD-813B-4A22-81CA-AC4C56DBA51A}" type="slidenum">
              <a:rPr lang="it-IT" smtClean="0"/>
              <a:pPr/>
              <a:t>28</a:t>
            </a:fld>
            <a:endParaRPr lang="it-IT"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GB" smtClean="0"/>
              <a:t>Tra le spondiloartriti le forme più frequenti sono la spondilite anchilosante e la spondiloartrite indifferenziata, mentre altre forme sono rappresentate </a:t>
            </a:r>
            <a:r>
              <a:rPr lang="it-IT" smtClean="0"/>
              <a:t>dall’artrite reattiva, dalla spondiloartrite psoriasica, dalla spondiloartrite in corso di IBD , e dalla spondilite anchilosante giovanile.</a:t>
            </a:r>
          </a:p>
          <a:p>
            <a:pPr eaLnBrk="1" hangingPunct="1"/>
            <a:endParaRPr lang="it-IT" smtClean="0"/>
          </a:p>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D5D6BFC-EB16-49BC-B736-6D524E094482}" type="slidenum">
              <a:rPr lang="it-IT" smtClean="0"/>
              <a:pPr/>
              <a:t>33</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8D79C4C-4162-4241-8308-D21FA9468BA7}" type="slidenum">
              <a:rPr lang="en-US"/>
              <a:pPr/>
              <a:t>34</a:t>
            </a:fld>
            <a:endParaRPr lang="en-US"/>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p:txBody>
          <a:bodyPr/>
          <a:lstStyle/>
          <a:p>
            <a:r>
              <a:rPr lang="it-IT"/>
              <a:t>Lower limb = Arti inferiori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1A607D-3368-4F42-8046-BAA1D077BBB3}" type="slidenum">
              <a:rPr lang="it-IT"/>
              <a:pPr/>
              <a:t>58</a:t>
            </a:fld>
            <a:endParaRPr lang="it-IT"/>
          </a:p>
        </p:txBody>
      </p:sp>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p:txBody>
          <a:bodyPr/>
          <a:lstStyle/>
          <a:p>
            <a:pPr>
              <a:spcBef>
                <a:spcPct val="0"/>
              </a:spcBef>
            </a:pPr>
            <a:r>
              <a:rPr lang="en-GB"/>
              <a:t>Many chronic disease areas such as diabetes and cardiology have adopted the targeted disease control concepts. As Josef pointed out in his presentation such a concept has previously been developed and now proven successful in RA. Much less information on the value of defined therapeutic targets in PsA or AS is available. This has led to the T2T SpA task force.</a:t>
            </a:r>
          </a:p>
          <a:p>
            <a:pPr>
              <a:spcBef>
                <a:spcPct val="0"/>
              </a:spcBef>
            </a:pPr>
            <a:endParaRPr lang="en-GB"/>
          </a:p>
          <a:p>
            <a:pPr>
              <a:spcBef>
                <a:spcPct val="0"/>
              </a:spcBef>
            </a:pPr>
            <a:r>
              <a:rPr lang="en-GB"/>
              <a:t>Click</a:t>
            </a:r>
          </a:p>
          <a:p>
            <a:pPr>
              <a:spcBef>
                <a:spcPct val="0"/>
              </a:spcBef>
            </a:pPr>
            <a:endParaRPr lang="en-GB"/>
          </a:p>
          <a:p>
            <a:pPr>
              <a:spcBef>
                <a:spcPct val="0"/>
              </a:spcBef>
            </a:pPr>
            <a:endParaRPr lang="en-GB"/>
          </a:p>
        </p:txBody>
      </p:sp>
      <p:sp>
        <p:nvSpPr>
          <p:cNvPr id="15360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466219F-01DD-4A61-B336-AB24D9585A42}" type="slidenum">
              <a:rPr lang="en-GB" sz="1200">
                <a:solidFill>
                  <a:srgbClr val="000000"/>
                </a:solidFill>
                <a:ea typeface="MS PGothic" pitchFamily="34" charset="-128"/>
              </a:rPr>
              <a:pPr algn="r"/>
              <a:t>58</a:t>
            </a:fld>
            <a:endParaRPr lang="en-GB" sz="1200">
              <a:solidFill>
                <a:srgbClr val="000000"/>
              </a:solidFill>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8" name="Segnaposto data 27"/>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17" name="Segnaposto piè di pagina 16"/>
          <p:cNvSpPr>
            <a:spLocks noGrp="1"/>
          </p:cNvSpPr>
          <p:nvPr>
            <p:ph type="ftr" sz="quarter" idx="11"/>
          </p:nvPr>
        </p:nvSpPr>
        <p:spPr/>
        <p:txBody>
          <a:bodyPr/>
          <a:lstStyle>
            <a:extLst/>
          </a:lstStyle>
          <a:p>
            <a:endParaRPr lang="it-IT"/>
          </a:p>
        </p:txBody>
      </p:sp>
      <p:sp>
        <p:nvSpPr>
          <p:cNvPr id="29" name="Segnaposto numero diapositiva 28"/>
          <p:cNvSpPr>
            <a:spLocks noGrp="1"/>
          </p:cNvSpPr>
          <p:nvPr>
            <p:ph type="sldNum" sz="quarter" idx="12"/>
          </p:nvPr>
        </p:nvSpPr>
        <p:spPr/>
        <p:txBody>
          <a:bodyPr/>
          <a:lstStyle>
            <a:extLst/>
          </a:lstStyle>
          <a:p>
            <a:fld id="{9F10F998-71DC-4977-981F-111D1AE9A39F}" type="slidenum">
              <a:rPr lang="it-IT" smtClean="0"/>
              <a:pPr/>
              <a:t>‹N›</a:t>
            </a:fld>
            <a:endParaRPr lang="it-IT"/>
          </a:p>
        </p:txBody>
      </p:sp>
      <p:sp>
        <p:nvSpPr>
          <p:cNvPr id="32" name="Rettangolo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Rettangolo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ttangolo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ttangolo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ttangolo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olo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it-IT" smtClean="0"/>
              <a:t>Fare clic per modificare lo stile del sottotitolo dello schema</a:t>
            </a:r>
            <a:endParaRPr kumimoji="0" lang="en-US"/>
          </a:p>
        </p:txBody>
      </p:sp>
      <p:sp>
        <p:nvSpPr>
          <p:cNvPr id="56" name="Rettangolo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Rettangolo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Rettangolo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Rettangolo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981200" cy="5851525"/>
          </a:xfrm>
        </p:spPr>
        <p:txBody>
          <a:bodyPr vert="eaVert" anchor="ctr"/>
          <a:lstStyle>
            <a:extLs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609600" y="274639"/>
            <a:ext cx="5867400" cy="5851525"/>
          </a:xfrm>
        </p:spPr>
        <p:txBody>
          <a:bodyPr vert="eaVert"/>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457200" y="1600200"/>
            <a:ext cx="8229600" cy="4525963"/>
          </a:xfrm>
        </p:spPr>
        <p:txBody>
          <a:bodyPr/>
          <a:lstStyle/>
          <a:p>
            <a:endParaRPr lang="it-IT"/>
          </a:p>
        </p:txBody>
      </p:sp>
      <p:sp>
        <p:nvSpPr>
          <p:cNvPr id="4" name="Segnaposto data 3"/>
          <p:cNvSpPr>
            <a:spLocks noGrp="1"/>
          </p:cNvSpPr>
          <p:nvPr>
            <p:ph type="dt" sz="half" idx="10"/>
          </p:nvPr>
        </p:nvSpPr>
        <p:spPr>
          <a:xfrm>
            <a:off x="457200" y="6245225"/>
            <a:ext cx="2133600" cy="476250"/>
          </a:xfrm>
        </p:spPr>
        <p:txBody>
          <a:bodyPr/>
          <a:lstStyle>
            <a:lvl1pPr>
              <a:defRPr/>
            </a:lvl1pPr>
          </a:lstStyle>
          <a:p>
            <a:endParaRPr lang="it-IT"/>
          </a:p>
        </p:txBody>
      </p:sp>
      <p:sp>
        <p:nvSpPr>
          <p:cNvPr id="5" name="Segnaposto piè di pagina 4"/>
          <p:cNvSpPr>
            <a:spLocks noGrp="1"/>
          </p:cNvSpPr>
          <p:nvPr>
            <p:ph type="ftr" sz="quarter" idx="11"/>
          </p:nvPr>
        </p:nvSpPr>
        <p:spPr>
          <a:xfrm>
            <a:off x="3124200" y="6245225"/>
            <a:ext cx="2895600" cy="476250"/>
          </a:xfrm>
        </p:spPr>
        <p:txBody>
          <a:bodyPr/>
          <a:lstStyle>
            <a:lvl1pPr>
              <a:defRPr/>
            </a:lvl1pPr>
          </a:lstStyle>
          <a:p>
            <a:endParaRPr lang="it-IT"/>
          </a:p>
        </p:txBody>
      </p:sp>
      <p:sp>
        <p:nvSpPr>
          <p:cNvPr id="6" name="Segnaposto numero diapositiva 5"/>
          <p:cNvSpPr>
            <a:spLocks noGrp="1"/>
          </p:cNvSpPr>
          <p:nvPr>
            <p:ph type="sldNum" sz="quarter" idx="12"/>
          </p:nvPr>
        </p:nvSpPr>
        <p:spPr>
          <a:xfrm>
            <a:off x="6553200" y="6245225"/>
            <a:ext cx="2133600" cy="476250"/>
          </a:xfrm>
        </p:spPr>
        <p:txBody>
          <a:bodyPr/>
          <a:lstStyle>
            <a:lvl1pPr>
              <a:defRPr/>
            </a:lvl1pPr>
          </a:lstStyle>
          <a:p>
            <a:fld id="{8A2A473D-A9BE-4041-8283-E4CB9DD2C081}" type="slidenum">
              <a:rPr lang="it-IT"/>
              <a:pPr/>
              <a:t>‹N›</a:t>
            </a:fld>
            <a:endParaRPr lang="it-IT"/>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720725"/>
            <a:ext cx="7772400" cy="1143000"/>
          </a:xfrm>
        </p:spPr>
        <p:txBody>
          <a:bodyPr/>
          <a:lstStyle/>
          <a:p>
            <a:r>
              <a:rPr lang="it-IT" smtClean="0"/>
              <a:t>Fare clic per modificare lo stile del titolo</a:t>
            </a:r>
            <a:endParaRPr lang="it-IT"/>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Segnaposto data 3"/>
          <p:cNvSpPr>
            <a:spLocks noGrp="1"/>
          </p:cNvSpPr>
          <p:nvPr>
            <p:ph type="dt" sz="half" idx="10"/>
          </p:nvPr>
        </p:nvSpPr>
        <p:spPr>
          <a:xfrm>
            <a:off x="685800" y="6248400"/>
            <a:ext cx="1905000" cy="457200"/>
          </a:xfrm>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248400"/>
            <a:ext cx="1905000" cy="457200"/>
          </a:xfrm>
        </p:spPr>
        <p:txBody>
          <a:bodyPr/>
          <a:lstStyle>
            <a:lvl1pPr>
              <a:defRPr/>
            </a:lvl1pPr>
          </a:lstStyle>
          <a:p>
            <a:pPr>
              <a:defRPr/>
            </a:pPr>
            <a:fld id="{D36F1F58-B11D-4364-9D42-86E988DD5BFB}" type="slidenum">
              <a:rPr lang="it-IT"/>
              <a:pPr>
                <a:defRPr/>
              </a:pPr>
              <a:t>‹N›</a:t>
            </a:fld>
            <a:endParaRPr lang="it-IT"/>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4" name="Figura a mano libera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igura a mano libera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igura a mano libera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igura a mano libera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igura a mano libera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igura a mano libera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igura a mano libera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igura a mano libera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igura a mano libera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igura a mano libera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igura a mano libera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igura a mano libera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igura a mano libera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igura a mano libera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igura a mano libera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Segnaposto testo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5" name="Segnaposto piè di pagina 4"/>
          <p:cNvSpPr>
            <a:spLocks noGrp="1"/>
          </p:cNvSpPr>
          <p:nvPr>
            <p:ph type="ftr" sz="quarter" idx="11"/>
          </p:nvPr>
        </p:nvSpPr>
        <p:spPr/>
        <p:txBody>
          <a:bodyPr/>
          <a:lstStyle>
            <a:extLst/>
          </a:lstStyle>
          <a:p>
            <a:endParaRPr lang="it-IT"/>
          </a:p>
        </p:txBody>
      </p:sp>
      <p:sp>
        <p:nvSpPr>
          <p:cNvPr id="6" name="Segnaposto numero diapositiva 5"/>
          <p:cNvSpPr>
            <a:spLocks noGrp="1"/>
          </p:cNvSpPr>
          <p:nvPr>
            <p:ph type="sldNum" sz="quarter" idx="12"/>
          </p:nvPr>
        </p:nvSpPr>
        <p:spPr/>
        <p:txBody>
          <a:bodyPr/>
          <a:lstStyle>
            <a:extLst/>
          </a:lstStyle>
          <a:p>
            <a:fld id="{9F10F998-71DC-4977-981F-111D1AE9A39F}" type="slidenum">
              <a:rPr lang="it-IT" smtClean="0"/>
              <a:pPr/>
              <a:t>‹N›</a:t>
            </a:fld>
            <a:endParaRPr lang="it-IT"/>
          </a:p>
        </p:txBody>
      </p:sp>
      <p:sp>
        <p:nvSpPr>
          <p:cNvPr id="7" name="Rettangolo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it-IT" smtClean="0"/>
              <a:t>Fare clic per modificare lo stile del titolo</a:t>
            </a:r>
            <a:endParaRPr kumimoji="0" lang="en-US"/>
          </a:p>
        </p:txBody>
      </p:sp>
      <p:sp>
        <p:nvSpPr>
          <p:cNvPr id="8" name="Rettangolo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ttangolo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ttangolo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ttangolo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ttangolo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512064"/>
            <a:ext cx="8229600" cy="914400"/>
          </a:xfrm>
        </p:spPr>
        <p:txBody>
          <a:bodyPr/>
          <a:lstStyle>
            <a:extLst/>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5" name="Rettangolo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olo 1"/>
          <p:cNvSpPr>
            <a:spLocks noGrp="1"/>
          </p:cNvSpPr>
          <p:nvPr>
            <p:ph type="title"/>
          </p:nvPr>
        </p:nvSpPr>
        <p:spPr>
          <a:xfrm>
            <a:off x="504824" y="512064"/>
            <a:ext cx="7772400" cy="914400"/>
          </a:xfrm>
        </p:spPr>
        <p:txBody>
          <a:bodyPr anchor="t"/>
          <a:lstStyle>
            <a:lvl1pPr>
              <a:defRPr sz="4000"/>
            </a:lvl1pPr>
            <a:extLst/>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8" name="Segnaposto piè di pagina 7"/>
          <p:cNvSpPr>
            <a:spLocks noGrp="1"/>
          </p:cNvSpPr>
          <p:nvPr>
            <p:ph type="ftr" sz="quarter" idx="11"/>
          </p:nvPr>
        </p:nvSpPr>
        <p:spPr/>
        <p:txBody>
          <a:bodyPr/>
          <a:lstStyle>
            <a:extLst/>
          </a:lstStyle>
          <a:p>
            <a:endParaRPr lang="it-IT"/>
          </a:p>
        </p:txBody>
      </p:sp>
      <p:sp>
        <p:nvSpPr>
          <p:cNvPr id="9" name="Segnaposto numero diapositiva 8"/>
          <p:cNvSpPr>
            <a:spLocks noGrp="1"/>
          </p:cNvSpPr>
          <p:nvPr>
            <p:ph type="sldNum" sz="quarter" idx="12"/>
          </p:nvPr>
        </p:nvSpPr>
        <p:spPr/>
        <p:txBody>
          <a:bodyPr/>
          <a:lstStyle>
            <a:extLst/>
          </a:lstStyle>
          <a:p>
            <a:fld id="{9F10F998-71DC-4977-981F-111D1AE9A39F}" type="slidenum">
              <a:rPr lang="it-IT" smtClean="0"/>
              <a:pPr/>
              <a:t>‹N›</a:t>
            </a:fld>
            <a:endParaRPr lang="it-IT"/>
          </a:p>
        </p:txBody>
      </p:sp>
      <p:sp>
        <p:nvSpPr>
          <p:cNvPr id="16" name="Rettangolo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ttangolo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ttangolo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ttangolo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ttangolo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ttangolo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ttangolo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ttangolo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ttangolo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914400" y="512064"/>
            <a:ext cx="7772400" cy="914400"/>
          </a:xfrm>
        </p:spPr>
        <p:txBody>
          <a:bodyPr/>
          <a:lstStyle>
            <a:lvl1pPr>
              <a:defRPr sz="4000" cap="none" baseline="0"/>
            </a:lvl1pPr>
            <a:extLst/>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4" name="Segnaposto piè di pagina 3"/>
          <p:cNvSpPr>
            <a:spLocks noGrp="1"/>
          </p:cNvSpPr>
          <p:nvPr>
            <p:ph type="ftr" sz="quarter" idx="11"/>
          </p:nvPr>
        </p:nvSpPr>
        <p:spPr/>
        <p:txBody>
          <a:bodyPr/>
          <a:lstStyle>
            <a:extLst/>
          </a:lstStyle>
          <a:p>
            <a:endParaRPr lang="it-IT"/>
          </a:p>
        </p:txBody>
      </p:sp>
      <p:sp>
        <p:nvSpPr>
          <p:cNvPr id="5" name="Segnaposto numero diapositiva 4"/>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3" name="Segnaposto piè di pagina 2"/>
          <p:cNvSpPr>
            <a:spLocks noGrp="1"/>
          </p:cNvSpPr>
          <p:nvPr>
            <p:ph type="ftr" sz="quarter" idx="11"/>
          </p:nvPr>
        </p:nvSpPr>
        <p:spPr/>
        <p:txBody>
          <a:bodyPr/>
          <a:lstStyle>
            <a:extLst/>
          </a:lstStyle>
          <a:p>
            <a:endParaRPr lang="it-IT"/>
          </a:p>
        </p:txBody>
      </p:sp>
      <p:sp>
        <p:nvSpPr>
          <p:cNvPr id="4" name="Segnaposto numero diapositiva 3"/>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273050"/>
            <a:ext cx="8229600" cy="1162050"/>
          </a:xfrm>
        </p:spPr>
        <p:txBody>
          <a:bodyPr anchor="ctr"/>
          <a:lstStyle>
            <a:lvl1pPr algn="l">
              <a:buNone/>
              <a:defRPr sz="3600" b="0"/>
            </a:lvl1pPr>
            <a:extLst/>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extLst/>
          </a:lstStyle>
          <a:p>
            <a:fld id="{AC4D2B9F-C79A-4F6C-A6F6-798A5E9BE70E}" type="datetimeFigureOut">
              <a:rPr lang="it-IT" smtClean="0"/>
              <a:pPr/>
              <a:t>11/10/2013</a:t>
            </a:fld>
            <a:endParaRPr lang="it-IT"/>
          </a:p>
        </p:txBody>
      </p:sp>
      <p:sp>
        <p:nvSpPr>
          <p:cNvPr id="6" name="Segnaposto piè di pagina 5"/>
          <p:cNvSpPr>
            <a:spLocks noGrp="1"/>
          </p:cNvSpPr>
          <p:nvPr>
            <p:ph type="ftr" sz="quarter" idx="11"/>
          </p:nvPr>
        </p:nvSpPr>
        <p:spPr/>
        <p:txBody>
          <a:bodyPr/>
          <a:lstStyle>
            <a:extLst/>
          </a:lstStyle>
          <a:p>
            <a:endParaRPr lang="it-IT"/>
          </a:p>
        </p:txBody>
      </p:sp>
      <p:sp>
        <p:nvSpPr>
          <p:cNvPr id="7" name="Segnaposto numero diapositiva 6"/>
          <p:cNvSpPr>
            <a:spLocks noGrp="1"/>
          </p:cNvSpPr>
          <p:nvPr>
            <p:ph type="sldNum" sz="quarter" idx="12"/>
          </p:nvPr>
        </p:nvSpPr>
        <p:spPr/>
        <p:txBody>
          <a:bodyPr/>
          <a:lstStyle>
            <a:extLst/>
          </a:lstStyle>
          <a:p>
            <a:fld id="{9F10F998-71DC-4977-981F-111D1AE9A39F}"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Connettore 1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uppo 9"/>
          <p:cNvGrpSpPr/>
          <p:nvPr/>
        </p:nvGrpSpPr>
        <p:grpSpPr>
          <a:xfrm rot="5400000">
            <a:off x="8514581" y="1219200"/>
            <a:ext cx="132763" cy="128466"/>
            <a:chOff x="6668087" y="1297746"/>
            <a:chExt cx="161840" cy="156602"/>
          </a:xfrm>
        </p:grpSpPr>
        <p:cxnSp>
          <p:nvCxnSpPr>
            <p:cNvPr id="15" name="Connettore 1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Connettore 1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olo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it-IT" smtClean="0"/>
              <a:t>Fare clic sull'icona per inserire un'immagine</a:t>
            </a:r>
            <a:endParaRPr kumimoji="0" lang="en-US"/>
          </a:p>
        </p:txBody>
      </p:sp>
      <p:sp>
        <p:nvSpPr>
          <p:cNvPr id="4" name="Segnaposto testo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it-IT" smtClean="0"/>
              <a:t>Fare clic per modificare stili del testo dello schema</a:t>
            </a:r>
          </a:p>
        </p:txBody>
      </p:sp>
      <p:grpSp>
        <p:nvGrpSpPr>
          <p:cNvPr id="14" name="Gruppo 13"/>
          <p:cNvGrpSpPr/>
          <p:nvPr/>
        </p:nvGrpSpPr>
        <p:grpSpPr>
          <a:xfrm rot="5400000">
            <a:off x="8666981" y="1371600"/>
            <a:ext cx="132763" cy="128466"/>
            <a:chOff x="6668087" y="1297746"/>
            <a:chExt cx="161840" cy="156602"/>
          </a:xfrm>
        </p:grpSpPr>
        <p:cxnSp>
          <p:nvCxnSpPr>
            <p:cNvPr id="11" name="Connettore 1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uppo 17"/>
          <p:cNvGrpSpPr/>
          <p:nvPr/>
        </p:nvGrpSpPr>
        <p:grpSpPr>
          <a:xfrm rot="5400000">
            <a:off x="8320088" y="1474763"/>
            <a:ext cx="132763" cy="128466"/>
            <a:chOff x="6668087" y="1297746"/>
            <a:chExt cx="161840" cy="156602"/>
          </a:xfrm>
        </p:grpSpPr>
        <p:cxnSp>
          <p:nvCxnSpPr>
            <p:cNvPr id="19" name="Connettore 1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Connettore 1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Connettore 1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Segnaposto data 4"/>
          <p:cNvSpPr>
            <a:spLocks noGrp="1"/>
          </p:cNvSpPr>
          <p:nvPr>
            <p:ph type="dt" sz="half" idx="10"/>
          </p:nvPr>
        </p:nvSpPr>
        <p:spPr>
          <a:xfrm>
            <a:off x="6477000" y="55499"/>
            <a:ext cx="2133600" cy="365125"/>
          </a:xfrm>
        </p:spPr>
        <p:txBody>
          <a:bodyPr/>
          <a:lstStyle>
            <a:extLst/>
          </a:lstStyle>
          <a:p>
            <a:fld id="{AC4D2B9F-C79A-4F6C-A6F6-798A5E9BE70E}" type="datetimeFigureOut">
              <a:rPr lang="it-IT" smtClean="0"/>
              <a:pPr/>
              <a:t>11/10/2013</a:t>
            </a:fld>
            <a:endParaRPr lang="it-IT"/>
          </a:p>
        </p:txBody>
      </p:sp>
      <p:sp>
        <p:nvSpPr>
          <p:cNvPr id="6" name="Segnaposto piè di pagina 5"/>
          <p:cNvSpPr>
            <a:spLocks noGrp="1"/>
          </p:cNvSpPr>
          <p:nvPr>
            <p:ph type="ftr" sz="quarter" idx="11"/>
          </p:nvPr>
        </p:nvSpPr>
        <p:spPr>
          <a:xfrm>
            <a:off x="914400" y="55499"/>
            <a:ext cx="5562600" cy="365125"/>
          </a:xfrm>
        </p:spPr>
        <p:txBody>
          <a:bodyPr/>
          <a:lstStyle>
            <a:extLst/>
          </a:lstStyle>
          <a:p>
            <a:endParaRPr lang="it-IT"/>
          </a:p>
        </p:txBody>
      </p:sp>
      <p:sp>
        <p:nvSpPr>
          <p:cNvPr id="7" name="Segnaposto numero diapositiva 6"/>
          <p:cNvSpPr>
            <a:spLocks noGrp="1"/>
          </p:cNvSpPr>
          <p:nvPr>
            <p:ph type="sldNum" sz="quarter" idx="12"/>
          </p:nvPr>
        </p:nvSpPr>
        <p:spPr>
          <a:xfrm>
            <a:off x="8610600" y="55499"/>
            <a:ext cx="457200" cy="365125"/>
          </a:xfrm>
        </p:spPr>
        <p:txBody>
          <a:bodyPr/>
          <a:lstStyle>
            <a:extLst/>
          </a:lstStyle>
          <a:p>
            <a:fld id="{9F10F998-71DC-4977-981F-111D1AE9A39F}"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ttangolo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Rettangolo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ttangolo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ttangolo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ttangolo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ttangolo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ttangolo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ttangolo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ttangolo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Segnaposto titolo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AC4D2B9F-C79A-4F6C-A6F6-798A5E9BE70E}" type="datetimeFigureOut">
              <a:rPr lang="it-IT" smtClean="0"/>
              <a:pPr/>
              <a:t>11/10/2013</a:t>
            </a:fld>
            <a:endParaRPr lang="it-IT"/>
          </a:p>
        </p:txBody>
      </p:sp>
      <p:sp>
        <p:nvSpPr>
          <p:cNvPr id="3" name="Segnaposto piè di pagina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it-IT"/>
          </a:p>
        </p:txBody>
      </p:sp>
      <p:sp>
        <p:nvSpPr>
          <p:cNvPr id="23" name="Segnaposto numero diapositiva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9F10F998-71DC-4977-981F-111D1AE9A39F}" type="slidenum">
              <a:rPr lang="it-IT" smtClean="0"/>
              <a:pPr/>
              <a:t>‹N›</a:t>
            </a:fld>
            <a:endParaRPr lang="it-IT"/>
          </a:p>
        </p:txBody>
      </p:sp>
    </p:spTree>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4572000" y="500042"/>
            <a:ext cx="4429156" cy="1871663"/>
          </a:xfrm>
        </p:spPr>
        <p:txBody>
          <a:bodyPr/>
          <a:lstStyle/>
          <a:p>
            <a:pPr algn="ctr" eaLnBrk="1" hangingPunct="1">
              <a:defRPr/>
            </a:pPr>
            <a:r>
              <a:rPr lang="it-IT" sz="2400" b="0" dirty="0" smtClean="0">
                <a:solidFill>
                  <a:srgbClr val="FF0000"/>
                </a:solidFill>
                <a:latin typeface="Century Schoolbook" pitchFamily="18" charset="0"/>
              </a:rPr>
              <a:t>LA  </a:t>
            </a:r>
            <a:r>
              <a:rPr lang="it-IT" sz="2400" b="0" dirty="0" smtClean="0">
                <a:solidFill>
                  <a:schemeClr val="accent4">
                    <a:lumMod val="60000"/>
                    <a:lumOff val="40000"/>
                  </a:schemeClr>
                </a:solidFill>
                <a:latin typeface="Century Schoolbook" pitchFamily="18" charset="0"/>
              </a:rPr>
              <a:t> </a:t>
            </a:r>
            <a:br>
              <a:rPr lang="it-IT" sz="2400" b="0" dirty="0" smtClean="0">
                <a:solidFill>
                  <a:schemeClr val="accent4">
                    <a:lumMod val="60000"/>
                    <a:lumOff val="40000"/>
                  </a:schemeClr>
                </a:solidFill>
                <a:latin typeface="Century Schoolbook" pitchFamily="18" charset="0"/>
              </a:rPr>
            </a:br>
            <a:r>
              <a:rPr lang="it-IT" sz="2400" b="0" dirty="0" smtClean="0">
                <a:solidFill>
                  <a:srgbClr val="00FF00"/>
                </a:solidFill>
                <a:latin typeface="Century Schoolbook" pitchFamily="18" charset="0"/>
              </a:rPr>
              <a:t>REMISSIONE  </a:t>
            </a:r>
            <a:r>
              <a:rPr lang="it-IT" sz="2400" b="0" dirty="0" smtClean="0">
                <a:solidFill>
                  <a:schemeClr val="accent4">
                    <a:lumMod val="60000"/>
                    <a:lumOff val="40000"/>
                  </a:schemeClr>
                </a:solidFill>
                <a:latin typeface="Century Schoolbook" pitchFamily="18" charset="0"/>
              </a:rPr>
              <a:t> </a:t>
            </a:r>
            <a:br>
              <a:rPr lang="it-IT" sz="2400" b="0" dirty="0" smtClean="0">
                <a:solidFill>
                  <a:schemeClr val="accent4">
                    <a:lumMod val="60000"/>
                    <a:lumOff val="40000"/>
                  </a:schemeClr>
                </a:solidFill>
                <a:latin typeface="Century Schoolbook" pitchFamily="18" charset="0"/>
              </a:rPr>
            </a:br>
            <a:r>
              <a:rPr lang="it-IT" sz="2400" b="0" dirty="0" smtClean="0">
                <a:solidFill>
                  <a:srgbClr val="FF0000"/>
                </a:solidFill>
                <a:latin typeface="Century Schoolbook" pitchFamily="18" charset="0"/>
              </a:rPr>
              <a:t>IN    REUMATOLOGIA </a:t>
            </a:r>
            <a:br>
              <a:rPr lang="it-IT" sz="2400" b="0" dirty="0" smtClean="0">
                <a:solidFill>
                  <a:srgbClr val="FF0000"/>
                </a:solidFill>
                <a:latin typeface="Century Schoolbook" pitchFamily="18" charset="0"/>
              </a:rPr>
            </a:br>
            <a:r>
              <a:rPr lang="it-IT" sz="2400" b="0" dirty="0" smtClean="0">
                <a:solidFill>
                  <a:srgbClr val="FF0000"/>
                </a:solidFill>
                <a:latin typeface="Century Schoolbook" pitchFamily="18" charset="0"/>
              </a:rPr>
              <a:t>E    LA  </a:t>
            </a:r>
            <a:r>
              <a:rPr lang="it-IT" sz="2400" b="0" dirty="0" smtClean="0">
                <a:solidFill>
                  <a:schemeClr val="accent4">
                    <a:lumMod val="60000"/>
                    <a:lumOff val="40000"/>
                  </a:schemeClr>
                </a:solidFill>
                <a:latin typeface="Century Schoolbook" pitchFamily="18" charset="0"/>
              </a:rPr>
              <a:t/>
            </a:r>
            <a:br>
              <a:rPr lang="it-IT" sz="2400" b="0" dirty="0" smtClean="0">
                <a:solidFill>
                  <a:schemeClr val="accent4">
                    <a:lumMod val="60000"/>
                    <a:lumOff val="40000"/>
                  </a:schemeClr>
                </a:solidFill>
                <a:latin typeface="Century Schoolbook" pitchFamily="18" charset="0"/>
              </a:rPr>
            </a:br>
            <a:r>
              <a:rPr lang="it-IT" sz="2400" b="0" dirty="0" smtClean="0">
                <a:solidFill>
                  <a:srgbClr val="00FF00"/>
                </a:solidFill>
                <a:latin typeface="Century Schoolbook" pitchFamily="18" charset="0"/>
              </a:rPr>
              <a:t>SUA   GESTIONE</a:t>
            </a:r>
          </a:p>
        </p:txBody>
      </p:sp>
      <p:sp>
        <p:nvSpPr>
          <p:cNvPr id="21507" name="Rectangle 3"/>
          <p:cNvSpPr>
            <a:spLocks noGrp="1" noChangeArrowheads="1"/>
          </p:cNvSpPr>
          <p:nvPr>
            <p:ph type="subTitle" idx="1"/>
          </p:nvPr>
        </p:nvSpPr>
        <p:spPr>
          <a:xfrm>
            <a:off x="4357686" y="2643182"/>
            <a:ext cx="4786314" cy="4214818"/>
          </a:xfrm>
        </p:spPr>
        <p:txBody>
          <a:bodyPr>
            <a:normAutofit fontScale="85000" lnSpcReduction="20000"/>
          </a:bodyPr>
          <a:lstStyle/>
          <a:p>
            <a:pPr algn="ctr" eaLnBrk="1" hangingPunct="1">
              <a:lnSpc>
                <a:spcPct val="80000"/>
              </a:lnSpc>
              <a:defRPr/>
            </a:pPr>
            <a:endParaRPr lang="it-IT" b="1" i="1" dirty="0" smtClean="0">
              <a:solidFill>
                <a:srgbClr val="00FF00"/>
              </a:solidFill>
              <a:latin typeface="Comic Sans MS" pitchFamily="66" charset="0"/>
            </a:endParaRPr>
          </a:p>
          <a:p>
            <a:pPr algn="ctr" eaLnBrk="1" hangingPunct="1">
              <a:lnSpc>
                <a:spcPct val="80000"/>
              </a:lnSpc>
              <a:defRPr/>
            </a:pPr>
            <a:endParaRPr lang="it-IT" b="1" i="1" dirty="0" smtClean="0">
              <a:solidFill>
                <a:srgbClr val="00FF00"/>
              </a:solidFill>
              <a:latin typeface="Comic Sans MS" pitchFamily="66" charset="0"/>
            </a:endParaRPr>
          </a:p>
          <a:p>
            <a:pPr algn="ctr" eaLnBrk="1" hangingPunct="1">
              <a:lnSpc>
                <a:spcPct val="80000"/>
              </a:lnSpc>
              <a:defRPr/>
            </a:pPr>
            <a:endParaRPr lang="it-IT" b="1" i="1" dirty="0" smtClean="0">
              <a:solidFill>
                <a:srgbClr val="00FF00"/>
              </a:solidFill>
              <a:latin typeface="Comic Sans MS" pitchFamily="66" charset="0"/>
            </a:endParaRPr>
          </a:p>
          <a:p>
            <a:pPr algn="ctr" eaLnBrk="1" hangingPunct="1">
              <a:lnSpc>
                <a:spcPct val="80000"/>
              </a:lnSpc>
              <a:defRPr/>
            </a:pPr>
            <a:endParaRPr lang="it-IT" b="1" i="1" dirty="0" smtClean="0">
              <a:solidFill>
                <a:srgbClr val="00FF00"/>
              </a:solidFill>
              <a:latin typeface="Comic Sans MS" pitchFamily="66" charset="0"/>
            </a:endParaRPr>
          </a:p>
          <a:p>
            <a:pPr algn="ctr" eaLnBrk="1" hangingPunct="1">
              <a:lnSpc>
                <a:spcPct val="80000"/>
              </a:lnSpc>
              <a:defRPr/>
            </a:pPr>
            <a:endParaRPr lang="it-IT" sz="2100" b="1" i="1" dirty="0" smtClean="0">
              <a:solidFill>
                <a:schemeClr val="accent4">
                  <a:lumMod val="40000"/>
                  <a:lumOff val="60000"/>
                </a:schemeClr>
              </a:solidFill>
              <a:latin typeface="Comic Sans MS" pitchFamily="66" charset="0"/>
            </a:endParaRPr>
          </a:p>
          <a:p>
            <a:pPr algn="ctr" eaLnBrk="1" hangingPunct="1">
              <a:lnSpc>
                <a:spcPct val="80000"/>
              </a:lnSpc>
              <a:defRPr/>
            </a:pPr>
            <a:r>
              <a:rPr lang="it-IT" sz="2100" i="1" dirty="0" smtClean="0">
                <a:solidFill>
                  <a:schemeClr val="accent4">
                    <a:lumMod val="60000"/>
                    <a:lumOff val="40000"/>
                  </a:schemeClr>
                </a:solidFill>
                <a:latin typeface="Comic Sans MS" pitchFamily="66" charset="0"/>
              </a:rPr>
              <a:t>GIUSEPPE    ZACCARI</a:t>
            </a:r>
          </a:p>
          <a:p>
            <a:pPr algn="ctr" eaLnBrk="1" hangingPunct="1">
              <a:lnSpc>
                <a:spcPct val="80000"/>
              </a:lnSpc>
              <a:defRPr/>
            </a:pPr>
            <a:endParaRPr lang="it-IT" b="1" i="1" dirty="0" smtClean="0">
              <a:solidFill>
                <a:srgbClr val="00FF00"/>
              </a:solidFill>
              <a:latin typeface="Comic Sans MS" pitchFamily="66" charset="0"/>
            </a:endParaRPr>
          </a:p>
          <a:p>
            <a:pPr algn="ctr" eaLnBrk="1" hangingPunct="1">
              <a:lnSpc>
                <a:spcPct val="80000"/>
              </a:lnSpc>
              <a:defRPr/>
            </a:pPr>
            <a:endParaRPr lang="it-IT" sz="2000" b="1" i="1" dirty="0" smtClean="0">
              <a:solidFill>
                <a:srgbClr val="00FF00"/>
              </a:solidFill>
              <a:latin typeface="Comic Sans MS" pitchFamily="66" charset="0"/>
            </a:endParaRPr>
          </a:p>
          <a:p>
            <a:pPr algn="ctr" eaLnBrk="1" hangingPunct="1">
              <a:lnSpc>
                <a:spcPct val="80000"/>
              </a:lnSpc>
              <a:defRPr/>
            </a:pPr>
            <a:endParaRPr lang="it-IT" sz="2000" b="1" i="1" dirty="0" smtClean="0">
              <a:solidFill>
                <a:srgbClr val="00FF00"/>
              </a:solidFill>
              <a:latin typeface="Comic Sans MS" pitchFamily="66" charset="0"/>
            </a:endParaRPr>
          </a:p>
          <a:p>
            <a:pPr eaLnBrk="1" hangingPunct="1">
              <a:lnSpc>
                <a:spcPct val="80000"/>
              </a:lnSpc>
              <a:defRPr/>
            </a:pPr>
            <a:endParaRPr lang="it-IT" sz="2400" b="1" i="1" dirty="0" smtClean="0">
              <a:solidFill>
                <a:srgbClr val="FF0000"/>
              </a:solidFill>
              <a:latin typeface="Comic Sans MS" pitchFamily="66" charset="0"/>
            </a:endParaRPr>
          </a:p>
          <a:p>
            <a:pPr eaLnBrk="1" hangingPunct="1">
              <a:lnSpc>
                <a:spcPct val="80000"/>
              </a:lnSpc>
              <a:defRPr/>
            </a:pPr>
            <a:endParaRPr lang="it-IT" sz="2000" b="1" i="1" dirty="0" smtClean="0">
              <a:solidFill>
                <a:srgbClr val="FF0000"/>
              </a:solidFill>
              <a:latin typeface="Comic Sans MS" pitchFamily="66" charset="0"/>
            </a:endParaRPr>
          </a:p>
          <a:p>
            <a:pPr eaLnBrk="1" hangingPunct="1">
              <a:lnSpc>
                <a:spcPct val="80000"/>
              </a:lnSpc>
              <a:defRPr/>
            </a:pPr>
            <a:r>
              <a:rPr lang="it-IT" sz="1400" i="1" dirty="0" smtClean="0">
                <a:solidFill>
                  <a:srgbClr val="FF0000"/>
                </a:solidFill>
                <a:latin typeface="Comic Sans MS" pitchFamily="66" charset="0"/>
              </a:rPr>
              <a:t>ASL ROMA C        OSPEDALE   CTO   A. ALESINI  </a:t>
            </a:r>
          </a:p>
          <a:p>
            <a:pPr eaLnBrk="1" hangingPunct="1">
              <a:lnSpc>
                <a:spcPct val="80000"/>
              </a:lnSpc>
              <a:defRPr/>
            </a:pPr>
            <a:endParaRPr lang="it-IT" sz="1400" i="1" dirty="0" smtClean="0">
              <a:solidFill>
                <a:srgbClr val="FF0000"/>
              </a:solidFill>
              <a:latin typeface="Comic Sans MS" pitchFamily="66" charset="0"/>
            </a:endParaRPr>
          </a:p>
          <a:p>
            <a:pPr>
              <a:lnSpc>
                <a:spcPct val="80000"/>
              </a:lnSpc>
              <a:defRPr/>
            </a:pPr>
            <a:r>
              <a:rPr lang="it-IT" sz="1400" i="1" dirty="0" smtClean="0">
                <a:solidFill>
                  <a:srgbClr val="00FF00"/>
                </a:solidFill>
                <a:latin typeface="Comic Sans MS" pitchFamily="66" charset="0"/>
              </a:rPr>
              <a:t>DIRIGENTE         </a:t>
            </a:r>
            <a:r>
              <a:rPr lang="it-IT" sz="1400" i="1" dirty="0" err="1" smtClean="0">
                <a:solidFill>
                  <a:srgbClr val="00FF00"/>
                </a:solidFill>
                <a:latin typeface="Comic Sans MS" pitchFamily="66" charset="0"/>
              </a:rPr>
              <a:t>U.O.C.</a:t>
            </a:r>
            <a:r>
              <a:rPr lang="it-IT" sz="1400" i="1" dirty="0" smtClean="0">
                <a:solidFill>
                  <a:srgbClr val="00FF00"/>
                </a:solidFill>
                <a:latin typeface="Comic Sans MS" pitchFamily="66" charset="0"/>
              </a:rPr>
              <a:t>  REUMATOLOGIA</a:t>
            </a:r>
          </a:p>
          <a:p>
            <a:pPr eaLnBrk="1" hangingPunct="1">
              <a:lnSpc>
                <a:spcPct val="80000"/>
              </a:lnSpc>
              <a:defRPr/>
            </a:pPr>
            <a:endParaRPr lang="it-IT" sz="1400" b="1" i="1" dirty="0" smtClean="0">
              <a:solidFill>
                <a:srgbClr val="FF0000"/>
              </a:solidFill>
              <a:latin typeface="Comic Sans MS" pitchFamily="66" charset="0"/>
            </a:endParaRPr>
          </a:p>
          <a:p>
            <a:pPr eaLnBrk="1" hangingPunct="1">
              <a:lnSpc>
                <a:spcPct val="80000"/>
              </a:lnSpc>
              <a:defRPr/>
            </a:pPr>
            <a:endParaRPr lang="it-IT" sz="1400" b="1" i="1" dirty="0" smtClean="0">
              <a:solidFill>
                <a:srgbClr val="FF0000"/>
              </a:solidFill>
              <a:latin typeface="Comic Sans MS" pitchFamily="66" charset="0"/>
            </a:endParaRPr>
          </a:p>
          <a:p>
            <a:pPr eaLnBrk="1" hangingPunct="1">
              <a:lnSpc>
                <a:spcPct val="80000"/>
              </a:lnSpc>
              <a:defRPr/>
            </a:pPr>
            <a:r>
              <a:rPr lang="it-IT" sz="1400" i="1" dirty="0" smtClean="0">
                <a:solidFill>
                  <a:srgbClr val="00FF00"/>
                </a:solidFill>
                <a:latin typeface="Comic Sans MS" pitchFamily="66" charset="0"/>
              </a:rPr>
              <a:t>  </a:t>
            </a:r>
          </a:p>
          <a:p>
            <a:pPr eaLnBrk="1" hangingPunct="1">
              <a:lnSpc>
                <a:spcPct val="80000"/>
              </a:lnSpc>
              <a:defRPr/>
            </a:pPr>
            <a:r>
              <a:rPr lang="it-IT" sz="1400" i="1" dirty="0" smtClean="0">
                <a:solidFill>
                  <a:srgbClr val="00FF00"/>
                </a:solidFill>
                <a:latin typeface="Comic Sans MS" pitchFamily="66" charset="0"/>
              </a:rPr>
              <a:t> </a:t>
            </a:r>
          </a:p>
          <a:p>
            <a:pPr eaLnBrk="1" hangingPunct="1">
              <a:lnSpc>
                <a:spcPct val="80000"/>
              </a:lnSpc>
              <a:defRPr/>
            </a:pPr>
            <a:r>
              <a:rPr lang="it-IT" sz="1400" i="1" dirty="0" smtClean="0">
                <a:solidFill>
                  <a:srgbClr val="FFFF00"/>
                </a:solidFill>
                <a:latin typeface="Comic Sans MS" pitchFamily="66" charset="0"/>
              </a:rPr>
              <a:t> </a:t>
            </a:r>
            <a:endParaRPr lang="it-IT" sz="1400" b="1" i="1" dirty="0" smtClean="0">
              <a:solidFill>
                <a:srgbClr val="00FF00"/>
              </a:solidFill>
              <a:latin typeface="Comic Sans MS" pitchFamily="66" charset="0"/>
            </a:endParaRPr>
          </a:p>
          <a:p>
            <a:pPr eaLnBrk="1" hangingPunct="1">
              <a:lnSpc>
                <a:spcPct val="80000"/>
              </a:lnSpc>
              <a:defRPr/>
            </a:pPr>
            <a:endParaRPr lang="it-IT" sz="1400" b="1" i="1" dirty="0" smtClean="0">
              <a:solidFill>
                <a:srgbClr val="00FF00"/>
              </a:solidFill>
              <a:latin typeface="Comic Sans MS" pitchFamily="66" charset="0"/>
            </a:endParaRPr>
          </a:p>
          <a:p>
            <a:pPr eaLnBrk="1" hangingPunct="1">
              <a:lnSpc>
                <a:spcPct val="80000"/>
              </a:lnSpc>
              <a:defRPr/>
            </a:pPr>
            <a:r>
              <a:rPr lang="it-IT" sz="1400" i="1" dirty="0" smtClean="0">
                <a:solidFill>
                  <a:srgbClr val="FF0000"/>
                </a:solidFill>
                <a:latin typeface="Comic Sans MS" pitchFamily="66" charset="0"/>
              </a:rPr>
              <a:t>UNIVERSITA’  DEGLI  STUDI  </a:t>
            </a:r>
            <a:r>
              <a:rPr lang="it-IT" sz="1400" i="1" dirty="0" err="1" smtClean="0">
                <a:solidFill>
                  <a:srgbClr val="FF0000"/>
                </a:solidFill>
                <a:latin typeface="Comic Sans MS" pitchFamily="66" charset="0"/>
              </a:rPr>
              <a:t>DI</a:t>
            </a:r>
            <a:r>
              <a:rPr lang="it-IT" sz="1400" i="1" dirty="0" smtClean="0">
                <a:solidFill>
                  <a:srgbClr val="FF0000"/>
                </a:solidFill>
                <a:latin typeface="Comic Sans MS" pitchFamily="66" charset="0"/>
              </a:rPr>
              <a:t>  ROMA  “ TOR  VERGATA ”</a:t>
            </a:r>
          </a:p>
          <a:p>
            <a:pPr eaLnBrk="1" hangingPunct="1">
              <a:lnSpc>
                <a:spcPct val="80000"/>
              </a:lnSpc>
              <a:defRPr/>
            </a:pPr>
            <a:endParaRPr lang="it-IT" sz="1400" i="1" dirty="0" smtClean="0">
              <a:solidFill>
                <a:srgbClr val="00FF00"/>
              </a:solidFill>
              <a:latin typeface="Comic Sans MS" pitchFamily="66" charset="0"/>
            </a:endParaRPr>
          </a:p>
          <a:p>
            <a:pPr eaLnBrk="1" hangingPunct="1">
              <a:lnSpc>
                <a:spcPct val="80000"/>
              </a:lnSpc>
              <a:defRPr/>
            </a:pPr>
            <a:r>
              <a:rPr lang="it-IT" sz="1400" i="1" dirty="0" smtClean="0">
                <a:solidFill>
                  <a:srgbClr val="00FF00"/>
                </a:solidFill>
                <a:latin typeface="Comic Sans MS" pitchFamily="66" charset="0"/>
              </a:rPr>
              <a:t>DOCENTE  </a:t>
            </a:r>
            <a:r>
              <a:rPr lang="it-IT" sz="1400" i="1" dirty="0" err="1" smtClean="0">
                <a:solidFill>
                  <a:srgbClr val="00FF00"/>
                </a:solidFill>
                <a:latin typeface="Comic Sans MS" pitchFamily="66" charset="0"/>
              </a:rPr>
              <a:t>DI</a:t>
            </a:r>
            <a:r>
              <a:rPr lang="it-IT" sz="1400" i="1" dirty="0" smtClean="0">
                <a:solidFill>
                  <a:srgbClr val="00FF00"/>
                </a:solidFill>
                <a:latin typeface="Comic Sans MS" pitchFamily="66" charset="0"/>
              </a:rPr>
              <a:t>    “ REUMATOLOGIA ”   e   “ IMMUNOLOGIA ”</a:t>
            </a:r>
          </a:p>
          <a:p>
            <a:pPr algn="ctr" eaLnBrk="1" hangingPunct="1">
              <a:lnSpc>
                <a:spcPct val="80000"/>
              </a:lnSpc>
              <a:defRPr/>
            </a:pPr>
            <a:endParaRPr lang="it-IT" sz="1400" b="1" i="1" dirty="0" smtClean="0">
              <a:solidFill>
                <a:srgbClr val="00FF00"/>
              </a:solidFill>
              <a:latin typeface="Comic Sans MS" pitchFamily="66" charset="0"/>
            </a:endParaRPr>
          </a:p>
          <a:p>
            <a:pPr algn="ctr" eaLnBrk="1" hangingPunct="1">
              <a:lnSpc>
                <a:spcPct val="80000"/>
              </a:lnSpc>
              <a:defRPr/>
            </a:pPr>
            <a:r>
              <a:rPr lang="it-IT" sz="1400" b="1" i="1" dirty="0" smtClean="0">
                <a:solidFill>
                  <a:srgbClr val="FF0000"/>
                </a:solidFill>
                <a:latin typeface="Comic Sans MS" pitchFamily="66" charset="0"/>
              </a:rPr>
              <a:t>                                                                        </a:t>
            </a:r>
          </a:p>
          <a:p>
            <a:pPr algn="ctr" eaLnBrk="1" hangingPunct="1">
              <a:lnSpc>
                <a:spcPct val="80000"/>
              </a:lnSpc>
              <a:defRPr/>
            </a:pPr>
            <a:r>
              <a:rPr lang="it-IT" sz="1400" b="1" i="1" dirty="0" smtClean="0">
                <a:solidFill>
                  <a:srgbClr val="FF0000"/>
                </a:solidFill>
                <a:latin typeface="Comic Sans MS" pitchFamily="66" charset="0"/>
              </a:rPr>
              <a:t>                                                                                                                                                                                 						</a:t>
            </a:r>
          </a:p>
          <a:p>
            <a:pPr algn="l" eaLnBrk="1" hangingPunct="1">
              <a:lnSpc>
                <a:spcPct val="80000"/>
              </a:lnSpc>
              <a:defRPr/>
            </a:pPr>
            <a:r>
              <a:rPr lang="it-IT" sz="1400" b="1" i="1" dirty="0" smtClean="0">
                <a:solidFill>
                  <a:srgbClr val="FFFF00"/>
                </a:solidFill>
                <a:latin typeface="Comic Sans MS" pitchFamily="66" charset="0"/>
              </a:rPr>
              <a:t>                                                                            </a:t>
            </a:r>
          </a:p>
          <a:p>
            <a:pPr eaLnBrk="1" hangingPunct="1">
              <a:lnSpc>
                <a:spcPct val="80000"/>
              </a:lnSpc>
              <a:defRPr/>
            </a:pPr>
            <a:endParaRPr lang="it-IT" sz="1400" dirty="0" smtClean="0">
              <a:latin typeface="Comic Sans MS" pitchFamily="66" charset="0"/>
            </a:endParaRPr>
          </a:p>
        </p:txBody>
      </p:sp>
      <p:pic>
        <p:nvPicPr>
          <p:cNvPr id="567298" name="Picture 2" descr="C:\Users\PINO\Pictures\Scansioni personali\Scan_Pic0028.jpg"/>
          <p:cNvPicPr>
            <a:picLocks noChangeAspect="1" noChangeArrowheads="1"/>
          </p:cNvPicPr>
          <p:nvPr/>
        </p:nvPicPr>
        <p:blipFill>
          <a:blip r:embed="rId2" cstate="print"/>
          <a:srcRect/>
          <a:stretch>
            <a:fillRect/>
          </a:stretch>
        </p:blipFill>
        <p:spPr bwMode="auto">
          <a:xfrm>
            <a:off x="0" y="0"/>
            <a:ext cx="421481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2509838" y="4697413"/>
            <a:ext cx="3641725" cy="912812"/>
          </a:xfrm>
          <a:prstGeom prst="rect">
            <a:avLst/>
          </a:prstGeom>
          <a:solidFill>
            <a:srgbClr val="3366CC"/>
          </a:solidFill>
          <a:ln w="12700">
            <a:noFill/>
            <a:miter lim="800000"/>
            <a:headEnd/>
            <a:tailEnd/>
          </a:ln>
        </p:spPr>
        <p:txBody>
          <a:bodyPr lIns="90488" tIns="44450" rIns="90488" bIns="44450">
            <a:spAutoFit/>
          </a:bodyPr>
          <a:lstStyle/>
          <a:p>
            <a:pPr eaLnBrk="0" hangingPunct="0"/>
            <a:r>
              <a:rPr lang="en-US">
                <a:solidFill>
                  <a:srgbClr val="FF0000"/>
                </a:solidFill>
              </a:rPr>
              <a:t>50% to 70% of patients have radiographic damage within the first 2 years of disease onset</a:t>
            </a:r>
            <a:r>
              <a:rPr lang="en-US" baseline="30000">
                <a:solidFill>
                  <a:srgbClr val="FF0000"/>
                </a:solidFill>
              </a:rPr>
              <a:t>2,3</a:t>
            </a:r>
          </a:p>
        </p:txBody>
      </p:sp>
      <p:sp>
        <p:nvSpPr>
          <p:cNvPr id="57347" name="Rectangle 3"/>
          <p:cNvSpPr>
            <a:spLocks noChangeArrowheads="1"/>
          </p:cNvSpPr>
          <p:nvPr/>
        </p:nvSpPr>
        <p:spPr bwMode="gray">
          <a:xfrm>
            <a:off x="1044575" y="4697413"/>
            <a:ext cx="1447800" cy="522287"/>
          </a:xfrm>
          <a:prstGeom prst="rect">
            <a:avLst/>
          </a:prstGeom>
          <a:solidFill>
            <a:srgbClr val="00CC99"/>
          </a:solidFill>
          <a:ln w="12700">
            <a:solidFill>
              <a:schemeClr val="bg1"/>
            </a:solidFill>
            <a:prstDash val="sysDot"/>
            <a:miter lim="800000"/>
            <a:headEnd/>
            <a:tailEnd/>
          </a:ln>
        </p:spPr>
        <p:txBody>
          <a:bodyPr anchor="ctr"/>
          <a:lstStyle/>
          <a:p>
            <a:pPr algn="ctr" eaLnBrk="0" hangingPunct="0">
              <a:spcBef>
                <a:spcPct val="50000"/>
              </a:spcBef>
            </a:pPr>
            <a:r>
              <a:rPr lang="en-US" sz="1400" b="1" dirty="0">
                <a:solidFill>
                  <a:srgbClr val="FF0000"/>
                </a:solidFill>
              </a:rPr>
              <a:t>Critical </a:t>
            </a:r>
            <a:r>
              <a:rPr lang="en-US" sz="1400" b="1" dirty="0" smtClean="0">
                <a:solidFill>
                  <a:srgbClr val="FF0000"/>
                </a:solidFill>
              </a:rPr>
              <a:t> window </a:t>
            </a:r>
            <a:r>
              <a:rPr lang="en-US" sz="1400" b="1" dirty="0">
                <a:solidFill>
                  <a:srgbClr val="FF0000"/>
                </a:solidFill>
              </a:rPr>
              <a:t>of </a:t>
            </a:r>
            <a:r>
              <a:rPr lang="en-US" sz="1400" b="1" dirty="0" smtClean="0">
                <a:solidFill>
                  <a:srgbClr val="FF0000"/>
                </a:solidFill>
              </a:rPr>
              <a:t> opportunity</a:t>
            </a:r>
            <a:endParaRPr lang="en-US" sz="1400" b="1" dirty="0">
              <a:solidFill>
                <a:srgbClr val="FF0000"/>
              </a:solidFill>
            </a:endParaRPr>
          </a:p>
        </p:txBody>
      </p:sp>
      <p:sp>
        <p:nvSpPr>
          <p:cNvPr id="57348" name="AutoShape 4"/>
          <p:cNvSpPr>
            <a:spLocks noChangeArrowheads="1"/>
          </p:cNvSpPr>
          <p:nvPr/>
        </p:nvSpPr>
        <p:spPr bwMode="auto">
          <a:xfrm>
            <a:off x="1035050" y="2984500"/>
            <a:ext cx="7297738" cy="2157413"/>
          </a:xfrm>
          <a:prstGeom prst="rightArrow">
            <a:avLst>
              <a:gd name="adj1" fmla="val 59167"/>
              <a:gd name="adj2" fmla="val 66071"/>
            </a:avLst>
          </a:prstGeom>
          <a:solidFill>
            <a:srgbClr val="FFFF00"/>
          </a:solidFill>
          <a:ln w="9525">
            <a:solidFill>
              <a:srgbClr val="008000"/>
            </a:solidFill>
            <a:miter lim="800000"/>
            <a:headEnd/>
            <a:tailEnd/>
          </a:ln>
        </p:spPr>
        <p:txBody>
          <a:bodyPr wrap="none" anchor="ctr"/>
          <a:lstStyle/>
          <a:p>
            <a:endParaRPr lang="it-IT"/>
          </a:p>
        </p:txBody>
      </p:sp>
      <p:sp>
        <p:nvSpPr>
          <p:cNvPr id="279557" name="Rectangle 5"/>
          <p:cNvSpPr>
            <a:spLocks noGrp="1" noChangeArrowheads="1"/>
          </p:cNvSpPr>
          <p:nvPr>
            <p:ph type="title"/>
          </p:nvPr>
        </p:nvSpPr>
        <p:spPr>
          <a:xfrm>
            <a:off x="179388" y="188913"/>
            <a:ext cx="8964612" cy="454006"/>
          </a:xfrm>
        </p:spPr>
        <p:txBody>
          <a:bodyPr/>
          <a:lstStyle/>
          <a:p>
            <a:pPr algn="ctr" eaLnBrk="1" hangingPunct="1">
              <a:defRPr/>
            </a:pPr>
            <a:r>
              <a:rPr lang="en-US" sz="2000" b="1" dirty="0" smtClean="0">
                <a:solidFill>
                  <a:srgbClr val="00FF00"/>
                </a:solidFill>
              </a:rPr>
              <a:t>ACR RECOMMENDATIONS: EARLY AGGRESSIVE TREATMENT OF RA</a:t>
            </a:r>
            <a:br>
              <a:rPr lang="en-US" sz="2000" b="1" dirty="0" smtClean="0">
                <a:solidFill>
                  <a:srgbClr val="00FF00"/>
                </a:solidFill>
              </a:rPr>
            </a:br>
            <a:r>
              <a:rPr lang="en-US" sz="2000" b="1" dirty="0" smtClean="0">
                <a:solidFill>
                  <a:srgbClr val="00FF00"/>
                </a:solidFill>
              </a:rPr>
              <a:t>  </a:t>
            </a:r>
          </a:p>
        </p:txBody>
      </p:sp>
      <p:sp>
        <p:nvSpPr>
          <p:cNvPr id="57350" name="Rectangle 6"/>
          <p:cNvSpPr>
            <a:spLocks noChangeArrowheads="1"/>
          </p:cNvSpPr>
          <p:nvPr/>
        </p:nvSpPr>
        <p:spPr bwMode="auto">
          <a:xfrm>
            <a:off x="6169025" y="6403975"/>
            <a:ext cx="161925" cy="301625"/>
          </a:xfrm>
          <a:prstGeom prst="rect">
            <a:avLst/>
          </a:prstGeom>
          <a:noFill/>
          <a:ln w="12700">
            <a:noFill/>
            <a:miter lim="800000"/>
            <a:headEnd/>
            <a:tailEnd/>
          </a:ln>
        </p:spPr>
        <p:txBody>
          <a:bodyPr wrap="none" lIns="90488" tIns="44450" rIns="90488" bIns="44450">
            <a:spAutoFit/>
          </a:bodyPr>
          <a:lstStyle/>
          <a:p>
            <a:pPr eaLnBrk="0" hangingPunct="0"/>
            <a:endParaRPr lang="en-GB" sz="1400">
              <a:solidFill>
                <a:schemeClr val="bg1"/>
              </a:solidFill>
            </a:endParaRPr>
          </a:p>
        </p:txBody>
      </p:sp>
      <p:sp>
        <p:nvSpPr>
          <p:cNvPr id="57351" name="Text Box 7"/>
          <p:cNvSpPr txBox="1">
            <a:spLocks noChangeArrowheads="1"/>
          </p:cNvSpPr>
          <p:nvPr/>
        </p:nvSpPr>
        <p:spPr bwMode="auto">
          <a:xfrm>
            <a:off x="1308100" y="3749675"/>
            <a:ext cx="879475" cy="457200"/>
          </a:xfrm>
          <a:prstGeom prst="rect">
            <a:avLst/>
          </a:prstGeom>
          <a:solidFill>
            <a:srgbClr val="3366CC"/>
          </a:solidFill>
          <a:ln w="9525">
            <a:noFill/>
            <a:miter lim="800000"/>
            <a:headEnd/>
            <a:tailEnd/>
          </a:ln>
        </p:spPr>
        <p:txBody>
          <a:bodyPr wrap="none">
            <a:spAutoFit/>
          </a:bodyPr>
          <a:lstStyle/>
          <a:p>
            <a:pPr eaLnBrk="0" hangingPunct="0"/>
            <a:r>
              <a:rPr lang="en-US" sz="2400">
                <a:solidFill>
                  <a:srgbClr val="00002A"/>
                </a:solidFill>
              </a:rPr>
              <a:t>Early</a:t>
            </a:r>
          </a:p>
        </p:txBody>
      </p:sp>
      <p:sp>
        <p:nvSpPr>
          <p:cNvPr id="57352" name="Text Box 8"/>
          <p:cNvSpPr txBox="1">
            <a:spLocks noChangeArrowheads="1"/>
          </p:cNvSpPr>
          <p:nvPr/>
        </p:nvSpPr>
        <p:spPr bwMode="auto">
          <a:xfrm>
            <a:off x="3343275" y="3749675"/>
            <a:ext cx="1762125" cy="457200"/>
          </a:xfrm>
          <a:prstGeom prst="rect">
            <a:avLst/>
          </a:prstGeom>
          <a:solidFill>
            <a:srgbClr val="FF9966"/>
          </a:solidFill>
          <a:ln w="9525">
            <a:noFill/>
            <a:miter lim="800000"/>
            <a:headEnd/>
            <a:tailEnd/>
          </a:ln>
        </p:spPr>
        <p:txBody>
          <a:bodyPr wrap="none">
            <a:spAutoFit/>
          </a:bodyPr>
          <a:lstStyle/>
          <a:p>
            <a:pPr eaLnBrk="0" hangingPunct="0"/>
            <a:r>
              <a:rPr lang="en-US" sz="2400">
                <a:solidFill>
                  <a:srgbClr val="00002A"/>
                </a:solidFill>
              </a:rPr>
              <a:t>Established</a:t>
            </a:r>
          </a:p>
        </p:txBody>
      </p:sp>
      <p:sp>
        <p:nvSpPr>
          <p:cNvPr id="57353" name="Text Box 9"/>
          <p:cNvSpPr txBox="1">
            <a:spLocks noChangeArrowheads="1"/>
          </p:cNvSpPr>
          <p:nvPr/>
        </p:nvSpPr>
        <p:spPr bwMode="white">
          <a:xfrm>
            <a:off x="5981700" y="3749675"/>
            <a:ext cx="1608138" cy="457200"/>
          </a:xfrm>
          <a:prstGeom prst="rect">
            <a:avLst/>
          </a:prstGeom>
          <a:solidFill>
            <a:srgbClr val="99FF33"/>
          </a:solidFill>
          <a:ln w="9525">
            <a:noFill/>
            <a:miter lim="800000"/>
            <a:headEnd/>
            <a:tailEnd/>
          </a:ln>
        </p:spPr>
        <p:txBody>
          <a:bodyPr wrap="none">
            <a:spAutoFit/>
          </a:bodyPr>
          <a:lstStyle/>
          <a:p>
            <a:pPr eaLnBrk="0" hangingPunct="0"/>
            <a:r>
              <a:rPr lang="en-US" sz="2400">
                <a:solidFill>
                  <a:srgbClr val="00002A"/>
                </a:solidFill>
              </a:rPr>
              <a:t>End Stage</a:t>
            </a:r>
          </a:p>
        </p:txBody>
      </p:sp>
      <p:sp>
        <p:nvSpPr>
          <p:cNvPr id="57354" name="Line 10"/>
          <p:cNvSpPr>
            <a:spLocks noChangeShapeType="1"/>
          </p:cNvSpPr>
          <p:nvPr/>
        </p:nvSpPr>
        <p:spPr bwMode="auto">
          <a:xfrm flipV="1">
            <a:off x="2489200" y="3419475"/>
            <a:ext cx="0" cy="1255713"/>
          </a:xfrm>
          <a:prstGeom prst="line">
            <a:avLst/>
          </a:prstGeom>
          <a:noFill/>
          <a:ln w="28575">
            <a:solidFill>
              <a:schemeClr val="bg1"/>
            </a:solidFill>
            <a:prstDash val="dash"/>
            <a:round/>
            <a:headEnd/>
            <a:tailEnd/>
          </a:ln>
        </p:spPr>
        <p:txBody>
          <a:bodyPr/>
          <a:lstStyle/>
          <a:p>
            <a:endParaRPr lang="it-IT"/>
          </a:p>
        </p:txBody>
      </p:sp>
      <p:sp>
        <p:nvSpPr>
          <p:cNvPr id="57355" name="Text Box 11"/>
          <p:cNvSpPr txBox="1">
            <a:spLocks noChangeArrowheads="1"/>
          </p:cNvSpPr>
          <p:nvPr/>
        </p:nvSpPr>
        <p:spPr bwMode="auto">
          <a:xfrm>
            <a:off x="214282" y="692150"/>
            <a:ext cx="8715436" cy="2511457"/>
          </a:xfrm>
          <a:prstGeom prst="rect">
            <a:avLst/>
          </a:prstGeom>
          <a:noFill/>
          <a:ln w="9525">
            <a:noFill/>
            <a:miter lim="800000"/>
            <a:headEnd/>
            <a:tailEnd/>
          </a:ln>
        </p:spPr>
        <p:txBody>
          <a:bodyPr wrap="square">
            <a:spAutoFit/>
          </a:bodyPr>
          <a:lstStyle/>
          <a:p>
            <a:pPr algn="ctr" eaLnBrk="0" hangingPunct="0">
              <a:spcBef>
                <a:spcPct val="50000"/>
              </a:spcBef>
              <a:buClr>
                <a:schemeClr val="tx2"/>
              </a:buClr>
              <a:buSzPct val="125000"/>
            </a:pPr>
            <a:r>
              <a:rPr lang="en-US" sz="2000" b="1" dirty="0" smtClean="0">
                <a:solidFill>
                  <a:schemeClr val="accent4">
                    <a:lumMod val="60000"/>
                    <a:lumOff val="40000"/>
                  </a:schemeClr>
                </a:solidFill>
              </a:rPr>
              <a:t>“ Successful  treatment  to  limit  </a:t>
            </a:r>
            <a:r>
              <a:rPr lang="en-US" sz="2000" b="1" dirty="0">
                <a:solidFill>
                  <a:schemeClr val="accent4">
                    <a:lumMod val="60000"/>
                    <a:lumOff val="40000"/>
                  </a:schemeClr>
                </a:solidFill>
              </a:rPr>
              <a:t>joint </a:t>
            </a:r>
            <a:r>
              <a:rPr lang="en-US" sz="2000" b="1" dirty="0" smtClean="0">
                <a:solidFill>
                  <a:schemeClr val="accent4">
                    <a:lumMod val="60000"/>
                    <a:lumOff val="40000"/>
                  </a:schemeClr>
                </a:solidFill>
              </a:rPr>
              <a:t> and  functional  loss  </a:t>
            </a:r>
            <a:r>
              <a:rPr lang="en-US" sz="2000" b="1" dirty="0">
                <a:solidFill>
                  <a:schemeClr val="accent4">
                    <a:lumMod val="60000"/>
                    <a:lumOff val="40000"/>
                  </a:schemeClr>
                </a:solidFill>
              </a:rPr>
              <a:t>requires </a:t>
            </a:r>
            <a:r>
              <a:rPr lang="en-US" sz="2000" b="1" dirty="0" smtClean="0">
                <a:solidFill>
                  <a:schemeClr val="accent4">
                    <a:lumMod val="60000"/>
                    <a:lumOff val="40000"/>
                  </a:schemeClr>
                </a:solidFill>
              </a:rPr>
              <a:t> early  </a:t>
            </a:r>
            <a:r>
              <a:rPr lang="en-US" sz="2000" b="1" dirty="0">
                <a:solidFill>
                  <a:schemeClr val="accent4">
                    <a:lumMod val="60000"/>
                    <a:lumOff val="40000"/>
                  </a:schemeClr>
                </a:solidFill>
              </a:rPr>
              <a:t>diagnosis </a:t>
            </a:r>
            <a:r>
              <a:rPr lang="en-US" sz="2000" b="1" dirty="0" smtClean="0">
                <a:solidFill>
                  <a:schemeClr val="accent4">
                    <a:lumMod val="60000"/>
                    <a:lumOff val="40000"/>
                  </a:schemeClr>
                </a:solidFill>
              </a:rPr>
              <a:t>and  timely  initiation  of  disease  modifying  agents ”  </a:t>
            </a:r>
            <a:endParaRPr lang="en-US" sz="2000" b="1" dirty="0">
              <a:solidFill>
                <a:schemeClr val="accent4">
                  <a:lumMod val="60000"/>
                  <a:lumOff val="40000"/>
                </a:schemeClr>
              </a:solidFill>
            </a:endParaRPr>
          </a:p>
          <a:p>
            <a:pPr algn="ctr" eaLnBrk="0" hangingPunct="0">
              <a:spcBef>
                <a:spcPct val="50000"/>
              </a:spcBef>
              <a:buClr>
                <a:schemeClr val="tx2"/>
              </a:buClr>
              <a:buSzPct val="125000"/>
            </a:pPr>
            <a:r>
              <a:rPr lang="en-US" sz="2400" dirty="0" smtClean="0">
                <a:solidFill>
                  <a:srgbClr val="FF0000"/>
                </a:solidFill>
              </a:rPr>
              <a:t>THE  </a:t>
            </a:r>
            <a:r>
              <a:rPr lang="en-US" sz="2400" dirty="0">
                <a:solidFill>
                  <a:srgbClr val="FF0000"/>
                </a:solidFill>
              </a:rPr>
              <a:t>GOAL </a:t>
            </a:r>
            <a:r>
              <a:rPr lang="en-US" sz="2400" dirty="0" smtClean="0">
                <a:solidFill>
                  <a:srgbClr val="FF0000"/>
                </a:solidFill>
              </a:rPr>
              <a:t> OF</a:t>
            </a:r>
            <a:r>
              <a:rPr lang="en-US" dirty="0" smtClean="0">
                <a:solidFill>
                  <a:srgbClr val="FF0000"/>
                </a:solidFill>
              </a:rPr>
              <a:t>  </a:t>
            </a:r>
            <a:r>
              <a:rPr lang="en-US" sz="2400" dirty="0" smtClean="0">
                <a:solidFill>
                  <a:srgbClr val="FF0000"/>
                </a:solidFill>
              </a:rPr>
              <a:t>TREATMENT  </a:t>
            </a:r>
            <a:r>
              <a:rPr lang="en-US" sz="2400" dirty="0">
                <a:solidFill>
                  <a:srgbClr val="FF0000"/>
                </a:solidFill>
              </a:rPr>
              <a:t>IS </a:t>
            </a:r>
            <a:r>
              <a:rPr lang="en-US" sz="2400" dirty="0" smtClean="0">
                <a:solidFill>
                  <a:srgbClr val="FF0000"/>
                </a:solidFill>
              </a:rPr>
              <a:t> TO  ARREST  THE  DISEASE  AND    ACHIEVE         </a:t>
            </a:r>
            <a:r>
              <a:rPr lang="en-US" sz="3600" u="sng" dirty="0">
                <a:solidFill>
                  <a:srgbClr val="00FF00"/>
                </a:solidFill>
              </a:rPr>
              <a:t>REMISSION</a:t>
            </a:r>
            <a:r>
              <a:rPr lang="en-US" dirty="0">
                <a:solidFill>
                  <a:schemeClr val="bg1"/>
                </a:solidFill>
              </a:rPr>
              <a:t>.”</a:t>
            </a:r>
            <a:r>
              <a:rPr lang="en-US" baseline="30000" dirty="0">
                <a:solidFill>
                  <a:schemeClr val="bg1"/>
                </a:solidFill>
              </a:rPr>
              <a:t>1</a:t>
            </a:r>
            <a:endParaRPr lang="en-US" sz="1600" baseline="30000" dirty="0">
              <a:solidFill>
                <a:schemeClr val="bg1"/>
              </a:solidFill>
            </a:endParaRPr>
          </a:p>
          <a:p>
            <a:pPr algn="ctr" eaLnBrk="0" hangingPunct="0">
              <a:lnSpc>
                <a:spcPct val="70000"/>
              </a:lnSpc>
              <a:spcBef>
                <a:spcPct val="35000"/>
              </a:spcBef>
            </a:pPr>
            <a:r>
              <a:rPr lang="en-US" sz="1200" dirty="0">
                <a:solidFill>
                  <a:srgbClr val="FFFF00"/>
                </a:solidFill>
              </a:rPr>
              <a:t>American College of Rheumatology</a:t>
            </a:r>
          </a:p>
          <a:p>
            <a:pPr algn="ctr" eaLnBrk="0" hangingPunct="0">
              <a:lnSpc>
                <a:spcPct val="70000"/>
              </a:lnSpc>
              <a:spcBef>
                <a:spcPct val="35000"/>
              </a:spcBef>
            </a:pPr>
            <a:r>
              <a:rPr lang="en-US" sz="1200" dirty="0">
                <a:solidFill>
                  <a:srgbClr val="FFFF00"/>
                </a:solidFill>
              </a:rPr>
              <a:t>Ad Hoc Committee on Clinical Guidelines</a:t>
            </a:r>
            <a:endParaRPr lang="en-US" sz="1600" dirty="0">
              <a:solidFill>
                <a:srgbClr val="FFFF00"/>
              </a:solidFill>
            </a:endParaRPr>
          </a:p>
          <a:p>
            <a:pPr algn="ctr" eaLnBrk="0" hangingPunct="0"/>
            <a:endParaRPr lang="en-US" sz="2000" dirty="0">
              <a:solidFill>
                <a:srgbClr val="FFFF00"/>
              </a:solidFill>
            </a:endParaRPr>
          </a:p>
        </p:txBody>
      </p:sp>
      <p:sp>
        <p:nvSpPr>
          <p:cNvPr id="57356" name="Freeform 12"/>
          <p:cNvSpPr>
            <a:spLocks/>
          </p:cNvSpPr>
          <p:nvPr/>
        </p:nvSpPr>
        <p:spPr bwMode="invGray">
          <a:xfrm>
            <a:off x="2365375" y="2579688"/>
            <a:ext cx="258763"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w="12700" cap="rnd">
            <a:noFill/>
            <a:round/>
            <a:headEnd/>
            <a:tailEnd/>
          </a:ln>
        </p:spPr>
        <p:txBody>
          <a:bodyPr/>
          <a:lstStyle/>
          <a:p>
            <a:endParaRPr lang="it-IT"/>
          </a:p>
        </p:txBody>
      </p:sp>
      <p:sp>
        <p:nvSpPr>
          <p:cNvPr id="57357" name="Freeform 13"/>
          <p:cNvSpPr>
            <a:spLocks/>
          </p:cNvSpPr>
          <p:nvPr/>
        </p:nvSpPr>
        <p:spPr bwMode="invGray">
          <a:xfrm>
            <a:off x="925513" y="2579688"/>
            <a:ext cx="260350" cy="725487"/>
          </a:xfrm>
          <a:custGeom>
            <a:avLst/>
            <a:gdLst>
              <a:gd name="T0" fmla="*/ 2147483647 w 266"/>
              <a:gd name="T1" fmla="*/ 0 h 517"/>
              <a:gd name="T2" fmla="*/ 2147483647 w 266"/>
              <a:gd name="T3" fmla="*/ 2147483647 h 517"/>
              <a:gd name="T4" fmla="*/ 2147483647 w 266"/>
              <a:gd name="T5" fmla="*/ 2147483647 h 517"/>
              <a:gd name="T6" fmla="*/ 2147483647 w 266"/>
              <a:gd name="T7" fmla="*/ 2147483647 h 517"/>
              <a:gd name="T8" fmla="*/ 0 w 266"/>
              <a:gd name="T9" fmla="*/ 2147483647 h 517"/>
              <a:gd name="T10" fmla="*/ 2147483647 w 266"/>
              <a:gd name="T11" fmla="*/ 2147483647 h 517"/>
              <a:gd name="T12" fmla="*/ 2147483647 w 266"/>
              <a:gd name="T13" fmla="*/ 0 h 517"/>
              <a:gd name="T14" fmla="*/ 2147483647 w 266"/>
              <a:gd name="T15" fmla="*/ 0 h 517"/>
              <a:gd name="T16" fmla="*/ 2147483647 w 266"/>
              <a:gd name="T17" fmla="*/ 0 h 5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517"/>
              <a:gd name="T29" fmla="*/ 266 w 266"/>
              <a:gd name="T30" fmla="*/ 517 h 5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517">
                <a:moveTo>
                  <a:pt x="208" y="0"/>
                </a:moveTo>
                <a:lnTo>
                  <a:pt x="211" y="390"/>
                </a:lnTo>
                <a:lnTo>
                  <a:pt x="265" y="390"/>
                </a:lnTo>
                <a:lnTo>
                  <a:pt x="121" y="516"/>
                </a:lnTo>
                <a:lnTo>
                  <a:pt x="0" y="390"/>
                </a:lnTo>
                <a:lnTo>
                  <a:pt x="53" y="390"/>
                </a:lnTo>
                <a:lnTo>
                  <a:pt x="53" y="0"/>
                </a:lnTo>
                <a:lnTo>
                  <a:pt x="211" y="0"/>
                </a:lnTo>
                <a:lnTo>
                  <a:pt x="208" y="0"/>
                </a:lnTo>
              </a:path>
            </a:pathLst>
          </a:custGeom>
          <a:solidFill>
            <a:srgbClr val="FF0000"/>
          </a:solidFill>
          <a:ln w="12700" cap="rnd">
            <a:noFill/>
            <a:round/>
            <a:headEnd/>
            <a:tailEnd/>
          </a:ln>
        </p:spPr>
        <p:txBody>
          <a:bodyPr/>
          <a:lstStyle/>
          <a:p>
            <a:endParaRPr lang="it-IT"/>
          </a:p>
        </p:txBody>
      </p:sp>
      <p:sp>
        <p:nvSpPr>
          <p:cNvPr id="57358" name="Text Box 14"/>
          <p:cNvSpPr txBox="1">
            <a:spLocks noChangeArrowheads="1"/>
          </p:cNvSpPr>
          <p:nvPr/>
        </p:nvSpPr>
        <p:spPr bwMode="auto">
          <a:xfrm>
            <a:off x="1177925" y="2568575"/>
            <a:ext cx="1162050" cy="701675"/>
          </a:xfrm>
          <a:prstGeom prst="rect">
            <a:avLst/>
          </a:prstGeom>
          <a:noFill/>
          <a:ln w="9525">
            <a:noFill/>
            <a:miter lim="800000"/>
            <a:headEnd/>
            <a:tailEnd/>
          </a:ln>
        </p:spPr>
        <p:txBody>
          <a:bodyPr>
            <a:spAutoFit/>
          </a:bodyPr>
          <a:lstStyle/>
          <a:p>
            <a:pPr algn="ctr" eaLnBrk="0" hangingPunct="0"/>
            <a:r>
              <a:rPr lang="en-US" sz="2000" dirty="0" smtClean="0">
                <a:solidFill>
                  <a:srgbClr val="FFFF00"/>
                </a:solidFill>
              </a:rPr>
              <a:t>Disease</a:t>
            </a:r>
          </a:p>
          <a:p>
            <a:pPr algn="ctr" eaLnBrk="0" hangingPunct="0"/>
            <a:r>
              <a:rPr lang="en-US" sz="2000" dirty="0" smtClean="0">
                <a:solidFill>
                  <a:srgbClr val="FFFF00"/>
                </a:solidFill>
              </a:rPr>
              <a:t>onset</a:t>
            </a:r>
            <a:endParaRPr lang="en-US" sz="2000" dirty="0">
              <a:solidFill>
                <a:srgbClr val="FFFF00"/>
              </a:solidFill>
            </a:endParaRPr>
          </a:p>
        </p:txBody>
      </p:sp>
      <p:sp>
        <p:nvSpPr>
          <p:cNvPr id="57359" name="Text Box 15"/>
          <p:cNvSpPr txBox="1">
            <a:spLocks noChangeArrowheads="1"/>
          </p:cNvSpPr>
          <p:nvPr/>
        </p:nvSpPr>
        <p:spPr bwMode="auto">
          <a:xfrm>
            <a:off x="895350" y="5826125"/>
            <a:ext cx="7870825" cy="942975"/>
          </a:xfrm>
          <a:prstGeom prst="rect">
            <a:avLst/>
          </a:prstGeom>
          <a:noFill/>
          <a:ln w="9525">
            <a:noFill/>
            <a:miter lim="800000"/>
            <a:headEnd/>
            <a:tailEnd/>
          </a:ln>
        </p:spPr>
        <p:txBody>
          <a:bodyPr/>
          <a:lstStyle/>
          <a:p>
            <a:pPr eaLnBrk="0" hangingPunct="0">
              <a:tabLst>
                <a:tab pos="228600" algn="l"/>
              </a:tabLst>
            </a:pPr>
            <a:r>
              <a:rPr lang="en-US" sz="1400" dirty="0">
                <a:solidFill>
                  <a:srgbClr val="FFFF00"/>
                </a:solidFill>
              </a:rPr>
              <a:t>1. 	American College of Rheumatology Subcommittee on Rheumatoid Arthritis Guidelines.               	</a:t>
            </a:r>
            <a:r>
              <a:rPr lang="en-US" sz="1400" i="1" dirty="0">
                <a:solidFill>
                  <a:srgbClr val="FFFF00"/>
                </a:solidFill>
              </a:rPr>
              <a:t>Arthritis Rheum</a:t>
            </a:r>
            <a:r>
              <a:rPr lang="en-US" sz="1400" dirty="0">
                <a:solidFill>
                  <a:srgbClr val="FFFF00"/>
                </a:solidFill>
              </a:rPr>
              <a:t>. 2002;46:328-346.</a:t>
            </a:r>
          </a:p>
          <a:p>
            <a:pPr eaLnBrk="0" hangingPunct="0">
              <a:tabLst>
                <a:tab pos="228600" algn="l"/>
              </a:tabLst>
            </a:pPr>
            <a:r>
              <a:rPr lang="en-US" sz="1400" dirty="0">
                <a:solidFill>
                  <a:srgbClr val="FFFF00"/>
                </a:solidFill>
              </a:rPr>
              <a:t>2. 	van </a:t>
            </a:r>
            <a:r>
              <a:rPr lang="en-US" sz="1400" dirty="0" err="1">
                <a:solidFill>
                  <a:srgbClr val="FFFF00"/>
                </a:solidFill>
              </a:rPr>
              <a:t>der</a:t>
            </a:r>
            <a:r>
              <a:rPr lang="en-US" sz="1400" dirty="0">
                <a:solidFill>
                  <a:srgbClr val="FFFF00"/>
                </a:solidFill>
              </a:rPr>
              <a:t> </a:t>
            </a:r>
            <a:r>
              <a:rPr lang="en-US" sz="1400" dirty="0" err="1">
                <a:solidFill>
                  <a:srgbClr val="FFFF00"/>
                </a:solidFill>
              </a:rPr>
              <a:t>Heijde</a:t>
            </a:r>
            <a:r>
              <a:rPr lang="en-US" sz="1400" dirty="0">
                <a:solidFill>
                  <a:srgbClr val="FFFF00"/>
                </a:solidFill>
              </a:rPr>
              <a:t> DM. </a:t>
            </a:r>
            <a:r>
              <a:rPr lang="en-US" sz="1400" i="1" dirty="0">
                <a:solidFill>
                  <a:srgbClr val="FFFF00"/>
                </a:solidFill>
              </a:rPr>
              <a:t>Br J Rheumatol</a:t>
            </a:r>
            <a:r>
              <a:rPr lang="en-US" sz="1400" dirty="0">
                <a:solidFill>
                  <a:srgbClr val="FFFF00"/>
                </a:solidFill>
              </a:rPr>
              <a:t>.1995:34(</a:t>
            </a:r>
            <a:r>
              <a:rPr lang="en-US" sz="1400" dirty="0" err="1">
                <a:solidFill>
                  <a:srgbClr val="FFFF00"/>
                </a:solidFill>
              </a:rPr>
              <a:t>suppl</a:t>
            </a:r>
            <a:r>
              <a:rPr lang="en-US" sz="1400" dirty="0">
                <a:solidFill>
                  <a:srgbClr val="FFFF00"/>
                </a:solidFill>
              </a:rPr>
              <a:t> 2):74-78.</a:t>
            </a:r>
          </a:p>
          <a:p>
            <a:pPr eaLnBrk="0" hangingPunct="0">
              <a:tabLst>
                <a:tab pos="228600" algn="l"/>
              </a:tabLst>
            </a:pPr>
            <a:r>
              <a:rPr lang="en-US" sz="1400" dirty="0">
                <a:solidFill>
                  <a:srgbClr val="FFFF00"/>
                </a:solidFill>
              </a:rPr>
              <a:t>3. 	</a:t>
            </a:r>
            <a:r>
              <a:rPr lang="en-US" sz="1400" dirty="0" err="1">
                <a:solidFill>
                  <a:srgbClr val="FFFF00"/>
                </a:solidFill>
              </a:rPr>
              <a:t>Sundy</a:t>
            </a:r>
            <a:r>
              <a:rPr lang="en-US" sz="1400" dirty="0">
                <a:solidFill>
                  <a:srgbClr val="FFFF00"/>
                </a:solidFill>
              </a:rPr>
              <a:t> JS, St Clair EW. </a:t>
            </a:r>
            <a:r>
              <a:rPr lang="en-US" sz="1400" i="1" dirty="0">
                <a:solidFill>
                  <a:srgbClr val="FFFF00"/>
                </a:solidFill>
              </a:rPr>
              <a:t>J </a:t>
            </a:r>
            <a:r>
              <a:rPr lang="en-US" sz="1400" i="1" dirty="0" err="1">
                <a:solidFill>
                  <a:srgbClr val="FFFF00"/>
                </a:solidFill>
              </a:rPr>
              <a:t>Musculoskel</a:t>
            </a:r>
            <a:r>
              <a:rPr lang="en-US" sz="1400" i="1" dirty="0">
                <a:solidFill>
                  <a:srgbClr val="FFFF00"/>
                </a:solidFill>
              </a:rPr>
              <a:t> Med</a:t>
            </a:r>
            <a:r>
              <a:rPr lang="en-US" sz="1400" dirty="0">
                <a:solidFill>
                  <a:srgbClr val="FFFF00"/>
                </a:solidFill>
              </a:rPr>
              <a:t>. 2002;19:395-403.</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5214950"/>
            <a:ext cx="7986714" cy="1475038"/>
          </a:xfrm>
        </p:spPr>
        <p:txBody>
          <a:bodyPr/>
          <a:lstStyle/>
          <a:p>
            <a:r>
              <a:rPr lang="it-IT" sz="2400" dirty="0" smtClean="0">
                <a:solidFill>
                  <a:srgbClr val="FF0000"/>
                </a:solidFill>
              </a:rPr>
              <a:t>VERY  EARLY  RHEUMATOID  ARTHRITIS  ( VERA ):</a:t>
            </a:r>
            <a:br>
              <a:rPr lang="it-IT" sz="2400" dirty="0" smtClean="0">
                <a:solidFill>
                  <a:srgbClr val="FF0000"/>
                </a:solidFill>
              </a:rPr>
            </a:br>
            <a:r>
              <a:rPr lang="it-IT" sz="2400" b="0" dirty="0" smtClean="0">
                <a:solidFill>
                  <a:srgbClr val="04FC2D"/>
                </a:solidFill>
              </a:rPr>
              <a:t>LESS  THAN  12  WEEKS   SYMPTON  DURATION  AT THE  TIME  OF  FIRST  TREATMENT</a:t>
            </a:r>
            <a:endParaRPr lang="it-IT" sz="2400" b="0" dirty="0">
              <a:solidFill>
                <a:srgbClr val="04FC2D"/>
              </a:solidFill>
            </a:endParaRPr>
          </a:p>
        </p:txBody>
      </p:sp>
      <p:sp>
        <p:nvSpPr>
          <p:cNvPr id="3" name="Sottotitolo 2"/>
          <p:cNvSpPr>
            <a:spLocks noGrp="1"/>
          </p:cNvSpPr>
          <p:nvPr>
            <p:ph type="subTitle" idx="1"/>
          </p:nvPr>
        </p:nvSpPr>
        <p:spPr>
          <a:xfrm>
            <a:off x="500034" y="357166"/>
            <a:ext cx="8201028" cy="500066"/>
          </a:xfrm>
        </p:spPr>
        <p:txBody>
          <a:bodyPr>
            <a:normAutofit/>
          </a:bodyPr>
          <a:lstStyle/>
          <a:p>
            <a:pPr algn="ctr"/>
            <a:r>
              <a:rPr lang="it-IT" sz="2400" dirty="0" err="1" smtClean="0">
                <a:solidFill>
                  <a:srgbClr val="FFFF00"/>
                </a:solidFill>
              </a:rPr>
              <a:t>Ann</a:t>
            </a:r>
            <a:r>
              <a:rPr lang="it-IT" sz="2400" dirty="0" smtClean="0">
                <a:solidFill>
                  <a:srgbClr val="FFFF00"/>
                </a:solidFill>
              </a:rPr>
              <a:t> </a:t>
            </a:r>
            <a:r>
              <a:rPr lang="it-IT" sz="2400" dirty="0" err="1" smtClean="0">
                <a:solidFill>
                  <a:srgbClr val="FFFF00"/>
                </a:solidFill>
              </a:rPr>
              <a:t>Rheum</a:t>
            </a:r>
            <a:r>
              <a:rPr lang="it-IT" sz="2400" dirty="0" smtClean="0">
                <a:solidFill>
                  <a:srgbClr val="FFFF00"/>
                </a:solidFill>
              </a:rPr>
              <a:t> </a:t>
            </a:r>
            <a:r>
              <a:rPr lang="it-IT" sz="2400" dirty="0" err="1" smtClean="0">
                <a:solidFill>
                  <a:srgbClr val="FFFF00"/>
                </a:solidFill>
              </a:rPr>
              <a:t>Dis</a:t>
            </a:r>
            <a:r>
              <a:rPr lang="it-IT" sz="2400" dirty="0" smtClean="0">
                <a:solidFill>
                  <a:srgbClr val="FFFF00"/>
                </a:solidFill>
              </a:rPr>
              <a:t> 2013;72:858-862</a:t>
            </a:r>
            <a:endParaRPr lang="it-IT" sz="2400" dirty="0">
              <a:solidFill>
                <a:srgbClr val="FFFF00"/>
              </a:solidFill>
            </a:endParaRPr>
          </a:p>
        </p:txBody>
      </p:sp>
      <p:pic>
        <p:nvPicPr>
          <p:cNvPr id="4" name="Picture 2" descr="C:\Users\PINO\Pictures\Scansioni personali\Scan_Pic0031.jpg"/>
          <p:cNvPicPr>
            <a:picLocks noChangeAspect="1" noChangeArrowheads="1"/>
          </p:cNvPicPr>
          <p:nvPr/>
        </p:nvPicPr>
        <p:blipFill>
          <a:blip r:embed="rId2"/>
          <a:srcRect/>
          <a:stretch>
            <a:fillRect/>
          </a:stretch>
        </p:blipFill>
        <p:spPr bwMode="auto">
          <a:xfrm>
            <a:off x="1000100" y="1214422"/>
            <a:ext cx="7286676" cy="342902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72462" y="512064"/>
            <a:ext cx="614338" cy="488044"/>
          </a:xfrm>
        </p:spPr>
        <p:txBody>
          <a:bodyPr/>
          <a:lstStyle/>
          <a:p>
            <a:r>
              <a:rPr lang="it-IT" dirty="0" smtClean="0"/>
              <a:t> </a:t>
            </a:r>
            <a:endParaRPr lang="it-IT" dirty="0"/>
          </a:p>
        </p:txBody>
      </p:sp>
      <p:pic>
        <p:nvPicPr>
          <p:cNvPr id="6146" name="Picture 2" descr="C:\Users\PINO\Pictures\Scansioni personali\Scan_Pic0033.jpg"/>
          <p:cNvPicPr>
            <a:picLocks noChangeAspect="1" noChangeArrowheads="1"/>
          </p:cNvPicPr>
          <p:nvPr/>
        </p:nvPicPr>
        <p:blipFill>
          <a:blip r:embed="rId2"/>
          <a:srcRect/>
          <a:stretch>
            <a:fillRect/>
          </a:stretch>
        </p:blipFill>
        <p:spPr bwMode="auto">
          <a:xfrm>
            <a:off x="642910" y="785794"/>
            <a:ext cx="7929618" cy="528641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4282" y="142852"/>
            <a:ext cx="4000528" cy="1285884"/>
          </a:xfrm>
        </p:spPr>
        <p:txBody>
          <a:bodyPr/>
          <a:lstStyle/>
          <a:p>
            <a:pPr algn="ctr"/>
            <a:r>
              <a:rPr lang="it-IT" sz="1400" dirty="0" smtClean="0">
                <a:solidFill>
                  <a:srgbClr val="FF0000"/>
                </a:solidFill>
              </a:rPr>
              <a:t>EULAR 2010 </a:t>
            </a:r>
            <a:br>
              <a:rPr lang="it-IT" sz="1400" dirty="0" smtClean="0">
                <a:solidFill>
                  <a:srgbClr val="FF0000"/>
                </a:solidFill>
              </a:rPr>
            </a:br>
            <a:r>
              <a:rPr lang="it-IT" sz="1400" dirty="0" smtClean="0">
                <a:solidFill>
                  <a:srgbClr val="FF0000"/>
                </a:solidFill>
              </a:rPr>
              <a:t>TERAPIA ARTRITE REUMATOIDE </a:t>
            </a:r>
            <a:br>
              <a:rPr lang="it-IT" sz="1400" dirty="0" smtClean="0">
                <a:solidFill>
                  <a:srgbClr val="FF0000"/>
                </a:solidFill>
              </a:rPr>
            </a:br>
            <a:r>
              <a:rPr lang="it-IT" sz="1400" dirty="0" smtClean="0">
                <a:solidFill>
                  <a:srgbClr val="FF0000"/>
                </a:solidFill>
              </a:rPr>
              <a:t>TARGET :  </a:t>
            </a:r>
            <a:r>
              <a:rPr lang="it-IT" sz="1400" dirty="0" smtClean="0">
                <a:solidFill>
                  <a:schemeClr val="accent4">
                    <a:lumMod val="60000"/>
                    <a:lumOff val="40000"/>
                  </a:schemeClr>
                </a:solidFill>
              </a:rPr>
              <a:t>OTTENIMENTO </a:t>
            </a:r>
            <a:r>
              <a:rPr lang="it-IT" sz="1400" dirty="0" smtClean="0">
                <a:solidFill>
                  <a:srgbClr val="00FF00"/>
                </a:solidFill>
              </a:rPr>
              <a:t>REMISSIONE</a:t>
            </a:r>
            <a:r>
              <a:rPr lang="it-IT" sz="1400" dirty="0" smtClean="0">
                <a:solidFill>
                  <a:schemeClr val="accent4">
                    <a:lumMod val="60000"/>
                    <a:lumOff val="40000"/>
                  </a:schemeClr>
                </a:solidFill>
              </a:rPr>
              <a:t> O </a:t>
            </a:r>
            <a:r>
              <a:rPr lang="it-IT" sz="1400" dirty="0" smtClean="0">
                <a:solidFill>
                  <a:srgbClr val="00FF00"/>
                </a:solidFill>
              </a:rPr>
              <a:t>BASSA ATTIVITA’ </a:t>
            </a:r>
            <a:r>
              <a:rPr lang="it-IT" sz="1400" dirty="0" err="1" smtClean="0">
                <a:solidFill>
                  <a:srgbClr val="00FF00"/>
                </a:solidFill>
              </a:rPr>
              <a:t>DI</a:t>
            </a:r>
            <a:r>
              <a:rPr lang="it-IT" sz="1400" dirty="0" smtClean="0">
                <a:solidFill>
                  <a:srgbClr val="00FF00"/>
                </a:solidFill>
              </a:rPr>
              <a:t> MALATTIA </a:t>
            </a:r>
            <a:r>
              <a:rPr lang="it-IT" sz="1400" dirty="0" smtClean="0">
                <a:solidFill>
                  <a:srgbClr val="FF0000"/>
                </a:solidFill>
              </a:rPr>
              <a:t/>
            </a:r>
            <a:br>
              <a:rPr lang="it-IT" sz="1400" dirty="0" smtClean="0">
                <a:solidFill>
                  <a:srgbClr val="FF0000"/>
                </a:solidFill>
              </a:rPr>
            </a:br>
            <a:r>
              <a:rPr lang="it-IT" sz="1400" dirty="0" smtClean="0">
                <a:solidFill>
                  <a:schemeClr val="accent4">
                    <a:lumMod val="60000"/>
                    <a:lumOff val="40000"/>
                  </a:schemeClr>
                </a:solidFill>
              </a:rPr>
              <a:t>E</a:t>
            </a:r>
            <a:r>
              <a:rPr lang="it-IT" sz="1400" dirty="0" smtClean="0">
                <a:solidFill>
                  <a:srgbClr val="00FF00"/>
                </a:solidFill>
              </a:rPr>
              <a:t> SUO MANTENIMENTO  </a:t>
            </a:r>
            <a:endParaRPr lang="it-IT" sz="1400" dirty="0">
              <a:solidFill>
                <a:srgbClr val="00FF00"/>
              </a:solidFill>
            </a:endParaRPr>
          </a:p>
        </p:txBody>
      </p:sp>
      <p:sp>
        <p:nvSpPr>
          <p:cNvPr id="3" name="Segnaposto contenuto 2"/>
          <p:cNvSpPr>
            <a:spLocks noGrp="1"/>
          </p:cNvSpPr>
          <p:nvPr>
            <p:ph idx="1"/>
          </p:nvPr>
        </p:nvSpPr>
        <p:spPr>
          <a:xfrm>
            <a:off x="71406" y="1428736"/>
            <a:ext cx="4357686" cy="5429264"/>
          </a:xfrm>
        </p:spPr>
        <p:txBody>
          <a:bodyPr>
            <a:normAutofit fontScale="47500" lnSpcReduction="20000"/>
          </a:bodyPr>
          <a:lstStyle/>
          <a:p>
            <a:pPr marL="582930" indent="-514350">
              <a:buNone/>
            </a:pPr>
            <a:r>
              <a:rPr lang="it-IT" sz="2900" b="1" dirty="0" smtClean="0">
                <a:solidFill>
                  <a:schemeClr val="accent4">
                    <a:lumMod val="60000"/>
                    <a:lumOff val="40000"/>
                  </a:schemeClr>
                </a:solidFill>
              </a:rPr>
              <a:t>1.</a:t>
            </a:r>
            <a:r>
              <a:rPr lang="it-IT" sz="2600" b="1" dirty="0" smtClean="0">
                <a:solidFill>
                  <a:schemeClr val="accent4">
                    <a:lumMod val="60000"/>
                    <a:lumOff val="40000"/>
                  </a:schemeClr>
                </a:solidFill>
              </a:rPr>
              <a:t>    SOLO   </a:t>
            </a:r>
            <a:r>
              <a:rPr lang="it-IT" sz="4200" b="1" dirty="0" smtClean="0">
                <a:solidFill>
                  <a:schemeClr val="accent4">
                    <a:lumMod val="60000"/>
                    <a:lumOff val="40000"/>
                  </a:schemeClr>
                </a:solidFill>
              </a:rPr>
              <a:t>1</a:t>
            </a:r>
            <a:r>
              <a:rPr lang="it-IT" sz="3800" b="1" dirty="0" smtClean="0">
                <a:solidFill>
                  <a:schemeClr val="accent4">
                    <a:lumMod val="60000"/>
                    <a:lumOff val="40000"/>
                  </a:schemeClr>
                </a:solidFill>
              </a:rPr>
              <a:t> </a:t>
            </a:r>
            <a:r>
              <a:rPr lang="it-IT" sz="2600" b="1" dirty="0" smtClean="0">
                <a:solidFill>
                  <a:schemeClr val="accent4">
                    <a:lumMod val="60000"/>
                    <a:lumOff val="40000"/>
                  </a:schemeClr>
                </a:solidFill>
              </a:rPr>
              <a:t> DMARD   ( + / -   CORTISONICO  SHORT - TERM )</a:t>
            </a:r>
          </a:p>
          <a:p>
            <a:pPr marL="582930" indent="-514350">
              <a:buNone/>
            </a:pPr>
            <a:r>
              <a:rPr lang="it-IT" sz="1800" b="1" u="sng" dirty="0" smtClean="0">
                <a:solidFill>
                  <a:srgbClr val="FFFF00"/>
                </a:solidFill>
              </a:rPr>
              <a:t>SE   NON   TARGET</a:t>
            </a:r>
            <a:r>
              <a:rPr lang="it-IT" sz="1800" dirty="0" smtClean="0">
                <a:solidFill>
                  <a:srgbClr val="FFFF00"/>
                </a:solidFill>
              </a:rPr>
              <a:t>,       </a:t>
            </a:r>
            <a:r>
              <a:rPr lang="it-IT" sz="1800" b="1" dirty="0" smtClean="0">
                <a:solidFill>
                  <a:srgbClr val="FF0000"/>
                </a:solidFill>
              </a:rPr>
              <a:t>CON</a:t>
            </a:r>
            <a:r>
              <a:rPr lang="it-IT" sz="1800" dirty="0" smtClean="0">
                <a:solidFill>
                  <a:srgbClr val="FFFF00"/>
                </a:solidFill>
              </a:rPr>
              <a:t>    O     </a:t>
            </a:r>
            <a:r>
              <a:rPr lang="it-IT" sz="1800" b="1" dirty="0" smtClean="0">
                <a:solidFill>
                  <a:srgbClr val="FF0000"/>
                </a:solidFill>
              </a:rPr>
              <a:t>SENZA    </a:t>
            </a:r>
            <a:r>
              <a:rPr lang="it-IT" sz="1800" b="1" dirty="0" smtClean="0">
                <a:solidFill>
                  <a:srgbClr val="FFFF00"/>
                </a:solidFill>
              </a:rPr>
              <a:t>UNO    O    PIU’ </a:t>
            </a:r>
          </a:p>
          <a:p>
            <a:pPr marL="582930" indent="-514350">
              <a:buNone/>
            </a:pPr>
            <a:r>
              <a:rPr lang="it-IT" sz="2500" b="1" dirty="0" smtClean="0">
                <a:solidFill>
                  <a:srgbClr val="FF0000"/>
                </a:solidFill>
              </a:rPr>
              <a:t>INDICI     PROGNOSTICI     SFAVOREVOLI  ( IPS ) :</a:t>
            </a:r>
          </a:p>
          <a:p>
            <a:pPr marL="912114" lvl="1" indent="-514350">
              <a:buAutoNum type="alphaUcPeriod"/>
            </a:pPr>
            <a:r>
              <a:rPr lang="it-IT" sz="1800" dirty="0" smtClean="0">
                <a:solidFill>
                  <a:schemeClr val="accent2">
                    <a:lumMod val="40000"/>
                    <a:lumOff val="60000"/>
                  </a:schemeClr>
                </a:solidFill>
              </a:rPr>
              <a:t>ALTI  TITOLI  </a:t>
            </a:r>
            <a:r>
              <a:rPr lang="it-IT" sz="1800" dirty="0" err="1" smtClean="0">
                <a:solidFill>
                  <a:schemeClr val="accent2">
                    <a:lumMod val="40000"/>
                    <a:lumOff val="60000"/>
                  </a:schemeClr>
                </a:solidFill>
              </a:rPr>
              <a:t>DI</a:t>
            </a:r>
            <a:r>
              <a:rPr lang="it-IT" sz="1800" dirty="0" smtClean="0">
                <a:solidFill>
                  <a:schemeClr val="accent2">
                    <a:lumMod val="40000"/>
                    <a:lumOff val="60000"/>
                  </a:schemeClr>
                </a:solidFill>
              </a:rPr>
              <a:t> :   </a:t>
            </a:r>
            <a:r>
              <a:rPr lang="it-IT" sz="1800" dirty="0" smtClean="0">
                <a:solidFill>
                  <a:srgbClr val="00FF00"/>
                </a:solidFill>
              </a:rPr>
              <a:t>FR </a:t>
            </a:r>
            <a:r>
              <a:rPr lang="it-IT" sz="1800" dirty="0" smtClean="0">
                <a:solidFill>
                  <a:schemeClr val="accent2">
                    <a:lumMod val="40000"/>
                    <a:lumOff val="60000"/>
                  </a:schemeClr>
                </a:solidFill>
              </a:rPr>
              <a:t>   E/O   </a:t>
            </a:r>
            <a:r>
              <a:rPr lang="it-IT" sz="1800" dirty="0" smtClean="0">
                <a:solidFill>
                  <a:srgbClr val="00FF00"/>
                </a:solidFill>
              </a:rPr>
              <a:t>ANTI-CCP</a:t>
            </a:r>
          </a:p>
          <a:p>
            <a:pPr marL="912114" lvl="1" indent="-514350">
              <a:buAutoNum type="alphaUcPeriod"/>
            </a:pPr>
            <a:r>
              <a:rPr lang="it-IT" sz="1800" dirty="0" smtClean="0">
                <a:solidFill>
                  <a:srgbClr val="00FF00"/>
                </a:solidFill>
              </a:rPr>
              <a:t>DAS 28 </a:t>
            </a:r>
            <a:r>
              <a:rPr lang="it-IT" sz="1800" dirty="0" smtClean="0">
                <a:solidFill>
                  <a:schemeClr val="accent2">
                    <a:lumMod val="40000"/>
                    <a:lumOff val="60000"/>
                  </a:schemeClr>
                </a:solidFill>
              </a:rPr>
              <a:t>:  ELEVATA  ATTIVITA’  </a:t>
            </a:r>
            <a:r>
              <a:rPr lang="it-IT" sz="1800" dirty="0" err="1" smtClean="0">
                <a:solidFill>
                  <a:schemeClr val="accent2">
                    <a:lumMod val="40000"/>
                    <a:lumOff val="60000"/>
                  </a:schemeClr>
                </a:solidFill>
              </a:rPr>
              <a:t>DI</a:t>
            </a:r>
            <a:r>
              <a:rPr lang="it-IT" sz="1800" dirty="0" smtClean="0">
                <a:solidFill>
                  <a:schemeClr val="accent2">
                    <a:lumMod val="40000"/>
                    <a:lumOff val="60000"/>
                  </a:schemeClr>
                </a:solidFill>
              </a:rPr>
              <a:t>  MALATTIA</a:t>
            </a:r>
          </a:p>
          <a:p>
            <a:pPr marL="912114" lvl="1" indent="-514350">
              <a:buAutoNum type="alphaUcPeriod"/>
            </a:pPr>
            <a:r>
              <a:rPr lang="it-IT" sz="1800" dirty="0" smtClean="0">
                <a:solidFill>
                  <a:schemeClr val="accent2">
                    <a:lumMod val="40000"/>
                    <a:lumOff val="60000"/>
                  </a:schemeClr>
                </a:solidFill>
              </a:rPr>
              <a:t>PRECOCI  DANNI  ANATOMICI :  </a:t>
            </a:r>
            <a:r>
              <a:rPr lang="it-IT" sz="1800" dirty="0" smtClean="0">
                <a:solidFill>
                  <a:srgbClr val="00FF00"/>
                </a:solidFill>
              </a:rPr>
              <a:t>EROSIONI</a:t>
            </a:r>
          </a:p>
          <a:p>
            <a:pPr marL="582930" indent="-514350">
              <a:buAutoNum type="arabicPeriod"/>
            </a:pPr>
            <a:endParaRPr lang="it-IT" sz="2600" dirty="0" smtClean="0"/>
          </a:p>
          <a:p>
            <a:pPr marL="582930" indent="-514350">
              <a:buNone/>
            </a:pPr>
            <a:r>
              <a:rPr lang="it-IT" sz="2900" b="1" dirty="0" smtClean="0">
                <a:solidFill>
                  <a:schemeClr val="accent4">
                    <a:lumMod val="60000"/>
                    <a:lumOff val="40000"/>
                  </a:schemeClr>
                </a:solidFill>
              </a:rPr>
              <a:t>2.</a:t>
            </a:r>
            <a:r>
              <a:rPr lang="it-IT" sz="2600" dirty="0" smtClean="0">
                <a:solidFill>
                  <a:schemeClr val="accent4">
                    <a:lumMod val="60000"/>
                    <a:lumOff val="40000"/>
                  </a:schemeClr>
                </a:solidFill>
              </a:rPr>
              <a:t> </a:t>
            </a:r>
            <a:r>
              <a:rPr lang="it-IT" sz="2600" b="1" dirty="0" smtClean="0">
                <a:solidFill>
                  <a:srgbClr val="FF0000"/>
                </a:solidFill>
              </a:rPr>
              <a:t>SENZA  IPS   </a:t>
            </a:r>
            <a:r>
              <a:rPr lang="it-IT" sz="2900" b="1" dirty="0" smtClean="0">
                <a:solidFill>
                  <a:schemeClr val="accent4">
                    <a:lumMod val="60000"/>
                    <a:lumOff val="40000"/>
                  </a:schemeClr>
                </a:solidFill>
              </a:rPr>
              <a:t>ASSOCIAZIONE   </a:t>
            </a:r>
            <a:r>
              <a:rPr lang="it-IT" sz="2900" b="1" dirty="0" err="1" smtClean="0">
                <a:solidFill>
                  <a:schemeClr val="accent4">
                    <a:lumMod val="60000"/>
                    <a:lumOff val="40000"/>
                  </a:schemeClr>
                </a:solidFill>
              </a:rPr>
              <a:t>DI</a:t>
            </a:r>
            <a:r>
              <a:rPr lang="it-IT" sz="2900" b="1" dirty="0" smtClean="0">
                <a:solidFill>
                  <a:schemeClr val="accent4">
                    <a:lumMod val="60000"/>
                    <a:lumOff val="40000"/>
                  </a:schemeClr>
                </a:solidFill>
              </a:rPr>
              <a:t>   2   O    3   </a:t>
            </a:r>
            <a:r>
              <a:rPr lang="it-IT" sz="2900" b="1" dirty="0" err="1" smtClean="0">
                <a:solidFill>
                  <a:schemeClr val="accent4">
                    <a:lumMod val="60000"/>
                    <a:lumOff val="40000"/>
                  </a:schemeClr>
                </a:solidFill>
              </a:rPr>
              <a:t>DMARDs</a:t>
            </a:r>
            <a:r>
              <a:rPr lang="it-IT" sz="2900" b="1" dirty="0" smtClean="0">
                <a:solidFill>
                  <a:schemeClr val="accent4">
                    <a:lumMod val="60000"/>
                    <a:lumOff val="40000"/>
                  </a:schemeClr>
                </a:solidFill>
              </a:rPr>
              <a:t>   </a:t>
            </a:r>
          </a:p>
          <a:p>
            <a:pPr marL="582930" indent="-514350">
              <a:buNone/>
            </a:pPr>
            <a:r>
              <a:rPr lang="it-IT" sz="2600" b="1" dirty="0" smtClean="0">
                <a:solidFill>
                  <a:schemeClr val="accent4">
                    <a:lumMod val="60000"/>
                    <a:lumOff val="40000"/>
                  </a:schemeClr>
                </a:solidFill>
              </a:rPr>
              <a:t>     </a:t>
            </a:r>
            <a:r>
              <a:rPr lang="it-IT" sz="2600" b="1" dirty="0" smtClean="0">
                <a:solidFill>
                  <a:srgbClr val="FF0000"/>
                </a:solidFill>
              </a:rPr>
              <a:t>CON IPS         </a:t>
            </a:r>
            <a:r>
              <a:rPr lang="it-IT" sz="2900" b="1" dirty="0" err="1" smtClean="0">
                <a:solidFill>
                  <a:schemeClr val="accent4">
                    <a:lumMod val="60000"/>
                    <a:lumOff val="40000"/>
                  </a:schemeClr>
                </a:solidFill>
              </a:rPr>
              <a:t>DMARDs</a:t>
            </a:r>
            <a:r>
              <a:rPr lang="it-IT" sz="2900" b="1" dirty="0" smtClean="0">
                <a:solidFill>
                  <a:schemeClr val="accent4">
                    <a:lumMod val="60000"/>
                    <a:lumOff val="40000"/>
                  </a:schemeClr>
                </a:solidFill>
              </a:rPr>
              <a:t>  +  BIOLOGICO   ANTI -TNF alfa</a:t>
            </a:r>
          </a:p>
          <a:p>
            <a:pPr marL="582930" indent="-514350">
              <a:buNone/>
            </a:pPr>
            <a:endParaRPr lang="it-IT" sz="2600" dirty="0" smtClean="0"/>
          </a:p>
          <a:p>
            <a:pPr marL="582930" indent="-514350">
              <a:buNone/>
            </a:pPr>
            <a:r>
              <a:rPr lang="it-IT" sz="2600" dirty="0" smtClean="0">
                <a:solidFill>
                  <a:srgbClr val="FFFF00"/>
                </a:solidFill>
              </a:rPr>
              <a:t>        </a:t>
            </a:r>
            <a:r>
              <a:rPr lang="it-IT" sz="2100" b="1" u="sng" dirty="0" smtClean="0">
                <a:solidFill>
                  <a:srgbClr val="FFFF00"/>
                </a:solidFill>
              </a:rPr>
              <a:t>SE   NON  TARGET:</a:t>
            </a:r>
          </a:p>
          <a:p>
            <a:pPr marL="582930" indent="-514350">
              <a:buNone/>
            </a:pPr>
            <a:endParaRPr lang="it-IT" sz="2600" dirty="0" smtClean="0"/>
          </a:p>
          <a:p>
            <a:pPr marL="582930" indent="-514350">
              <a:buNone/>
            </a:pPr>
            <a:r>
              <a:rPr lang="it-IT" sz="2600" b="1" dirty="0" smtClean="0">
                <a:solidFill>
                  <a:schemeClr val="accent4">
                    <a:lumMod val="60000"/>
                    <a:lumOff val="40000"/>
                  </a:schemeClr>
                </a:solidFill>
              </a:rPr>
              <a:t>3.     </a:t>
            </a:r>
            <a:r>
              <a:rPr lang="it-IT" sz="2900" b="1" dirty="0" smtClean="0">
                <a:solidFill>
                  <a:schemeClr val="accent4">
                    <a:lumMod val="60000"/>
                    <a:lumOff val="40000"/>
                  </a:schemeClr>
                </a:solidFill>
              </a:rPr>
              <a:t>DMARD  +  “ SWITCH ”    AD  ALTRO  BIOLOGICO </a:t>
            </a:r>
          </a:p>
          <a:p>
            <a:pPr marL="582930" indent="-514350">
              <a:buNone/>
            </a:pPr>
            <a:r>
              <a:rPr lang="it-IT" sz="2900" b="1" dirty="0" smtClean="0">
                <a:solidFill>
                  <a:schemeClr val="accent4">
                    <a:lumMod val="60000"/>
                    <a:lumOff val="40000"/>
                  </a:schemeClr>
                </a:solidFill>
              </a:rPr>
              <a:t>        ANTI -TNF alfa</a:t>
            </a:r>
          </a:p>
          <a:p>
            <a:pPr marL="582930" indent="-514350">
              <a:buNone/>
            </a:pPr>
            <a:endParaRPr lang="it-IT" sz="2900" b="1" dirty="0" smtClean="0">
              <a:solidFill>
                <a:schemeClr val="accent4">
                  <a:lumMod val="60000"/>
                  <a:lumOff val="40000"/>
                </a:schemeClr>
              </a:solidFill>
            </a:endParaRPr>
          </a:p>
          <a:p>
            <a:pPr marL="582930" indent="-514350">
              <a:buNone/>
            </a:pPr>
            <a:r>
              <a:rPr lang="it-IT" sz="2600" dirty="0" smtClean="0">
                <a:solidFill>
                  <a:srgbClr val="FFFF00"/>
                </a:solidFill>
              </a:rPr>
              <a:t>        </a:t>
            </a:r>
            <a:r>
              <a:rPr lang="it-IT" sz="2100" b="1" u="sng" dirty="0" smtClean="0">
                <a:solidFill>
                  <a:srgbClr val="FFFF00"/>
                </a:solidFill>
              </a:rPr>
              <a:t>SE NON TARGET :</a:t>
            </a:r>
          </a:p>
          <a:p>
            <a:pPr marL="582930" indent="-514350">
              <a:buAutoNum type="arabicPeriod"/>
            </a:pPr>
            <a:endParaRPr lang="it-IT" sz="2600" dirty="0" smtClean="0"/>
          </a:p>
          <a:p>
            <a:pPr marL="582930" indent="-514350">
              <a:buNone/>
            </a:pPr>
            <a:r>
              <a:rPr lang="it-IT" sz="2900" b="1" dirty="0" smtClean="0">
                <a:solidFill>
                  <a:schemeClr val="accent4">
                    <a:lumMod val="60000"/>
                    <a:lumOff val="40000"/>
                  </a:schemeClr>
                </a:solidFill>
              </a:rPr>
              <a:t>4.    DMARD  +  CAMBIO  CLASSE  FARMACO </a:t>
            </a:r>
          </a:p>
          <a:p>
            <a:pPr marL="582930" indent="-514350">
              <a:buNone/>
            </a:pPr>
            <a:r>
              <a:rPr lang="it-IT" sz="2900" b="1" dirty="0" smtClean="0">
                <a:solidFill>
                  <a:schemeClr val="accent4">
                    <a:lumMod val="60000"/>
                    <a:lumOff val="40000"/>
                  </a:schemeClr>
                </a:solidFill>
              </a:rPr>
              <a:t>        BIOLOGICO :</a:t>
            </a:r>
          </a:p>
          <a:p>
            <a:pPr marL="582930" indent="-514350">
              <a:buNone/>
            </a:pPr>
            <a:r>
              <a:rPr lang="it-IT" sz="2600" dirty="0" smtClean="0">
                <a:solidFill>
                  <a:srgbClr val="00FF00"/>
                </a:solidFill>
              </a:rPr>
              <a:t>        </a:t>
            </a:r>
            <a:r>
              <a:rPr lang="it-IT" sz="2600" b="1" dirty="0" smtClean="0">
                <a:solidFill>
                  <a:srgbClr val="00FF00"/>
                </a:solidFill>
              </a:rPr>
              <a:t>ABATACEPT           ( + DMARD )</a:t>
            </a:r>
          </a:p>
          <a:p>
            <a:pPr marL="582930" indent="-514350">
              <a:buNone/>
            </a:pPr>
            <a:r>
              <a:rPr lang="it-IT" sz="2600" b="1" dirty="0" smtClean="0">
                <a:solidFill>
                  <a:srgbClr val="00FF00"/>
                </a:solidFill>
              </a:rPr>
              <a:t>        RITUXIMAB            ( + DMARD )</a:t>
            </a:r>
          </a:p>
          <a:p>
            <a:pPr marL="582930" indent="-514350">
              <a:buNone/>
            </a:pPr>
            <a:r>
              <a:rPr lang="it-IT" sz="2600" b="1" dirty="0" smtClean="0">
                <a:solidFill>
                  <a:srgbClr val="00FF00"/>
                </a:solidFill>
              </a:rPr>
              <a:t>        TOCILIZUMAB      (+/- DMARD )</a:t>
            </a:r>
          </a:p>
          <a:p>
            <a:pPr marL="582930" indent="-514350">
              <a:buNone/>
            </a:pPr>
            <a:r>
              <a:rPr lang="it-IT" sz="2600" dirty="0" smtClean="0"/>
              <a:t> </a:t>
            </a:r>
          </a:p>
          <a:p>
            <a:endParaRPr lang="it-IT" dirty="0"/>
          </a:p>
        </p:txBody>
      </p:sp>
      <p:pic>
        <p:nvPicPr>
          <p:cNvPr id="4" name="Picture 2"/>
          <p:cNvPicPr>
            <a:picLocks noChangeAspect="1" noChangeArrowheads="1"/>
          </p:cNvPicPr>
          <p:nvPr/>
        </p:nvPicPr>
        <p:blipFill>
          <a:blip r:embed="rId2"/>
          <a:srcRect/>
          <a:stretch>
            <a:fillRect/>
          </a:stretch>
        </p:blipFill>
        <p:spPr bwMode="auto">
          <a:xfrm>
            <a:off x="4429117" y="0"/>
            <a:ext cx="4714883" cy="68580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571480"/>
            <a:ext cx="3857652" cy="914400"/>
          </a:xfrm>
        </p:spPr>
        <p:txBody>
          <a:bodyPr/>
          <a:lstStyle/>
          <a:p>
            <a:r>
              <a:rPr lang="it-IT" sz="2000" b="1" dirty="0" smtClean="0"/>
              <a:t>         </a:t>
            </a:r>
            <a:r>
              <a:rPr lang="it-IT" sz="2000" b="1" dirty="0" smtClean="0">
                <a:solidFill>
                  <a:srgbClr val="FF0000"/>
                </a:solidFill>
              </a:rPr>
              <a:t>ACR  2012 </a:t>
            </a:r>
            <a:br>
              <a:rPr lang="it-IT" sz="2000" b="1" dirty="0" smtClean="0">
                <a:solidFill>
                  <a:srgbClr val="FF0000"/>
                </a:solidFill>
              </a:rPr>
            </a:br>
            <a:r>
              <a:rPr lang="it-IT" sz="2000" b="1" dirty="0" smtClean="0">
                <a:solidFill>
                  <a:srgbClr val="FF0000"/>
                </a:solidFill>
              </a:rPr>
              <a:t>TERAPIA  ARTRITE  REUMATOIDE</a:t>
            </a:r>
            <a:endParaRPr lang="it-IT" sz="2000" b="1" dirty="0">
              <a:solidFill>
                <a:srgbClr val="FF0000"/>
              </a:solidFill>
            </a:endParaRPr>
          </a:p>
        </p:txBody>
      </p:sp>
      <p:pic>
        <p:nvPicPr>
          <p:cNvPr id="3" name="Picture 2" descr="C:\Users\PINO\Pictures\Scansioni personali\Scan_Pic0030.jpg"/>
          <p:cNvPicPr>
            <a:picLocks noChangeAspect="1" noChangeArrowheads="1"/>
          </p:cNvPicPr>
          <p:nvPr/>
        </p:nvPicPr>
        <p:blipFill>
          <a:blip r:embed="rId2"/>
          <a:srcRect/>
          <a:stretch>
            <a:fillRect/>
          </a:stretch>
        </p:blipFill>
        <p:spPr bwMode="auto">
          <a:xfrm>
            <a:off x="0" y="2357430"/>
            <a:ext cx="4429156" cy="4500570"/>
          </a:xfrm>
          <a:prstGeom prst="rect">
            <a:avLst/>
          </a:prstGeom>
          <a:noFill/>
        </p:spPr>
      </p:pic>
      <p:pic>
        <p:nvPicPr>
          <p:cNvPr id="4" name="Picture 2" descr="C:\Users\PINO\Pictures\Scansioni personali\Scan_Pic0036.jpg"/>
          <p:cNvPicPr>
            <a:picLocks noChangeAspect="1" noChangeArrowheads="1"/>
          </p:cNvPicPr>
          <p:nvPr/>
        </p:nvPicPr>
        <p:blipFill>
          <a:blip r:embed="rId3" cstate="print"/>
          <a:srcRect/>
          <a:stretch>
            <a:fillRect/>
          </a:stretch>
        </p:blipFill>
        <p:spPr bwMode="auto">
          <a:xfrm>
            <a:off x="4500562" y="0"/>
            <a:ext cx="4643438"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571480"/>
            <a:ext cx="8643998" cy="5774456"/>
          </a:xfrm>
        </p:spPr>
        <p:txBody>
          <a:bodyPr/>
          <a:lstStyle/>
          <a:p>
            <a:pPr algn="ctr"/>
            <a:r>
              <a:rPr lang="it-IT" sz="2800" dirty="0" smtClean="0">
                <a:solidFill>
                  <a:srgbClr val="FFFF00"/>
                </a:solidFill>
              </a:rPr>
              <a:t>E’ POSSIBILE</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RIDURRE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FFFF00"/>
                </a:solidFill>
              </a:rPr>
              <a:t>O </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04FC2D"/>
                </a:solidFill>
              </a:rPr>
              <a:t>SOSPENDERE </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FFFF00"/>
                </a:solidFill>
              </a:rPr>
              <a:t>LA TERAPIA AI PAZIENTI </a:t>
            </a:r>
            <a:br>
              <a:rPr lang="it-IT" sz="2800" dirty="0" smtClean="0">
                <a:solidFill>
                  <a:srgbClr val="FFFF00"/>
                </a:solidFill>
              </a:rPr>
            </a:br>
            <a:r>
              <a:rPr lang="it-IT" sz="2800" dirty="0" smtClean="0">
                <a:solidFill>
                  <a:srgbClr val="FFFF00"/>
                </a:solidFill>
              </a:rPr>
              <a:t/>
            </a:r>
            <a:br>
              <a:rPr lang="it-IT" sz="2800" dirty="0" smtClean="0">
                <a:solidFill>
                  <a:srgbClr val="FFFF00"/>
                </a:solidFill>
              </a:rPr>
            </a:br>
            <a:r>
              <a:rPr lang="it-IT" sz="2800" dirty="0" smtClean="0">
                <a:solidFill>
                  <a:srgbClr val="FFFF00"/>
                </a:solidFill>
              </a:rPr>
              <a:t>CON </a:t>
            </a:r>
            <a:r>
              <a:rPr lang="it-IT" sz="2800" dirty="0" smtClean="0">
                <a:solidFill>
                  <a:srgbClr val="FF0000"/>
                </a:solidFill>
              </a:rPr>
              <a:t>AR IN REMISSIONE</a:t>
            </a:r>
            <a:r>
              <a:rPr lang="it-IT" sz="2800" dirty="0" smtClean="0">
                <a:solidFill>
                  <a:schemeClr val="accent4">
                    <a:lumMod val="60000"/>
                    <a:lumOff val="40000"/>
                  </a:schemeClr>
                </a:solidFill>
              </a:rPr>
              <a:t> </a:t>
            </a:r>
            <a:br>
              <a:rPr lang="it-IT" sz="2800" dirty="0" smtClean="0">
                <a:solidFill>
                  <a:schemeClr val="accent4">
                    <a:lumMod val="60000"/>
                    <a:lumOff val="40000"/>
                  </a:schemeClr>
                </a:solidFill>
              </a:rPr>
            </a:br>
            <a:r>
              <a:rPr lang="it-IT" sz="2800" dirty="0" smtClean="0">
                <a:solidFill>
                  <a:srgbClr val="FFFF00"/>
                </a:solidFill>
              </a:rPr>
              <a:t>O CON </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FF0000"/>
                </a:solidFill>
              </a:rPr>
              <a:t>LOW DISEASE ACTIVITY</a:t>
            </a:r>
            <a:r>
              <a:rPr lang="it-IT" sz="2800" dirty="0" smtClean="0">
                <a:solidFill>
                  <a:schemeClr val="accent4">
                    <a:lumMod val="60000"/>
                    <a:lumOff val="40000"/>
                  </a:schemeClr>
                </a:solidFill>
              </a:rPr>
              <a:t> </a:t>
            </a:r>
            <a:r>
              <a:rPr lang="it-IT" sz="2800" dirty="0" smtClean="0">
                <a:solidFill>
                  <a:srgbClr val="FFFF00"/>
                </a:solidFill>
              </a:rPr>
              <a:t>?</a:t>
            </a:r>
            <a:br>
              <a:rPr lang="it-IT" sz="2800" dirty="0" smtClean="0">
                <a:solidFill>
                  <a:srgbClr val="FFFF00"/>
                </a:solidFill>
              </a:rPr>
            </a:br>
            <a:r>
              <a:rPr lang="it-IT" dirty="0" smtClean="0">
                <a:solidFill>
                  <a:schemeClr val="accent4">
                    <a:lumMod val="60000"/>
                    <a:lumOff val="40000"/>
                  </a:schemeClr>
                </a:solidFill>
              </a:rPr>
              <a:t/>
            </a:r>
            <a:br>
              <a:rPr lang="it-IT" dirty="0" smtClean="0">
                <a:solidFill>
                  <a:schemeClr val="accent4">
                    <a:lumMod val="60000"/>
                    <a:lumOff val="40000"/>
                  </a:schemeClr>
                </a:solidFill>
              </a:rPr>
            </a:br>
            <a:r>
              <a:rPr lang="it-IT" dirty="0" smtClean="0"/>
              <a:t/>
            </a:r>
            <a:br>
              <a:rPr lang="it-IT" dirty="0" smtClean="0"/>
            </a:br>
            <a:r>
              <a:rPr lang="it-IT" dirty="0" smtClean="0"/>
              <a:t/>
            </a:r>
            <a:br>
              <a:rPr lang="it-IT" dirty="0" smtClean="0"/>
            </a:br>
            <a:r>
              <a:rPr lang="it-IT" dirty="0" smtClean="0">
                <a:solidFill>
                  <a:srgbClr val="FF0000"/>
                </a:solidFill>
              </a:rPr>
              <a:t> </a:t>
            </a:r>
            <a:endParaRPr lang="it-IT"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2" descr="C:\Users\PINO\Pictures\Scansioni personali\REMISSIONE4.jpg"/>
          <p:cNvPicPr>
            <a:picLocks noChangeAspect="1" noChangeArrowheads="1"/>
          </p:cNvPicPr>
          <p:nvPr/>
        </p:nvPicPr>
        <p:blipFill>
          <a:blip r:embed="rId2" cstate="print"/>
          <a:srcRect/>
          <a:stretch>
            <a:fillRect/>
          </a:stretch>
        </p:blipFill>
        <p:spPr bwMode="auto">
          <a:xfrm>
            <a:off x="142844" y="2428869"/>
            <a:ext cx="3786214" cy="1571636"/>
          </a:xfrm>
          <a:prstGeom prst="rect">
            <a:avLst/>
          </a:prstGeom>
          <a:noFill/>
        </p:spPr>
      </p:pic>
      <p:pic>
        <p:nvPicPr>
          <p:cNvPr id="233475" name="Picture 3" descr="C:\Users\PINO\Pictures\Scansioni personali\REMISSIONE5.jpg"/>
          <p:cNvPicPr>
            <a:picLocks noChangeAspect="1" noChangeArrowheads="1"/>
          </p:cNvPicPr>
          <p:nvPr/>
        </p:nvPicPr>
        <p:blipFill>
          <a:blip r:embed="rId3"/>
          <a:srcRect/>
          <a:stretch>
            <a:fillRect/>
          </a:stretch>
        </p:blipFill>
        <p:spPr bwMode="auto">
          <a:xfrm>
            <a:off x="4143372" y="285728"/>
            <a:ext cx="4714908" cy="635798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C:\Users\PINO\Pictures\Scansioni personali\REMISSIONE16.jpg"/>
          <p:cNvPicPr>
            <a:picLocks noChangeAspect="1" noChangeArrowheads="1"/>
          </p:cNvPicPr>
          <p:nvPr/>
        </p:nvPicPr>
        <p:blipFill>
          <a:blip r:embed="rId2"/>
          <a:srcRect/>
          <a:stretch>
            <a:fillRect/>
          </a:stretch>
        </p:blipFill>
        <p:spPr bwMode="auto">
          <a:xfrm>
            <a:off x="142844" y="2357430"/>
            <a:ext cx="3786214" cy="1357322"/>
          </a:xfrm>
          <a:prstGeom prst="rect">
            <a:avLst/>
          </a:prstGeom>
          <a:noFill/>
        </p:spPr>
      </p:pic>
      <p:pic>
        <p:nvPicPr>
          <p:cNvPr id="237571" name="Picture 3" descr="C:\Users\PINO\Pictures\Scansioni personali\REMISSIONE17.jpg"/>
          <p:cNvPicPr>
            <a:picLocks noChangeAspect="1" noChangeArrowheads="1"/>
          </p:cNvPicPr>
          <p:nvPr/>
        </p:nvPicPr>
        <p:blipFill>
          <a:blip r:embed="rId3"/>
          <a:srcRect/>
          <a:stretch>
            <a:fillRect/>
          </a:stretch>
        </p:blipFill>
        <p:spPr bwMode="auto">
          <a:xfrm>
            <a:off x="4071934" y="214290"/>
            <a:ext cx="4929222" cy="4786346"/>
          </a:xfrm>
          <a:prstGeom prst="rect">
            <a:avLst/>
          </a:prstGeom>
          <a:noFill/>
        </p:spPr>
      </p:pic>
      <p:pic>
        <p:nvPicPr>
          <p:cNvPr id="237572" name="Picture 4" descr="C:\Users\PINO\Pictures\Scansioni personali\REMISSIONE18.jpg"/>
          <p:cNvPicPr>
            <a:picLocks noChangeAspect="1" noChangeArrowheads="1"/>
          </p:cNvPicPr>
          <p:nvPr/>
        </p:nvPicPr>
        <p:blipFill>
          <a:blip r:embed="rId4"/>
          <a:srcRect/>
          <a:stretch>
            <a:fillRect/>
          </a:stretch>
        </p:blipFill>
        <p:spPr bwMode="auto">
          <a:xfrm>
            <a:off x="4071934" y="4929198"/>
            <a:ext cx="4929222" cy="1785950"/>
          </a:xfrm>
          <a:prstGeom prst="rect">
            <a:avLst/>
          </a:prstGeom>
          <a:noFill/>
        </p:spPr>
      </p:pic>
      <p:pic>
        <p:nvPicPr>
          <p:cNvPr id="237573" name="Picture 5" descr="C:\Users\PINO\Pictures\Scansioni personali\REMISSIONE19.jpg"/>
          <p:cNvPicPr>
            <a:picLocks noChangeAspect="1" noChangeArrowheads="1"/>
          </p:cNvPicPr>
          <p:nvPr/>
        </p:nvPicPr>
        <p:blipFill>
          <a:blip r:embed="rId5"/>
          <a:srcRect/>
          <a:stretch>
            <a:fillRect/>
          </a:stretch>
        </p:blipFill>
        <p:spPr bwMode="auto">
          <a:xfrm>
            <a:off x="571472" y="3857628"/>
            <a:ext cx="2894013" cy="5715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descr="C:\Users\PINO\Pictures\Scansioni personali\REMISSIONE6.jpg"/>
          <p:cNvPicPr>
            <a:picLocks noChangeAspect="1" noChangeArrowheads="1"/>
          </p:cNvPicPr>
          <p:nvPr/>
        </p:nvPicPr>
        <p:blipFill>
          <a:blip r:embed="rId2"/>
          <a:srcRect/>
          <a:stretch>
            <a:fillRect/>
          </a:stretch>
        </p:blipFill>
        <p:spPr bwMode="auto">
          <a:xfrm>
            <a:off x="214282" y="142852"/>
            <a:ext cx="4000528" cy="1797050"/>
          </a:xfrm>
          <a:prstGeom prst="rect">
            <a:avLst/>
          </a:prstGeom>
          <a:noFill/>
        </p:spPr>
      </p:pic>
      <p:pic>
        <p:nvPicPr>
          <p:cNvPr id="234499" name="Picture 3" descr="C:\Users\PINO\Pictures\Scansioni personali\REMISSIONE7.jpg"/>
          <p:cNvPicPr>
            <a:picLocks noChangeAspect="1" noChangeArrowheads="1"/>
          </p:cNvPicPr>
          <p:nvPr/>
        </p:nvPicPr>
        <p:blipFill>
          <a:blip r:embed="rId3" cstate="print"/>
          <a:srcRect/>
          <a:stretch>
            <a:fillRect/>
          </a:stretch>
        </p:blipFill>
        <p:spPr bwMode="auto">
          <a:xfrm>
            <a:off x="142844" y="2143116"/>
            <a:ext cx="4143404" cy="4572032"/>
          </a:xfrm>
          <a:prstGeom prst="rect">
            <a:avLst/>
          </a:prstGeom>
          <a:noFill/>
        </p:spPr>
      </p:pic>
      <p:pic>
        <p:nvPicPr>
          <p:cNvPr id="242690" name="Picture 2" descr="C:\Users\PINO\Pictures\Scansioni personali\Scan_Pic0041.jpg"/>
          <p:cNvPicPr>
            <a:picLocks noChangeAspect="1" noChangeArrowheads="1"/>
          </p:cNvPicPr>
          <p:nvPr/>
        </p:nvPicPr>
        <p:blipFill>
          <a:blip r:embed="rId4"/>
          <a:srcRect/>
          <a:stretch>
            <a:fillRect/>
          </a:stretch>
        </p:blipFill>
        <p:spPr bwMode="auto">
          <a:xfrm>
            <a:off x="4429124" y="142852"/>
            <a:ext cx="4572032" cy="3000396"/>
          </a:xfrm>
          <a:prstGeom prst="rect">
            <a:avLst/>
          </a:prstGeom>
          <a:noFill/>
        </p:spPr>
      </p:pic>
      <p:pic>
        <p:nvPicPr>
          <p:cNvPr id="242691" name="Picture 3" descr="C:\Users\PINO\Pictures\Scansioni personali\Scan_Pic0042.jpg"/>
          <p:cNvPicPr>
            <a:picLocks noChangeAspect="1" noChangeArrowheads="1"/>
          </p:cNvPicPr>
          <p:nvPr/>
        </p:nvPicPr>
        <p:blipFill>
          <a:blip r:embed="rId5"/>
          <a:srcRect/>
          <a:stretch>
            <a:fillRect/>
          </a:stretch>
        </p:blipFill>
        <p:spPr bwMode="auto">
          <a:xfrm>
            <a:off x="4429124" y="3071810"/>
            <a:ext cx="4572032" cy="364333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512064"/>
            <a:ext cx="8258204" cy="5774456"/>
          </a:xfrm>
        </p:spPr>
        <p:txBody>
          <a:bodyPr/>
          <a:lstStyle/>
          <a:p>
            <a:pPr algn="ctr"/>
            <a:r>
              <a:rPr lang="it-IT" dirty="0" smtClean="0"/>
              <a:t/>
            </a:r>
            <a:br>
              <a:rPr lang="it-IT" dirty="0" smtClean="0"/>
            </a:br>
            <a:r>
              <a:rPr lang="it-IT" dirty="0" smtClean="0"/>
              <a:t/>
            </a:r>
            <a:br>
              <a:rPr lang="it-IT" dirty="0" smtClean="0"/>
            </a:br>
            <a:r>
              <a:rPr lang="it-IT" dirty="0" smtClean="0"/>
              <a:t/>
            </a:r>
            <a:br>
              <a:rPr lang="it-IT" dirty="0" smtClean="0"/>
            </a:br>
            <a:r>
              <a:rPr lang="it-IT" dirty="0" smtClean="0"/>
              <a:t/>
            </a:r>
            <a:br>
              <a:rPr lang="it-IT" dirty="0" smtClean="0"/>
            </a:br>
            <a:r>
              <a:rPr lang="it-IT" dirty="0" smtClean="0">
                <a:solidFill>
                  <a:srgbClr val="FF0000"/>
                </a:solidFill>
              </a:rPr>
              <a:t>SPONDILOENTESOARTRITI</a:t>
            </a:r>
            <a:br>
              <a:rPr lang="it-IT" dirty="0" smtClean="0">
                <a:solidFill>
                  <a:srgbClr val="FF0000"/>
                </a:solidFill>
              </a:rPr>
            </a:br>
            <a:endParaRPr lang="it-IT"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142852"/>
            <a:ext cx="8643998" cy="6572272"/>
          </a:xfrm>
        </p:spPr>
        <p:txBody>
          <a:bodyPr/>
          <a:lstStyle/>
          <a:p>
            <a:r>
              <a:rPr lang="it-IT" sz="2000" dirty="0" smtClean="0">
                <a:solidFill>
                  <a:srgbClr val="FFFF00"/>
                </a:solidFill>
              </a:rPr>
              <a:t>                     La</a:t>
            </a:r>
            <a:r>
              <a:rPr lang="it-IT" sz="2400" dirty="0" smtClean="0">
                <a:solidFill>
                  <a:srgbClr val="FFFF00"/>
                </a:solidFill>
              </a:rPr>
              <a:t>  </a:t>
            </a:r>
            <a:r>
              <a:rPr lang="it-IT" sz="3200" dirty="0" smtClean="0">
                <a:solidFill>
                  <a:srgbClr val="FF0000"/>
                </a:solidFill>
              </a:rPr>
              <a:t>REMISSIONE</a:t>
            </a:r>
            <a:r>
              <a:rPr lang="it-IT" sz="3600" dirty="0" smtClean="0">
                <a:solidFill>
                  <a:srgbClr val="04FC2D"/>
                </a:solidFill>
              </a:rPr>
              <a:t> </a:t>
            </a:r>
            <a:br>
              <a:rPr lang="it-IT" sz="3600" dirty="0" smtClean="0">
                <a:solidFill>
                  <a:srgbClr val="04FC2D"/>
                </a:solidFill>
              </a:rPr>
            </a:br>
            <a:r>
              <a:rPr lang="it-IT" sz="2400" dirty="0" smtClean="0">
                <a:solidFill>
                  <a:srgbClr val="FFFF00"/>
                </a:solidFill>
              </a:rPr>
              <a:t/>
            </a:r>
            <a:br>
              <a:rPr lang="it-IT" sz="2400" dirty="0" smtClean="0">
                <a:solidFill>
                  <a:srgbClr val="FFFF00"/>
                </a:solidFill>
              </a:rPr>
            </a:br>
            <a:r>
              <a:rPr lang="it-IT" sz="2000" dirty="0" smtClean="0">
                <a:solidFill>
                  <a:srgbClr val="FFFF00"/>
                </a:solidFill>
              </a:rPr>
              <a:t>DELLE   </a:t>
            </a:r>
            <a:r>
              <a:rPr lang="it-IT" sz="2000" dirty="0" smtClean="0">
                <a:solidFill>
                  <a:schemeClr val="accent4">
                    <a:lumMod val="60000"/>
                    <a:lumOff val="40000"/>
                  </a:schemeClr>
                </a:solidFill>
              </a:rPr>
              <a:t>MALATTIE   REUMATICHE   CRONICHE  A   PATOGENESI  IMMUNO – FLOGISTICA   </a:t>
            </a:r>
            <a:r>
              <a:rPr lang="it-IT" sz="2000" dirty="0" smtClean="0">
                <a:solidFill>
                  <a:srgbClr val="FFFF00"/>
                </a:solidFill>
              </a:rPr>
              <a:t>RAPPRESENTA   IL    </a:t>
            </a:r>
            <a:r>
              <a:rPr lang="it-IT" sz="2800" b="1" dirty="0" smtClean="0">
                <a:solidFill>
                  <a:srgbClr val="FF0000"/>
                </a:solidFill>
              </a:rPr>
              <a:t>“ GOAL </a:t>
            </a:r>
            <a:r>
              <a:rPr lang="it-IT" sz="2000" b="1" dirty="0" smtClean="0">
                <a:solidFill>
                  <a:srgbClr val="FF0000"/>
                </a:solidFill>
              </a:rPr>
              <a:t>”</a:t>
            </a:r>
            <a:r>
              <a:rPr lang="it-IT" sz="2000" dirty="0" smtClean="0">
                <a:solidFill>
                  <a:srgbClr val="FFFF00"/>
                </a:solidFill>
              </a:rPr>
              <a:t>,   ATTUALMENTE, </a:t>
            </a:r>
            <a:r>
              <a:rPr lang="it-IT" sz="2000" dirty="0" smtClean="0">
                <a:solidFill>
                  <a:srgbClr val="F81D30"/>
                </a:solidFill>
              </a:rPr>
              <a:t>DELLA TERAPIA    REUMATOLOGICA </a:t>
            </a:r>
            <a:r>
              <a:rPr lang="it-IT" sz="2000" dirty="0" smtClean="0">
                <a:solidFill>
                  <a:srgbClr val="FFFF00"/>
                </a:solidFill>
              </a:rPr>
              <a:t>.        E      IMPORTANTE      E’     IL</a:t>
            </a:r>
            <a:br>
              <a:rPr lang="it-IT" sz="2000" dirty="0" smtClean="0">
                <a:solidFill>
                  <a:srgbClr val="FFFF00"/>
                </a:solidFill>
              </a:rPr>
            </a:br>
            <a:r>
              <a:rPr lang="it-IT" sz="2000" dirty="0" smtClean="0">
                <a:solidFill>
                  <a:srgbClr val="FFFF00"/>
                </a:solidFill>
              </a:rPr>
              <a:t> </a:t>
            </a:r>
            <a:r>
              <a:rPr lang="it-IT" sz="2400" dirty="0" smtClean="0">
                <a:solidFill>
                  <a:srgbClr val="FFFF00"/>
                </a:solidFill>
              </a:rPr>
              <a:t/>
            </a:r>
            <a:br>
              <a:rPr lang="it-IT" sz="2400" dirty="0" smtClean="0">
                <a:solidFill>
                  <a:srgbClr val="FFFF00"/>
                </a:solidFill>
              </a:rPr>
            </a:br>
            <a:r>
              <a:rPr lang="it-IT" sz="2400" dirty="0" smtClean="0">
                <a:solidFill>
                  <a:srgbClr val="FFFF00"/>
                </a:solidFill>
              </a:rPr>
              <a:t>                </a:t>
            </a:r>
            <a:r>
              <a:rPr lang="it-IT" sz="3200" dirty="0" smtClean="0">
                <a:solidFill>
                  <a:srgbClr val="FF0000"/>
                </a:solidFill>
              </a:rPr>
              <a:t>SUO MANTENIMENTO</a:t>
            </a:r>
            <a:r>
              <a:rPr lang="it-IT" sz="2400" dirty="0" smtClean="0">
                <a:solidFill>
                  <a:srgbClr val="FF0000"/>
                </a:solidFill>
              </a:rPr>
              <a:t/>
            </a:r>
            <a:br>
              <a:rPr lang="it-IT" sz="2400" dirty="0" smtClean="0">
                <a:solidFill>
                  <a:srgbClr val="FF0000"/>
                </a:solidFill>
              </a:rPr>
            </a:br>
            <a:r>
              <a:rPr lang="it-IT" sz="2400" dirty="0" smtClean="0">
                <a:solidFill>
                  <a:srgbClr val="FFFF00"/>
                </a:solidFill>
              </a:rPr>
              <a:t/>
            </a:r>
            <a:br>
              <a:rPr lang="it-IT" sz="2400" dirty="0" smtClean="0">
                <a:solidFill>
                  <a:srgbClr val="FFFF00"/>
                </a:solidFill>
              </a:rPr>
            </a:br>
            <a:r>
              <a:rPr lang="it-IT" sz="2000" dirty="0" smtClean="0">
                <a:solidFill>
                  <a:srgbClr val="FFFF00"/>
                </a:solidFill>
              </a:rPr>
              <a:t>NATURALMENTE   LA   </a:t>
            </a:r>
            <a:r>
              <a:rPr lang="it-IT" sz="2000" b="1" dirty="0" smtClean="0">
                <a:solidFill>
                  <a:schemeClr val="accent4">
                    <a:lumMod val="60000"/>
                    <a:lumOff val="40000"/>
                  </a:schemeClr>
                </a:solidFill>
              </a:rPr>
              <a:t>“ GUERRA ”</a:t>
            </a:r>
            <a:r>
              <a:rPr lang="it-IT" sz="2000" b="1" dirty="0" smtClean="0">
                <a:solidFill>
                  <a:srgbClr val="FFFF00"/>
                </a:solidFill>
              </a:rPr>
              <a:t>    </a:t>
            </a:r>
            <a:r>
              <a:rPr lang="it-IT" sz="2000" dirty="0" smtClean="0">
                <a:solidFill>
                  <a:srgbClr val="FFFF00"/>
                </a:solidFill>
              </a:rPr>
              <a:t>SARA’    DEFINITIVAMENTE   </a:t>
            </a:r>
            <a:r>
              <a:rPr lang="it-IT" sz="2000" b="1" dirty="0" smtClean="0">
                <a:solidFill>
                  <a:schemeClr val="accent4">
                    <a:lumMod val="60000"/>
                    <a:lumOff val="40000"/>
                  </a:schemeClr>
                </a:solidFill>
              </a:rPr>
              <a:t>VINTA</a:t>
            </a:r>
            <a:r>
              <a:rPr lang="it-IT" sz="2000" dirty="0" smtClean="0">
                <a:solidFill>
                  <a:srgbClr val="FFFF00"/>
                </a:solidFill>
              </a:rPr>
              <a:t> </a:t>
            </a:r>
            <a:br>
              <a:rPr lang="it-IT" sz="2000" dirty="0" smtClean="0">
                <a:solidFill>
                  <a:srgbClr val="FFFF00"/>
                </a:solidFill>
              </a:rPr>
            </a:br>
            <a:r>
              <a:rPr lang="it-IT" sz="2000" dirty="0" smtClean="0">
                <a:solidFill>
                  <a:srgbClr val="FFFF00"/>
                </a:solidFill>
              </a:rPr>
              <a:t>SOLO    QUANDO   LA     SCIENZA       MEDICA       RIUSCIRA’     A</a:t>
            </a:r>
            <a:r>
              <a:rPr lang="it-IT" sz="2400" dirty="0" smtClean="0">
                <a:solidFill>
                  <a:srgbClr val="FFFF00"/>
                </a:solidFill>
              </a:rPr>
              <a:t> </a:t>
            </a:r>
            <a:br>
              <a:rPr lang="it-IT" sz="2400" dirty="0" smtClean="0">
                <a:solidFill>
                  <a:srgbClr val="FFFF00"/>
                </a:solidFill>
              </a:rPr>
            </a:br>
            <a:r>
              <a:rPr lang="it-IT" sz="2400" dirty="0" smtClean="0">
                <a:solidFill>
                  <a:srgbClr val="FFFF00"/>
                </a:solidFill>
              </a:rPr>
              <a:t/>
            </a:r>
            <a:br>
              <a:rPr lang="it-IT" sz="2400" dirty="0" smtClean="0">
                <a:solidFill>
                  <a:srgbClr val="FFFF00"/>
                </a:solidFill>
              </a:rPr>
            </a:br>
            <a:r>
              <a:rPr lang="it-IT" sz="2000" dirty="0" smtClean="0">
                <a:solidFill>
                  <a:srgbClr val="04FC2D"/>
                </a:solidFill>
              </a:rPr>
              <a:t>PREVENIRE   L’ INSORGENZA  </a:t>
            </a:r>
            <a:r>
              <a:rPr lang="it-IT" sz="2000" dirty="0" err="1" smtClean="0">
                <a:solidFill>
                  <a:srgbClr val="04FC2D"/>
                </a:solidFill>
              </a:rPr>
              <a:t>DI</a:t>
            </a:r>
            <a:r>
              <a:rPr lang="it-IT" sz="2000" dirty="0" smtClean="0">
                <a:solidFill>
                  <a:srgbClr val="04FC2D"/>
                </a:solidFill>
              </a:rPr>
              <a:t>  QUESTE  MALATTIE</a:t>
            </a:r>
            <a:r>
              <a:rPr lang="it-IT" sz="2400" dirty="0" smtClean="0">
                <a:solidFill>
                  <a:srgbClr val="04FC2D"/>
                </a:solidFill>
              </a:rPr>
              <a:t/>
            </a:r>
            <a:br>
              <a:rPr lang="it-IT" sz="2400" dirty="0" smtClean="0">
                <a:solidFill>
                  <a:srgbClr val="04FC2D"/>
                </a:solidFill>
              </a:rPr>
            </a:br>
            <a:r>
              <a:rPr lang="it-IT" sz="2400" dirty="0" smtClean="0">
                <a:solidFill>
                  <a:srgbClr val="04FC2D"/>
                </a:solidFill>
              </a:rPr>
              <a:t/>
            </a:r>
            <a:br>
              <a:rPr lang="it-IT" sz="2400" dirty="0" smtClean="0">
                <a:solidFill>
                  <a:srgbClr val="04FC2D"/>
                </a:solidFill>
              </a:rPr>
            </a:br>
            <a:r>
              <a:rPr lang="it-IT" sz="1800" dirty="0" smtClean="0">
                <a:solidFill>
                  <a:srgbClr val="FFFF00"/>
                </a:solidFill>
              </a:rPr>
              <a:t>oppure, se questo non è possibile</a:t>
            </a:r>
            <a:br>
              <a:rPr lang="it-IT" sz="1800" dirty="0" smtClean="0">
                <a:solidFill>
                  <a:srgbClr val="FFFF00"/>
                </a:solidFill>
              </a:rPr>
            </a:br>
            <a:r>
              <a:rPr lang="it-IT" sz="1800" dirty="0" smtClean="0">
                <a:solidFill>
                  <a:srgbClr val="FFFF00"/>
                </a:solidFill>
              </a:rPr>
              <a:t/>
            </a:r>
            <a:br>
              <a:rPr lang="it-IT" sz="1800" dirty="0" smtClean="0">
                <a:solidFill>
                  <a:srgbClr val="FFFF00"/>
                </a:solidFill>
              </a:rPr>
            </a:br>
            <a:r>
              <a:rPr lang="it-IT" sz="2000" dirty="0" smtClean="0">
                <a:solidFill>
                  <a:srgbClr val="04FC2D"/>
                </a:solidFill>
              </a:rPr>
              <a:t>“ GUARIRE ” QUESTE MALATTIE</a:t>
            </a:r>
            <a:r>
              <a:rPr lang="it-IT" sz="2000" dirty="0" smtClean="0">
                <a:solidFill>
                  <a:srgbClr val="FFFF00"/>
                </a:solidFill>
              </a:rPr>
              <a:t>, </a:t>
            </a:r>
            <a:r>
              <a:rPr lang="it-IT" sz="2000" dirty="0" err="1" smtClean="0">
                <a:solidFill>
                  <a:srgbClr val="FFFF00"/>
                </a:solidFill>
              </a:rPr>
              <a:t>u</a:t>
            </a:r>
            <a:r>
              <a:rPr lang="it-IT" sz="1600" dirty="0" err="1" smtClean="0">
                <a:solidFill>
                  <a:srgbClr val="FFFF00"/>
                </a:solidFill>
              </a:rPr>
              <a:t>NA</a:t>
            </a:r>
            <a:r>
              <a:rPr lang="it-IT" sz="1600" dirty="0" smtClean="0">
                <a:solidFill>
                  <a:srgbClr val="FFFF00"/>
                </a:solidFill>
              </a:rPr>
              <a:t> VOLTA CHE ESSE SI SONO  MANIFESTATE</a:t>
            </a:r>
            <a:r>
              <a:rPr lang="it-IT" sz="2000" dirty="0" smtClean="0">
                <a:solidFill>
                  <a:srgbClr val="FFFF00"/>
                </a:solidFill>
              </a:rPr>
              <a:t/>
            </a:r>
            <a:br>
              <a:rPr lang="it-IT" sz="2000" dirty="0" smtClean="0">
                <a:solidFill>
                  <a:srgbClr val="FFFF00"/>
                </a:solidFill>
              </a:rPr>
            </a:br>
            <a:r>
              <a:rPr lang="it-IT" sz="2400" dirty="0" smtClean="0">
                <a:solidFill>
                  <a:srgbClr val="FFFF00"/>
                </a:solidFill>
              </a:rPr>
              <a:t/>
            </a:r>
            <a:br>
              <a:rPr lang="it-IT" sz="2400" dirty="0" smtClean="0">
                <a:solidFill>
                  <a:srgbClr val="FFFF00"/>
                </a:solidFill>
              </a:rPr>
            </a:br>
            <a:r>
              <a:rPr lang="it-IT" sz="2400" dirty="0" smtClean="0">
                <a:solidFill>
                  <a:srgbClr val="FFFF00"/>
                </a:solidFill>
              </a:rPr>
              <a:t>     </a:t>
            </a:r>
            <a:r>
              <a:rPr lang="it-IT" sz="2400" dirty="0" smtClean="0">
                <a:solidFill>
                  <a:srgbClr val="FFFF00"/>
                </a:solidFill>
              </a:rPr>
              <a:t>    </a:t>
            </a:r>
            <a:r>
              <a:rPr lang="it-IT" sz="2000" dirty="0" smtClean="0">
                <a:solidFill>
                  <a:srgbClr val="FFFF00"/>
                </a:solidFill>
              </a:rPr>
              <a:t>MA  </a:t>
            </a:r>
            <a:r>
              <a:rPr lang="it-IT" sz="2000" dirty="0" smtClean="0">
                <a:solidFill>
                  <a:schemeClr val="accent4">
                    <a:lumMod val="60000"/>
                    <a:lumOff val="40000"/>
                  </a:schemeClr>
                </a:solidFill>
              </a:rPr>
              <a:t>QUESTI OBIETTIVI ANCORA NON SONO ATTUALI</a:t>
            </a:r>
            <a:r>
              <a:rPr lang="it-IT" sz="2000" dirty="0" smtClean="0">
                <a:solidFill>
                  <a:srgbClr val="FFFF00"/>
                </a:solidFill>
              </a:rPr>
              <a:t/>
            </a:r>
            <a:br>
              <a:rPr lang="it-IT" sz="2000" dirty="0" smtClean="0">
                <a:solidFill>
                  <a:srgbClr val="FFFF00"/>
                </a:solidFill>
              </a:rPr>
            </a:br>
            <a:r>
              <a:rPr lang="it-IT" sz="2400" dirty="0" smtClean="0"/>
              <a:t/>
            </a:r>
            <a:br>
              <a:rPr lang="it-IT" sz="2400" dirty="0" smtClean="0"/>
            </a:br>
            <a:r>
              <a:rPr lang="it-IT" sz="2400" dirty="0" smtClean="0"/>
              <a:t/>
            </a:r>
            <a:br>
              <a:rPr lang="it-IT" sz="2400" dirty="0" smtClean="0"/>
            </a:br>
            <a:r>
              <a:rPr lang="it-IT" sz="2400" dirty="0" smtClean="0"/>
              <a:t> </a:t>
            </a:r>
            <a:endParaRPr lang="it-IT"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28596" y="428604"/>
            <a:ext cx="8282016" cy="1285884"/>
          </a:xfrm>
        </p:spPr>
        <p:txBody>
          <a:bodyPr/>
          <a:lstStyle/>
          <a:p>
            <a:pPr algn="ctr" eaLnBrk="1" hangingPunct="1">
              <a:defRPr/>
            </a:pPr>
            <a:r>
              <a:rPr lang="it-IT" sz="2800" dirty="0" smtClean="0">
                <a:solidFill>
                  <a:srgbClr val="FF0000"/>
                </a:solidFill>
                <a:latin typeface="Comic Sans MS" pitchFamily="66" charset="0"/>
              </a:rPr>
              <a:t>SPONDILOENTESOARTRITI</a:t>
            </a:r>
            <a:br>
              <a:rPr lang="it-IT" sz="2800" dirty="0" smtClean="0">
                <a:solidFill>
                  <a:srgbClr val="FF0000"/>
                </a:solidFill>
                <a:latin typeface="Comic Sans MS" pitchFamily="66" charset="0"/>
              </a:rPr>
            </a:br>
            <a:r>
              <a:rPr lang="it-IT" sz="2000" dirty="0" smtClean="0">
                <a:solidFill>
                  <a:srgbClr val="FF0000"/>
                </a:solidFill>
                <a:latin typeface="Comic Sans MS" pitchFamily="66" charset="0"/>
              </a:rPr>
              <a:t/>
            </a:r>
            <a:br>
              <a:rPr lang="it-IT" sz="2000" dirty="0" smtClean="0">
                <a:solidFill>
                  <a:srgbClr val="FF0000"/>
                </a:solidFill>
                <a:latin typeface="Comic Sans MS" pitchFamily="66" charset="0"/>
              </a:rPr>
            </a:br>
            <a:r>
              <a:rPr lang="it-IT" sz="2000" dirty="0" smtClean="0">
                <a:solidFill>
                  <a:srgbClr val="FFFF00"/>
                </a:solidFill>
                <a:latin typeface="Comic Sans MS" pitchFamily="66" charset="0"/>
              </a:rPr>
              <a:t>DEFINIZIONE</a:t>
            </a:r>
            <a:r>
              <a:rPr lang="it-IT" sz="2000" dirty="0" smtClean="0">
                <a:solidFill>
                  <a:srgbClr val="FF0000"/>
                </a:solidFill>
                <a:latin typeface="Comic Sans MS" pitchFamily="66" charset="0"/>
              </a:rPr>
              <a:t/>
            </a:r>
            <a:br>
              <a:rPr lang="it-IT" sz="2000" dirty="0" smtClean="0">
                <a:solidFill>
                  <a:srgbClr val="FF0000"/>
                </a:solidFill>
                <a:latin typeface="Comic Sans MS" pitchFamily="66" charset="0"/>
              </a:rPr>
            </a:br>
            <a:r>
              <a:rPr lang="it-IT" sz="1600" b="1" dirty="0" smtClean="0">
                <a:solidFill>
                  <a:srgbClr val="FF0000"/>
                </a:solidFill>
                <a:latin typeface="Comic Sans MS" pitchFamily="66" charset="0"/>
              </a:rPr>
              <a:t> </a:t>
            </a:r>
          </a:p>
        </p:txBody>
      </p:sp>
      <p:sp>
        <p:nvSpPr>
          <p:cNvPr id="23555" name="Rectangle 3"/>
          <p:cNvSpPr>
            <a:spLocks noGrp="1" noChangeArrowheads="1"/>
          </p:cNvSpPr>
          <p:nvPr>
            <p:ph type="body" idx="1"/>
          </p:nvPr>
        </p:nvSpPr>
        <p:spPr>
          <a:xfrm>
            <a:off x="142812" y="2071678"/>
            <a:ext cx="9001188" cy="4357694"/>
          </a:xfrm>
        </p:spPr>
        <p:txBody>
          <a:bodyPr>
            <a:normAutofit fontScale="92500" lnSpcReduction="10000"/>
          </a:bodyPr>
          <a:lstStyle/>
          <a:p>
            <a:pPr algn="ctr" eaLnBrk="1" hangingPunct="1">
              <a:lnSpc>
                <a:spcPct val="80000"/>
              </a:lnSpc>
              <a:buFontTx/>
              <a:buNone/>
              <a:defRPr/>
            </a:pPr>
            <a:r>
              <a:rPr lang="it-IT" sz="2000" dirty="0" smtClean="0">
                <a:solidFill>
                  <a:srgbClr val="FF0000"/>
                </a:solidFill>
                <a:latin typeface="Comic Sans MS" pitchFamily="66" charset="0"/>
              </a:rPr>
              <a:t>REUMATISMI   INFIAMMATORI  CRONICI </a:t>
            </a:r>
          </a:p>
          <a:p>
            <a:pPr algn="ctr" eaLnBrk="1" hangingPunct="1">
              <a:lnSpc>
                <a:spcPct val="80000"/>
              </a:lnSpc>
              <a:buFontTx/>
              <a:buNone/>
              <a:defRPr/>
            </a:pPr>
            <a:r>
              <a:rPr lang="it-IT" sz="2000" dirty="0" smtClean="0">
                <a:solidFill>
                  <a:schemeClr val="accent4">
                    <a:lumMod val="60000"/>
                    <a:lumOff val="40000"/>
                  </a:schemeClr>
                </a:solidFill>
                <a:latin typeface="Comic Sans MS" pitchFamily="66" charset="0"/>
              </a:rPr>
              <a:t>  PATOGENESI   IMMUNOLOGICA – AUTOIMMUNITARIA</a:t>
            </a:r>
          </a:p>
          <a:p>
            <a:pPr algn="ctr" eaLnBrk="1" hangingPunct="1">
              <a:lnSpc>
                <a:spcPct val="80000"/>
              </a:lnSpc>
              <a:buFontTx/>
              <a:buNone/>
              <a:defRPr/>
            </a:pPr>
            <a:r>
              <a:rPr lang="it-IT" sz="2000" dirty="0" smtClean="0">
                <a:solidFill>
                  <a:srgbClr val="FFFF00"/>
                </a:solidFill>
                <a:latin typeface="Comic Sans MS" pitchFamily="66" charset="0"/>
              </a:rPr>
              <a:t>INGRAVESCENTI   NEL  TEMPO ,   AD  EVOLUZIONE  INVALIDANTE , </a:t>
            </a:r>
          </a:p>
          <a:p>
            <a:pPr algn="ctr" eaLnBrk="1" hangingPunct="1">
              <a:lnSpc>
                <a:spcPct val="80000"/>
              </a:lnSpc>
              <a:buFontTx/>
              <a:buNone/>
              <a:defRPr/>
            </a:pPr>
            <a:r>
              <a:rPr lang="it-IT" sz="2000" dirty="0" smtClean="0">
                <a:solidFill>
                  <a:srgbClr val="FF0000"/>
                </a:solidFill>
                <a:latin typeface="Comic Sans MS" pitchFamily="66" charset="0"/>
              </a:rPr>
              <a:t>POSSONO      COLPIRE      SIA     I    BAMBINI     CHE      GLI    ADULTI </a:t>
            </a:r>
          </a:p>
          <a:p>
            <a:pPr algn="ctr" eaLnBrk="1" hangingPunct="1">
              <a:lnSpc>
                <a:spcPct val="80000"/>
              </a:lnSpc>
              <a:buFontTx/>
              <a:buNone/>
              <a:defRPr/>
            </a:pPr>
            <a:endParaRPr lang="it-IT" sz="2000" dirty="0" smtClean="0">
              <a:solidFill>
                <a:schemeClr val="tx2">
                  <a:lumMod val="75000"/>
                </a:schemeClr>
              </a:solidFill>
              <a:latin typeface="Comic Sans MS" pitchFamily="66" charset="0"/>
            </a:endParaRPr>
          </a:p>
          <a:p>
            <a:pPr algn="ctr" eaLnBrk="1" hangingPunct="1">
              <a:lnSpc>
                <a:spcPct val="80000"/>
              </a:lnSpc>
              <a:buFontTx/>
              <a:buNone/>
              <a:defRPr/>
            </a:pPr>
            <a:endParaRPr lang="it-IT" sz="2000" dirty="0" smtClean="0">
              <a:solidFill>
                <a:schemeClr val="tx2">
                  <a:lumMod val="75000"/>
                </a:schemeClr>
              </a:solidFill>
              <a:latin typeface="Comic Sans MS" pitchFamily="66" charset="0"/>
            </a:endParaRPr>
          </a:p>
          <a:p>
            <a:pPr algn="ctr" eaLnBrk="1" hangingPunct="1">
              <a:lnSpc>
                <a:spcPct val="80000"/>
              </a:lnSpc>
              <a:buFontTx/>
              <a:buNone/>
              <a:defRPr/>
            </a:pPr>
            <a:r>
              <a:rPr lang="it-IT" sz="2000" dirty="0" smtClean="0">
                <a:solidFill>
                  <a:schemeClr val="tx2">
                    <a:lumMod val="75000"/>
                  </a:schemeClr>
                </a:solidFill>
                <a:latin typeface="Comic Sans MS" pitchFamily="66" charset="0"/>
              </a:rPr>
              <a:t> </a:t>
            </a:r>
            <a:r>
              <a:rPr lang="it-IT" sz="2000" dirty="0" smtClean="0">
                <a:solidFill>
                  <a:srgbClr val="FF0000"/>
                </a:solidFill>
                <a:latin typeface="Comic Sans MS" pitchFamily="66" charset="0"/>
              </a:rPr>
              <a:t>PREDISPOSIZIONE   GENETICA  </a:t>
            </a:r>
          </a:p>
          <a:p>
            <a:pPr algn="ctr" eaLnBrk="1" hangingPunct="1">
              <a:lnSpc>
                <a:spcPct val="80000"/>
              </a:lnSpc>
              <a:buFontTx/>
              <a:buNone/>
              <a:defRPr/>
            </a:pPr>
            <a:r>
              <a:rPr lang="it-IT" b="1" dirty="0" smtClean="0">
                <a:solidFill>
                  <a:schemeClr val="accent4">
                    <a:lumMod val="60000"/>
                    <a:lumOff val="40000"/>
                  </a:schemeClr>
                </a:solidFill>
                <a:latin typeface="Comic Sans MS" pitchFamily="66" charset="0"/>
              </a:rPr>
              <a:t>(</a:t>
            </a:r>
            <a:r>
              <a:rPr lang="it-IT" b="1" dirty="0" smtClean="0">
                <a:solidFill>
                  <a:schemeClr val="tx2">
                    <a:lumMod val="75000"/>
                  </a:schemeClr>
                </a:solidFill>
                <a:latin typeface="Comic Sans MS" pitchFamily="66" charset="0"/>
              </a:rPr>
              <a:t>  </a:t>
            </a:r>
            <a:r>
              <a:rPr lang="it-IT" b="1" dirty="0" smtClean="0">
                <a:solidFill>
                  <a:srgbClr val="FF0000"/>
                </a:solidFill>
                <a:latin typeface="Comic Sans MS" pitchFamily="66" charset="0"/>
              </a:rPr>
              <a:t>HLA</a:t>
            </a:r>
            <a:r>
              <a:rPr lang="it-IT" b="1" dirty="0" smtClean="0">
                <a:solidFill>
                  <a:schemeClr val="tx2">
                    <a:lumMod val="75000"/>
                  </a:schemeClr>
                </a:solidFill>
                <a:latin typeface="Comic Sans MS" pitchFamily="66" charset="0"/>
              </a:rPr>
              <a:t>  </a:t>
            </a:r>
            <a:r>
              <a:rPr lang="it-IT" b="1" dirty="0" smtClean="0">
                <a:solidFill>
                  <a:schemeClr val="accent4">
                    <a:lumMod val="60000"/>
                    <a:lumOff val="40000"/>
                  </a:schemeClr>
                </a:solidFill>
                <a:latin typeface="Comic Sans MS" pitchFamily="66" charset="0"/>
              </a:rPr>
              <a:t>CLASSE I :   </a:t>
            </a:r>
            <a:r>
              <a:rPr lang="it-IT" b="1" dirty="0" smtClean="0">
                <a:solidFill>
                  <a:srgbClr val="FF0000"/>
                </a:solidFill>
                <a:latin typeface="Comic Sans MS" pitchFamily="66" charset="0"/>
              </a:rPr>
              <a:t>B27</a:t>
            </a:r>
            <a:r>
              <a:rPr lang="it-IT" sz="2000" dirty="0" smtClean="0">
                <a:solidFill>
                  <a:schemeClr val="accent4">
                    <a:lumMod val="60000"/>
                    <a:lumOff val="40000"/>
                  </a:schemeClr>
                </a:solidFill>
                <a:latin typeface="Comic Sans MS" pitchFamily="66" charset="0"/>
              </a:rPr>
              <a:t>,     ALTRI  ) </a:t>
            </a:r>
          </a:p>
          <a:p>
            <a:pPr algn="ctr" eaLnBrk="1" hangingPunct="1">
              <a:lnSpc>
                <a:spcPct val="80000"/>
              </a:lnSpc>
              <a:buFontTx/>
              <a:buNone/>
              <a:defRPr/>
            </a:pPr>
            <a:r>
              <a:rPr lang="it-IT" sz="2800" dirty="0" smtClean="0">
                <a:solidFill>
                  <a:schemeClr val="tx2">
                    <a:lumMod val="75000"/>
                  </a:schemeClr>
                </a:solidFill>
                <a:latin typeface="Comic Sans MS" pitchFamily="66" charset="0"/>
              </a:rPr>
              <a:t>+ </a:t>
            </a:r>
          </a:p>
          <a:p>
            <a:pPr algn="ctr" eaLnBrk="1" hangingPunct="1">
              <a:lnSpc>
                <a:spcPct val="80000"/>
              </a:lnSpc>
              <a:buFontTx/>
              <a:buNone/>
              <a:defRPr/>
            </a:pPr>
            <a:r>
              <a:rPr lang="it-IT" sz="2000" dirty="0" smtClean="0">
                <a:solidFill>
                  <a:srgbClr val="FF0000"/>
                </a:solidFill>
                <a:latin typeface="Comic Sans MS" pitchFamily="66" charset="0"/>
              </a:rPr>
              <a:t>FATTORI  SCATENANTI  </a:t>
            </a:r>
          </a:p>
          <a:p>
            <a:pPr algn="ctr" eaLnBrk="1" hangingPunct="1">
              <a:lnSpc>
                <a:spcPct val="80000"/>
              </a:lnSpc>
              <a:buFontTx/>
              <a:buNone/>
              <a:defRPr/>
            </a:pPr>
            <a:r>
              <a:rPr lang="it-IT" sz="2000" dirty="0" smtClean="0">
                <a:solidFill>
                  <a:schemeClr val="accent4">
                    <a:lumMod val="60000"/>
                    <a:lumOff val="40000"/>
                  </a:schemeClr>
                </a:solidFill>
                <a:latin typeface="Comic Sans MS" pitchFamily="66" charset="0"/>
              </a:rPr>
              <a:t>(  STRESS  PSICHICI,     STESS  FISICI,     INFEZIONI  )</a:t>
            </a:r>
          </a:p>
          <a:p>
            <a:pPr algn="ctr" eaLnBrk="1" hangingPunct="1">
              <a:lnSpc>
                <a:spcPct val="80000"/>
              </a:lnSpc>
              <a:buFontTx/>
              <a:buNone/>
              <a:defRPr/>
            </a:pPr>
            <a:endParaRPr lang="it-IT" sz="2000" dirty="0" smtClean="0">
              <a:solidFill>
                <a:schemeClr val="tx2">
                  <a:lumMod val="75000"/>
                </a:schemeClr>
              </a:solidFill>
              <a:latin typeface="Comic Sans MS" pitchFamily="66" charset="0"/>
            </a:endParaRPr>
          </a:p>
          <a:p>
            <a:pPr algn="ctr" eaLnBrk="1" hangingPunct="1">
              <a:lnSpc>
                <a:spcPct val="80000"/>
              </a:lnSpc>
              <a:buFontTx/>
              <a:buNone/>
              <a:defRPr/>
            </a:pPr>
            <a:endParaRPr lang="it-IT" sz="2000" dirty="0" smtClean="0">
              <a:solidFill>
                <a:schemeClr val="tx2">
                  <a:lumMod val="75000"/>
                </a:schemeClr>
              </a:solidFill>
              <a:latin typeface="Comic Sans MS" pitchFamily="66" charset="0"/>
            </a:endParaRPr>
          </a:p>
          <a:p>
            <a:pPr eaLnBrk="1" hangingPunct="1">
              <a:lnSpc>
                <a:spcPct val="80000"/>
              </a:lnSpc>
              <a:buFontTx/>
              <a:buNone/>
              <a:defRPr/>
            </a:pPr>
            <a:r>
              <a:rPr lang="it-IT" sz="2000" dirty="0" smtClean="0">
                <a:solidFill>
                  <a:schemeClr val="tx2">
                    <a:lumMod val="75000"/>
                  </a:schemeClr>
                </a:solidFill>
                <a:latin typeface="Times New Roman" pitchFamily="18" charset="0"/>
                <a:cs typeface="Times New Roman" pitchFamily="18" charset="0"/>
              </a:rPr>
              <a:t> </a:t>
            </a:r>
            <a:endParaRPr lang="it-IT" sz="1200" dirty="0" smtClean="0">
              <a:solidFill>
                <a:srgbClr val="00FF00"/>
              </a:solidFill>
              <a:latin typeface="Comic Sans MS" pitchFamily="66"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57158" y="214290"/>
            <a:ext cx="8353454" cy="571504"/>
          </a:xfrm>
        </p:spPr>
        <p:txBody>
          <a:bodyPr/>
          <a:lstStyle/>
          <a:p>
            <a:pPr algn="ctr" eaLnBrk="1" hangingPunct="1">
              <a:defRPr/>
            </a:pPr>
            <a:r>
              <a:rPr lang="it-IT" sz="2000" dirty="0" smtClean="0">
                <a:solidFill>
                  <a:srgbClr val="FF0000"/>
                </a:solidFill>
                <a:latin typeface="Comic Sans MS" pitchFamily="66" charset="0"/>
              </a:rPr>
              <a:t>SPONDILOENTESOARTRITI</a:t>
            </a:r>
            <a:br>
              <a:rPr lang="it-IT" sz="2000" dirty="0" smtClean="0">
                <a:solidFill>
                  <a:srgbClr val="FF0000"/>
                </a:solidFill>
                <a:latin typeface="Comic Sans MS" pitchFamily="66" charset="0"/>
              </a:rPr>
            </a:br>
            <a:r>
              <a:rPr lang="it-IT" sz="1200" b="1" dirty="0" smtClean="0">
                <a:solidFill>
                  <a:schemeClr val="accent4">
                    <a:lumMod val="60000"/>
                    <a:lumOff val="40000"/>
                  </a:schemeClr>
                </a:solidFill>
                <a:latin typeface="Comic Sans MS" pitchFamily="66" charset="0"/>
              </a:rPr>
              <a:t> </a:t>
            </a:r>
            <a:r>
              <a:rPr lang="it-IT" sz="1600" b="1" dirty="0" smtClean="0">
                <a:solidFill>
                  <a:schemeClr val="accent4">
                    <a:lumMod val="60000"/>
                    <a:lumOff val="40000"/>
                  </a:schemeClr>
                </a:solidFill>
                <a:latin typeface="Comic Sans MS" pitchFamily="66" charset="0"/>
              </a:rPr>
              <a:t>TESSUTI    “ BERSAGLIO ”</a:t>
            </a:r>
            <a:r>
              <a:rPr lang="it-IT" sz="2000" b="1" dirty="0" smtClean="0">
                <a:solidFill>
                  <a:schemeClr val="accent4">
                    <a:lumMod val="60000"/>
                    <a:lumOff val="40000"/>
                  </a:schemeClr>
                </a:solidFill>
                <a:latin typeface="Comic Sans MS" pitchFamily="66" charset="0"/>
              </a:rPr>
              <a:t/>
            </a:r>
            <a:br>
              <a:rPr lang="it-IT" sz="2000" b="1" dirty="0" smtClean="0">
                <a:solidFill>
                  <a:schemeClr val="accent4">
                    <a:lumMod val="60000"/>
                    <a:lumOff val="40000"/>
                  </a:schemeClr>
                </a:solidFill>
                <a:latin typeface="Comic Sans MS" pitchFamily="66" charset="0"/>
              </a:rPr>
            </a:br>
            <a:r>
              <a:rPr lang="it-IT" sz="1600" b="1" dirty="0" smtClean="0">
                <a:solidFill>
                  <a:schemeClr val="accent4">
                    <a:lumMod val="60000"/>
                    <a:lumOff val="40000"/>
                  </a:schemeClr>
                </a:solidFill>
                <a:latin typeface="Comic Sans MS" pitchFamily="66" charset="0"/>
              </a:rPr>
              <a:t> </a:t>
            </a:r>
          </a:p>
        </p:txBody>
      </p:sp>
      <p:sp>
        <p:nvSpPr>
          <p:cNvPr id="23555" name="Rectangle 3"/>
          <p:cNvSpPr>
            <a:spLocks noGrp="1" noChangeArrowheads="1"/>
          </p:cNvSpPr>
          <p:nvPr>
            <p:ph type="body" idx="1"/>
          </p:nvPr>
        </p:nvSpPr>
        <p:spPr>
          <a:xfrm>
            <a:off x="142844" y="1071546"/>
            <a:ext cx="8858312" cy="5786454"/>
          </a:xfrm>
        </p:spPr>
        <p:txBody>
          <a:bodyPr>
            <a:normAutofit lnSpcReduction="10000"/>
          </a:bodyPr>
          <a:lstStyle/>
          <a:p>
            <a:pPr eaLnBrk="1" hangingPunct="1">
              <a:lnSpc>
                <a:spcPct val="80000"/>
              </a:lnSpc>
              <a:buFontTx/>
              <a:buNone/>
              <a:defRPr/>
            </a:pPr>
            <a:r>
              <a:rPr lang="it-IT" sz="1200" b="1" dirty="0" smtClean="0">
                <a:solidFill>
                  <a:srgbClr val="FFFF00"/>
                </a:solidFill>
                <a:latin typeface="Comic Sans MS" pitchFamily="66" charset="0"/>
              </a:rPr>
              <a:t>  HANNO  COME  TESSUTI – BERSAGLIO  tessuti  diversi  da  quelli dell’ Artrite  Reumatoide :</a:t>
            </a:r>
          </a:p>
          <a:p>
            <a:pPr eaLnBrk="1" hangingPunct="1">
              <a:lnSpc>
                <a:spcPct val="80000"/>
              </a:lnSpc>
              <a:buFontTx/>
              <a:buNone/>
              <a:defRPr/>
            </a:pPr>
            <a:endParaRPr lang="it-IT" sz="1200" b="1" dirty="0" smtClean="0">
              <a:solidFill>
                <a:srgbClr val="FF0000"/>
              </a:solidFill>
              <a:latin typeface="Comic Sans MS" pitchFamily="66" charset="0"/>
            </a:endParaRP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ENTESI</a:t>
            </a:r>
            <a:r>
              <a:rPr lang="it-IT" sz="1200" dirty="0" smtClean="0">
                <a:solidFill>
                  <a:schemeClr val="accent4">
                    <a:lumMod val="60000"/>
                    <a:lumOff val="40000"/>
                  </a:schemeClr>
                </a:solidFill>
                <a:latin typeface="Comic Sans MS" pitchFamily="66" charset="0"/>
              </a:rPr>
              <a:t>   </a:t>
            </a:r>
            <a:r>
              <a:rPr lang="it-IT" sz="1200" dirty="0" smtClean="0">
                <a:solidFill>
                  <a:srgbClr val="00FF00"/>
                </a:solidFill>
                <a:latin typeface="Comic Sans MS" pitchFamily="66" charset="0"/>
              </a:rPr>
              <a:t>( </a:t>
            </a:r>
            <a:r>
              <a:rPr lang="it-IT" sz="1400" dirty="0" smtClean="0">
                <a:solidFill>
                  <a:srgbClr val="00FF00"/>
                </a:solidFill>
                <a:latin typeface="Comic Sans MS" pitchFamily="66" charset="0"/>
              </a:rPr>
              <a:t>punto di inserzione sull’osso di tendini, legamenti, capsule </a:t>
            </a:r>
            <a:r>
              <a:rPr lang="it-IT" sz="1200" dirty="0" smtClean="0">
                <a:solidFill>
                  <a:srgbClr val="00FF00"/>
                </a:solidFill>
                <a:latin typeface="Comic Sans MS" pitchFamily="66" charset="0"/>
              </a:rPr>
              <a:t>):   </a:t>
            </a:r>
          </a:p>
          <a:p>
            <a:pPr lvl="1" eaLnBrk="1" hangingPunct="1">
              <a:lnSpc>
                <a:spcPct val="80000"/>
              </a:lnSpc>
              <a:buNone/>
              <a:defRPr/>
            </a:pPr>
            <a:r>
              <a:rPr lang="it-IT" sz="1200" dirty="0" smtClean="0">
                <a:solidFill>
                  <a:srgbClr val="00FF00"/>
                </a:solidFill>
                <a:latin typeface="Comic Sans MS" pitchFamily="66" charset="0"/>
              </a:rPr>
              <a:t>      </a:t>
            </a:r>
            <a:r>
              <a:rPr lang="it-IT" sz="1200" dirty="0" smtClean="0">
                <a:solidFill>
                  <a:srgbClr val="FFFF00"/>
                </a:solidFill>
                <a:latin typeface="Comic Sans MS" pitchFamily="66" charset="0"/>
              </a:rPr>
              <a:t>Tendine   D’ Achille,   Fascia  Plantare,  Cuffia  Dei  Rotatori ,  Tendini Ischiatici, Tendini Trocanterici,  </a:t>
            </a:r>
          </a:p>
          <a:p>
            <a:pPr lvl="1" eaLnBrk="1" hangingPunct="1">
              <a:lnSpc>
                <a:spcPct val="80000"/>
              </a:lnSpc>
              <a:buNone/>
              <a:defRPr/>
            </a:pPr>
            <a:r>
              <a:rPr lang="it-IT" sz="1200" dirty="0" smtClean="0">
                <a:solidFill>
                  <a:srgbClr val="FFFF00"/>
                </a:solidFill>
                <a:latin typeface="Comic Sans MS" pitchFamily="66" charset="0"/>
              </a:rPr>
              <a:t>      Tendini Rotulei,    Epicondilo  Omerale,    </a:t>
            </a:r>
            <a:r>
              <a:rPr lang="it-IT" sz="1200" dirty="0" err="1" smtClean="0">
                <a:solidFill>
                  <a:srgbClr val="FFFF00"/>
                </a:solidFill>
                <a:latin typeface="Comic Sans MS" pitchFamily="66" charset="0"/>
              </a:rPr>
              <a:t>Epitroclea</a:t>
            </a:r>
            <a:r>
              <a:rPr lang="it-IT" sz="1200" dirty="0" smtClean="0">
                <a:solidFill>
                  <a:srgbClr val="FFFF00"/>
                </a:solidFill>
                <a:latin typeface="Comic Sans MS" pitchFamily="66" charset="0"/>
              </a:rPr>
              <a:t> </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LA   </a:t>
            </a:r>
            <a:r>
              <a:rPr lang="it-IT" sz="1200" b="1" dirty="0" smtClean="0">
                <a:solidFill>
                  <a:schemeClr val="accent4">
                    <a:lumMod val="60000"/>
                    <a:lumOff val="40000"/>
                  </a:schemeClr>
                </a:solidFill>
                <a:latin typeface="Comic Sans MS" pitchFamily="66" charset="0"/>
              </a:rPr>
              <a:t>CARTILAGINE   FIBROIALINA</a:t>
            </a:r>
            <a:r>
              <a:rPr lang="it-IT" sz="1200" dirty="0" smtClean="0">
                <a:solidFill>
                  <a:schemeClr val="accent4">
                    <a:lumMod val="60000"/>
                    <a:lumOff val="40000"/>
                  </a:schemeClr>
                </a:solidFill>
                <a:latin typeface="Comic Sans MS" pitchFamily="66" charset="0"/>
              </a:rPr>
              <a:t>   </a:t>
            </a:r>
            <a:r>
              <a:rPr lang="it-IT" sz="1200" dirty="0" smtClean="0">
                <a:solidFill>
                  <a:srgbClr val="00FF00"/>
                </a:solidFill>
                <a:latin typeface="Comic Sans MS" pitchFamily="66" charset="0"/>
              </a:rPr>
              <a:t>( </a:t>
            </a:r>
            <a:r>
              <a:rPr lang="it-IT" sz="1400" dirty="0" smtClean="0">
                <a:solidFill>
                  <a:srgbClr val="00FF00"/>
                </a:solidFill>
                <a:latin typeface="Comic Sans MS" pitchFamily="66" charset="0"/>
              </a:rPr>
              <a:t>che si trova nelle  </a:t>
            </a:r>
            <a:r>
              <a:rPr lang="it-IT" sz="1400" b="1" dirty="0" smtClean="0">
                <a:solidFill>
                  <a:schemeClr val="accent4">
                    <a:lumMod val="60000"/>
                    <a:lumOff val="40000"/>
                  </a:schemeClr>
                </a:solidFill>
                <a:latin typeface="Comic Sans MS" pitchFamily="66" charset="0"/>
              </a:rPr>
              <a:t>Articolazioni </a:t>
            </a:r>
            <a:r>
              <a:rPr lang="it-IT" sz="1400" b="1" dirty="0" err="1" smtClean="0">
                <a:solidFill>
                  <a:schemeClr val="accent4">
                    <a:lumMod val="60000"/>
                    <a:lumOff val="40000"/>
                  </a:schemeClr>
                </a:solidFill>
                <a:latin typeface="Comic Sans MS" pitchFamily="66" charset="0"/>
              </a:rPr>
              <a:t>Sinartrodiali</a:t>
            </a:r>
            <a:r>
              <a:rPr lang="it-IT" sz="1400" b="1" dirty="0" smtClean="0">
                <a:solidFill>
                  <a:schemeClr val="accent4">
                    <a:lumMod val="60000"/>
                    <a:lumOff val="40000"/>
                  </a:schemeClr>
                </a:solidFill>
                <a:latin typeface="Comic Sans MS" pitchFamily="66" charset="0"/>
              </a:rPr>
              <a:t>  Semimobili</a:t>
            </a:r>
            <a:r>
              <a:rPr lang="it-IT" sz="1400" dirty="0" smtClean="0">
                <a:solidFill>
                  <a:schemeClr val="accent4">
                    <a:lumMod val="60000"/>
                    <a:lumOff val="40000"/>
                  </a:schemeClr>
                </a:solidFill>
                <a:latin typeface="Comic Sans MS" pitchFamily="66" charset="0"/>
              </a:rPr>
              <a:t> </a:t>
            </a:r>
            <a:r>
              <a:rPr lang="it-IT" sz="1200" dirty="0" smtClean="0">
                <a:solidFill>
                  <a:srgbClr val="00FF00"/>
                </a:solidFill>
                <a:latin typeface="Comic Sans MS" pitchFamily="66" charset="0"/>
              </a:rPr>
              <a:t>)</a:t>
            </a: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SINFISI </a:t>
            </a:r>
            <a:r>
              <a:rPr lang="it-IT" sz="1200" dirty="0" smtClean="0">
                <a:solidFill>
                  <a:schemeClr val="accent4">
                    <a:lumMod val="60000"/>
                    <a:lumOff val="40000"/>
                  </a:schemeClr>
                </a:solidFill>
                <a:latin typeface="Comic Sans MS" pitchFamily="66" charset="0"/>
              </a:rPr>
              <a:t>   </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OSSO  SUBCONDRALE O PERIARTICOLARE</a:t>
            </a: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 </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CAPSULE   ARTICOLARI</a:t>
            </a:r>
          </a:p>
          <a:p>
            <a:pPr lvl="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b="1" dirty="0" smtClean="0">
                <a:solidFill>
                  <a:schemeClr val="accent4">
                    <a:lumMod val="60000"/>
                    <a:lumOff val="40000"/>
                  </a:schemeClr>
                </a:solidFill>
                <a:latin typeface="Comic Sans MS" pitchFamily="66" charset="0"/>
              </a:rPr>
              <a:t>   GUAINE TENDINEE </a:t>
            </a:r>
            <a:r>
              <a:rPr lang="it-IT" sz="1200" b="1" dirty="0" smtClean="0">
                <a:solidFill>
                  <a:schemeClr val="accent4">
                    <a:lumMod val="40000"/>
                    <a:lumOff val="60000"/>
                  </a:schemeClr>
                </a:solidFill>
                <a:latin typeface="Comic Sans MS" pitchFamily="66" charset="0"/>
              </a:rPr>
              <a:t>  </a:t>
            </a:r>
            <a:r>
              <a:rPr lang="it-IT" sz="1200" dirty="0" smtClean="0">
                <a:solidFill>
                  <a:srgbClr val="00FF00"/>
                </a:solidFill>
                <a:latin typeface="Comic Sans MS" pitchFamily="66" charset="0"/>
              </a:rPr>
              <a:t>( TE NDINI  FLESSORI     DITA  DELLE   MANI    E    PALMO  DELLE  MANI )</a:t>
            </a:r>
          </a:p>
          <a:p>
            <a:pPr lvl="1" eaLnBrk="1" hangingPunct="1">
              <a:lnSpc>
                <a:spcPct val="80000"/>
              </a:lnSpc>
              <a:buFont typeface="Wingdings" pitchFamily="2" charset="2"/>
              <a:buChar char="Ø"/>
              <a:defRPr/>
            </a:pPr>
            <a:r>
              <a:rPr lang="it-IT" sz="1200" dirty="0" smtClean="0">
                <a:solidFill>
                  <a:srgbClr val="09FF09"/>
                </a:solidFill>
                <a:latin typeface="Comic Sans MS" pitchFamily="66" charset="0"/>
              </a:rPr>
              <a:t>IL    </a:t>
            </a:r>
            <a:r>
              <a:rPr lang="it-IT" sz="1200" b="1" dirty="0" smtClean="0">
                <a:solidFill>
                  <a:schemeClr val="accent4">
                    <a:lumMod val="60000"/>
                    <a:lumOff val="40000"/>
                  </a:schemeClr>
                </a:solidFill>
                <a:latin typeface="Comic Sans MS" pitchFamily="66" charset="0"/>
              </a:rPr>
              <a:t>PERIOSTIO</a:t>
            </a:r>
            <a:r>
              <a:rPr lang="it-IT" sz="1200" b="1" dirty="0" smtClean="0">
                <a:solidFill>
                  <a:schemeClr val="accent4">
                    <a:lumMod val="40000"/>
                    <a:lumOff val="60000"/>
                  </a:schemeClr>
                </a:solidFill>
                <a:latin typeface="Comic Sans MS" pitchFamily="66" charset="0"/>
              </a:rPr>
              <a:t> </a:t>
            </a:r>
            <a:r>
              <a:rPr lang="it-IT" sz="1200" dirty="0" smtClean="0">
                <a:solidFill>
                  <a:srgbClr val="09FF09"/>
                </a:solidFill>
                <a:latin typeface="Comic Sans MS" pitchFamily="66" charset="0"/>
              </a:rPr>
              <a:t>  </a:t>
            </a:r>
            <a:r>
              <a:rPr lang="it-IT" sz="1200" dirty="0" smtClean="0">
                <a:solidFill>
                  <a:srgbClr val="00FF00"/>
                </a:solidFill>
                <a:latin typeface="Comic Sans MS" pitchFamily="66" charset="0"/>
              </a:rPr>
              <a:t>PARAARTICOLARE</a:t>
            </a:r>
          </a:p>
          <a:p>
            <a:pPr eaLnBrk="1" hangingPunct="1">
              <a:lnSpc>
                <a:spcPct val="80000"/>
              </a:lnSpc>
              <a:buFontTx/>
              <a:buNone/>
              <a:defRPr/>
            </a:pPr>
            <a:endParaRPr lang="it-IT" sz="1200" dirty="0" smtClean="0">
              <a:solidFill>
                <a:srgbClr val="FFFF00"/>
              </a:solidFill>
              <a:latin typeface="Comic Sans MS" pitchFamily="66" charset="0"/>
            </a:endParaRPr>
          </a:p>
          <a:p>
            <a:pPr eaLnBrk="1" hangingPunct="1">
              <a:lnSpc>
                <a:spcPct val="80000"/>
              </a:lnSpc>
              <a:buFontTx/>
              <a:buNone/>
              <a:defRPr/>
            </a:pPr>
            <a:r>
              <a:rPr lang="it-IT" sz="1200" b="1" dirty="0" smtClean="0">
                <a:solidFill>
                  <a:srgbClr val="FFFF00"/>
                </a:solidFill>
                <a:latin typeface="Comic Sans MS" pitchFamily="66" charset="0"/>
              </a:rPr>
              <a:t>LE  ARTICOLAZIONI  PRINCIPALMENTE  COINVOLTE  SONO:</a:t>
            </a:r>
          </a:p>
          <a:p>
            <a:pPr eaLnBrk="1" hangingPunct="1">
              <a:lnSpc>
                <a:spcPct val="80000"/>
              </a:lnSpc>
              <a:buFontTx/>
              <a:buNone/>
              <a:defRPr/>
            </a:pPr>
            <a:endParaRPr lang="it-IT" sz="1200" b="1" dirty="0" smtClean="0">
              <a:solidFill>
                <a:schemeClr val="accent4">
                  <a:lumMod val="60000"/>
                  <a:lumOff val="40000"/>
                </a:schemeClr>
              </a:solidFill>
              <a:latin typeface="Comic Sans MS" pitchFamily="66" charset="0"/>
            </a:endParaRP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SINCONDROSI   SACRO - ILIACHE</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STERNO - CLAVEARI</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ACROMIO - CLAVEARI</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COSTO - STERNALI</a:t>
            </a:r>
            <a:endParaRPr lang="it-IT" sz="1200" b="1" dirty="0" smtClean="0">
              <a:solidFill>
                <a:schemeClr val="accent4">
                  <a:lumMod val="40000"/>
                  <a:lumOff val="60000"/>
                </a:schemeClr>
              </a:solidFill>
              <a:latin typeface="Comic Sans MS" pitchFamily="66" charset="0"/>
            </a:endParaRP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   SINFISI   INTERVERTEBRALI</a:t>
            </a: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LA</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SINFISI   PUBICA</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       ARTICOLAZIONE    MANUBRIO - STERNALE</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ARTICOLAZIONI    COSTO - VERTEBRALI</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ARTICOLAZIONI    INTERAPOFISARIE   VERTEBRALI</a:t>
            </a:r>
          </a:p>
          <a:p>
            <a:pPr lvl="1" eaLnBrk="1" hangingPunct="1">
              <a:lnSpc>
                <a:spcPct val="80000"/>
              </a:lnSpc>
              <a:buFont typeface="Wingdings" pitchFamily="2" charset="2"/>
              <a:buChar char="Ø"/>
              <a:defRPr/>
            </a:pPr>
            <a:r>
              <a:rPr lang="it-IT" sz="1200" dirty="0" smtClean="0">
                <a:solidFill>
                  <a:srgbClr val="00FF00"/>
                </a:solidFill>
                <a:latin typeface="Comic Sans MS" pitchFamily="66" charset="0"/>
              </a:rPr>
              <a:t>LE     </a:t>
            </a:r>
            <a:r>
              <a:rPr lang="it-IT" sz="1200" b="1" dirty="0" smtClean="0">
                <a:solidFill>
                  <a:schemeClr val="accent4">
                    <a:lumMod val="60000"/>
                    <a:lumOff val="40000"/>
                  </a:schemeClr>
                </a:solidFill>
                <a:latin typeface="Comic Sans MS" pitchFamily="66" charset="0"/>
              </a:rPr>
              <a:t>ARTICOLAZIONI</a:t>
            </a:r>
            <a:r>
              <a:rPr lang="it-IT" sz="1200" dirty="0" smtClean="0">
                <a:solidFill>
                  <a:schemeClr val="accent4">
                    <a:lumMod val="60000"/>
                    <a:lumOff val="40000"/>
                  </a:schemeClr>
                </a:solidFill>
                <a:latin typeface="Comic Sans MS" pitchFamily="66" charset="0"/>
              </a:rPr>
              <a:t>    </a:t>
            </a:r>
            <a:r>
              <a:rPr lang="it-IT" sz="1200" b="1" dirty="0" smtClean="0">
                <a:solidFill>
                  <a:schemeClr val="accent4">
                    <a:lumMod val="60000"/>
                    <a:lumOff val="40000"/>
                  </a:schemeClr>
                </a:solidFill>
                <a:latin typeface="Comic Sans MS" pitchFamily="66" charset="0"/>
              </a:rPr>
              <a:t>IFD  DELLE  DITA  DELLE  MANI</a:t>
            </a:r>
          </a:p>
          <a:p>
            <a:pPr lvl="1" eaLnBrk="1" hangingPunct="1">
              <a:lnSpc>
                <a:spcPct val="80000"/>
              </a:lnSpc>
              <a:buFont typeface="Wingdings" pitchFamily="2" charset="2"/>
              <a:buChar char="Ø"/>
              <a:defRPr/>
            </a:pPr>
            <a:r>
              <a:rPr lang="it-IT" sz="1200" dirty="0" smtClean="0">
                <a:solidFill>
                  <a:srgbClr val="04FC2D"/>
                </a:solidFill>
                <a:latin typeface="Comic Sans MS" pitchFamily="66" charset="0"/>
              </a:rPr>
              <a:t>LE</a:t>
            </a:r>
            <a:r>
              <a:rPr lang="it-IT" sz="1200" b="1" dirty="0" smtClean="0">
                <a:solidFill>
                  <a:schemeClr val="accent4">
                    <a:lumMod val="60000"/>
                    <a:lumOff val="40000"/>
                  </a:schemeClr>
                </a:solidFill>
                <a:latin typeface="Comic Sans MS" pitchFamily="66" charset="0"/>
              </a:rPr>
              <a:t>   ARTICOLAZIONI    DIARTRODIALI   PERIFERICHE  SOPRATTUTTO  DEGLI  ARTI  INFERIORI  </a:t>
            </a:r>
          </a:p>
          <a:p>
            <a:pPr eaLnBrk="1" hangingPunct="1">
              <a:lnSpc>
                <a:spcPct val="80000"/>
              </a:lnSpc>
              <a:defRPr/>
            </a:pPr>
            <a:endParaRPr lang="it-IT" sz="1200" dirty="0" smtClean="0">
              <a:solidFill>
                <a:srgbClr val="FFFF00"/>
              </a:solidFill>
              <a:latin typeface="Comic Sans MS" pitchFamily="66" charset="0"/>
            </a:endParaRPr>
          </a:p>
          <a:p>
            <a:pPr eaLnBrk="1" hangingPunct="1">
              <a:lnSpc>
                <a:spcPct val="80000"/>
              </a:lnSpc>
              <a:buFontTx/>
              <a:buNone/>
              <a:defRPr/>
            </a:pPr>
            <a:r>
              <a:rPr lang="it-IT" sz="1200" b="1" dirty="0" smtClean="0">
                <a:solidFill>
                  <a:srgbClr val="FFFF00"/>
                </a:solidFill>
                <a:latin typeface="Comic Sans MS" pitchFamily="66" charset="0"/>
              </a:rPr>
              <a:t>POSSONO  ESSERE  INTERESSATI  ANCHE  ORGANI  EXTRAARTICOLARI:</a:t>
            </a:r>
          </a:p>
          <a:p>
            <a:pPr eaLnBrk="1" hangingPunct="1">
              <a:lnSpc>
                <a:spcPct val="80000"/>
              </a:lnSpc>
              <a:buFontTx/>
              <a:buNone/>
              <a:defRPr/>
            </a:pPr>
            <a:endParaRPr lang="it-IT" sz="1200" b="1" dirty="0" smtClean="0">
              <a:solidFill>
                <a:srgbClr val="FF0000"/>
              </a:solidFill>
              <a:latin typeface="Comic Sans MS" pitchFamily="66" charset="0"/>
            </a:endParaRPr>
          </a:p>
          <a:p>
            <a:pPr lvl="1" eaLnBrk="1" hangingPunct="1">
              <a:lnSpc>
                <a:spcPct val="80000"/>
              </a:lnSpc>
              <a:buNone/>
              <a:defRPr/>
            </a:pPr>
            <a:r>
              <a:rPr lang="it-IT" sz="1200" b="1" dirty="0" smtClean="0">
                <a:solidFill>
                  <a:schemeClr val="accent4">
                    <a:lumMod val="60000"/>
                    <a:lumOff val="40000"/>
                  </a:schemeClr>
                </a:solidFill>
                <a:latin typeface="Comic Sans MS" pitchFamily="66" charset="0"/>
              </a:rPr>
              <a:t>CUTE </a:t>
            </a:r>
            <a:r>
              <a:rPr lang="it-IT" sz="1200" b="1" dirty="0" smtClean="0">
                <a:solidFill>
                  <a:schemeClr val="accent4">
                    <a:lumMod val="40000"/>
                    <a:lumOff val="60000"/>
                  </a:schemeClr>
                </a:solidFill>
                <a:latin typeface="Comic Sans MS" pitchFamily="66" charset="0"/>
              </a:rPr>
              <a:t> </a:t>
            </a:r>
            <a:r>
              <a:rPr lang="it-IT" sz="1200" dirty="0" smtClean="0">
                <a:solidFill>
                  <a:srgbClr val="00FF00"/>
                </a:solidFill>
                <a:latin typeface="Comic Sans MS" pitchFamily="66" charset="0"/>
              </a:rPr>
              <a:t> ( </a:t>
            </a:r>
            <a:r>
              <a:rPr lang="it-IT" sz="1200" dirty="0" smtClean="0">
                <a:solidFill>
                  <a:srgbClr val="FFFF00"/>
                </a:solidFill>
                <a:latin typeface="Comic Sans MS" pitchFamily="66" charset="0"/>
              </a:rPr>
              <a:t>PSORIASI</a:t>
            </a:r>
            <a:r>
              <a:rPr lang="it-IT" sz="1200" dirty="0" smtClean="0">
                <a:solidFill>
                  <a:srgbClr val="FF0000"/>
                </a:solidFill>
                <a:latin typeface="Comic Sans MS" pitchFamily="66" charset="0"/>
              </a:rPr>
              <a:t> </a:t>
            </a:r>
            <a:r>
              <a:rPr lang="it-IT" sz="1200" dirty="0" smtClean="0">
                <a:solidFill>
                  <a:srgbClr val="00FF00"/>
                </a:solidFill>
                <a:latin typeface="Comic Sans MS" pitchFamily="66" charset="0"/>
              </a:rPr>
              <a:t>),   </a:t>
            </a:r>
            <a:r>
              <a:rPr lang="it-IT" sz="1200" b="1" dirty="0" smtClean="0">
                <a:solidFill>
                  <a:schemeClr val="accent4">
                    <a:lumMod val="60000"/>
                    <a:lumOff val="40000"/>
                  </a:schemeClr>
                </a:solidFill>
                <a:latin typeface="Comic Sans MS" pitchFamily="66" charset="0"/>
              </a:rPr>
              <a:t>MUCOSE</a:t>
            </a:r>
            <a:r>
              <a:rPr lang="it-IT" sz="1200" dirty="0" smtClean="0">
                <a:solidFill>
                  <a:srgbClr val="FF0000"/>
                </a:solidFill>
                <a:latin typeface="Comic Sans MS" pitchFamily="66" charset="0"/>
              </a:rPr>
              <a:t> </a:t>
            </a:r>
            <a:r>
              <a:rPr lang="it-IT" sz="1200" dirty="0" smtClean="0">
                <a:solidFill>
                  <a:srgbClr val="00FF00"/>
                </a:solidFill>
                <a:latin typeface="Comic Sans MS" pitchFamily="66" charset="0"/>
              </a:rPr>
              <a:t> ( </a:t>
            </a:r>
            <a:r>
              <a:rPr lang="it-IT" sz="1200" dirty="0" smtClean="0">
                <a:solidFill>
                  <a:srgbClr val="FFFF00"/>
                </a:solidFill>
                <a:latin typeface="Comic Sans MS" pitchFamily="66" charset="0"/>
              </a:rPr>
              <a:t>MACULE,  EROSIONI,  ULCERE </a:t>
            </a:r>
            <a:r>
              <a:rPr lang="it-IT" sz="1200" dirty="0" smtClean="0">
                <a:solidFill>
                  <a:srgbClr val="00FF00"/>
                </a:solidFill>
                <a:latin typeface="Comic Sans MS" pitchFamily="66" charset="0"/>
              </a:rPr>
              <a:t>),   </a:t>
            </a:r>
            <a:r>
              <a:rPr lang="it-IT" sz="1200" b="1" dirty="0" smtClean="0">
                <a:solidFill>
                  <a:schemeClr val="accent4">
                    <a:lumMod val="60000"/>
                    <a:lumOff val="40000"/>
                  </a:schemeClr>
                </a:solidFill>
                <a:latin typeface="Comic Sans MS" pitchFamily="66" charset="0"/>
              </a:rPr>
              <a:t>OCCHI</a:t>
            </a:r>
            <a:r>
              <a:rPr lang="it-IT" sz="1200" b="1" dirty="0" smtClean="0">
                <a:solidFill>
                  <a:schemeClr val="accent4">
                    <a:lumMod val="40000"/>
                    <a:lumOff val="60000"/>
                  </a:schemeClr>
                </a:solidFill>
                <a:latin typeface="Comic Sans MS" pitchFamily="66" charset="0"/>
              </a:rPr>
              <a:t>  </a:t>
            </a:r>
            <a:r>
              <a:rPr lang="it-IT" sz="1200" dirty="0" smtClean="0">
                <a:solidFill>
                  <a:srgbClr val="00FF00"/>
                </a:solidFill>
                <a:latin typeface="Comic Sans MS" pitchFamily="66" charset="0"/>
              </a:rPr>
              <a:t>( </a:t>
            </a:r>
            <a:r>
              <a:rPr lang="it-IT" sz="1200" dirty="0" smtClean="0">
                <a:solidFill>
                  <a:srgbClr val="FFFF00"/>
                </a:solidFill>
                <a:latin typeface="Comic Sans MS" pitchFamily="66" charset="0"/>
              </a:rPr>
              <a:t>UVEITE  ANTERIORE, </a:t>
            </a:r>
          </a:p>
          <a:p>
            <a:pPr lvl="1" eaLnBrk="1" hangingPunct="1">
              <a:lnSpc>
                <a:spcPct val="80000"/>
              </a:lnSpc>
              <a:buNone/>
              <a:defRPr/>
            </a:pPr>
            <a:r>
              <a:rPr lang="it-IT" sz="1200" dirty="0" smtClean="0">
                <a:solidFill>
                  <a:srgbClr val="FFFF00"/>
                </a:solidFill>
                <a:latin typeface="Comic Sans MS" pitchFamily="66" charset="0"/>
              </a:rPr>
              <a:t>CONGIUNTIVITE</a:t>
            </a:r>
            <a:r>
              <a:rPr lang="it-IT" sz="1200" dirty="0" smtClean="0">
                <a:solidFill>
                  <a:srgbClr val="FF0000"/>
                </a:solidFill>
                <a:latin typeface="Comic Sans MS" pitchFamily="66" charset="0"/>
              </a:rPr>
              <a:t> </a:t>
            </a:r>
            <a:r>
              <a:rPr lang="it-IT" sz="1200" dirty="0" smtClean="0">
                <a:solidFill>
                  <a:srgbClr val="00FF00"/>
                </a:solidFill>
                <a:latin typeface="Comic Sans MS" pitchFamily="66" charset="0"/>
              </a:rPr>
              <a:t>),  </a:t>
            </a:r>
            <a:r>
              <a:rPr lang="it-IT" sz="1200" b="1" dirty="0" smtClean="0">
                <a:solidFill>
                  <a:schemeClr val="accent4">
                    <a:lumMod val="40000"/>
                    <a:lumOff val="60000"/>
                  </a:schemeClr>
                </a:solidFill>
                <a:latin typeface="Comic Sans MS" pitchFamily="66" charset="0"/>
              </a:rPr>
              <a:t>I</a:t>
            </a:r>
            <a:r>
              <a:rPr lang="it-IT" sz="1200" b="1" dirty="0" smtClean="0">
                <a:solidFill>
                  <a:schemeClr val="accent4">
                    <a:lumMod val="60000"/>
                    <a:lumOff val="40000"/>
                  </a:schemeClr>
                </a:solidFill>
                <a:latin typeface="Comic Sans MS" pitchFamily="66" charset="0"/>
              </a:rPr>
              <a:t>NTESTINO</a:t>
            </a:r>
            <a:r>
              <a:rPr lang="it-IT" sz="1200" dirty="0" smtClean="0">
                <a:solidFill>
                  <a:srgbClr val="00FF00"/>
                </a:solidFill>
                <a:latin typeface="Comic Sans MS" pitchFamily="66" charset="0"/>
              </a:rPr>
              <a:t>  ( </a:t>
            </a:r>
            <a:r>
              <a:rPr lang="it-IT" sz="1200" dirty="0" smtClean="0">
                <a:solidFill>
                  <a:srgbClr val="FFFF00"/>
                </a:solidFill>
                <a:latin typeface="Comic Sans MS" pitchFamily="66" charset="0"/>
              </a:rPr>
              <a:t>MICI </a:t>
            </a:r>
            <a:r>
              <a:rPr lang="it-IT" sz="1200" dirty="0" smtClean="0">
                <a:solidFill>
                  <a:srgbClr val="00FF00"/>
                </a:solidFill>
                <a:latin typeface="Comic Sans MS" pitchFamily="66" charset="0"/>
              </a:rPr>
              <a:t>),  </a:t>
            </a:r>
            <a:r>
              <a:rPr lang="it-IT" sz="1200" b="1" dirty="0" smtClean="0">
                <a:solidFill>
                  <a:schemeClr val="accent4">
                    <a:lumMod val="60000"/>
                    <a:lumOff val="40000"/>
                  </a:schemeClr>
                </a:solidFill>
                <a:latin typeface="Comic Sans MS" pitchFamily="66" charset="0"/>
              </a:rPr>
              <a:t>CUORE</a:t>
            </a:r>
            <a:r>
              <a:rPr lang="it-IT" sz="1200" b="1" dirty="0" smtClean="0">
                <a:solidFill>
                  <a:schemeClr val="accent4">
                    <a:lumMod val="40000"/>
                    <a:lumOff val="60000"/>
                  </a:schemeClr>
                </a:solidFill>
                <a:latin typeface="Comic Sans MS" pitchFamily="66" charset="0"/>
              </a:rPr>
              <a:t> </a:t>
            </a:r>
            <a:r>
              <a:rPr lang="it-IT" sz="1200" dirty="0" smtClean="0">
                <a:solidFill>
                  <a:srgbClr val="00FF00"/>
                </a:solidFill>
                <a:latin typeface="Comic Sans MS" pitchFamily="66" charset="0"/>
              </a:rPr>
              <a:t> ( </a:t>
            </a:r>
            <a:r>
              <a:rPr lang="it-IT" sz="1200" dirty="0" smtClean="0">
                <a:solidFill>
                  <a:srgbClr val="FFFF00"/>
                </a:solidFill>
                <a:latin typeface="Comic Sans MS" pitchFamily="66" charset="0"/>
              </a:rPr>
              <a:t>RADICE AORTICA  E  SETTO MEMBRANOSO </a:t>
            </a:r>
          </a:p>
          <a:p>
            <a:pPr lvl="1" eaLnBrk="1" hangingPunct="1">
              <a:lnSpc>
                <a:spcPct val="80000"/>
              </a:lnSpc>
              <a:buNone/>
              <a:defRPr/>
            </a:pPr>
            <a:r>
              <a:rPr lang="it-IT" sz="1200" dirty="0" smtClean="0">
                <a:solidFill>
                  <a:srgbClr val="FFFF00"/>
                </a:solidFill>
                <a:latin typeface="Comic Sans MS" pitchFamily="66" charset="0"/>
              </a:rPr>
              <a:t>ATRIO-VENTRICOLARE</a:t>
            </a:r>
            <a:r>
              <a:rPr lang="it-IT" sz="1200" dirty="0" smtClean="0">
                <a:solidFill>
                  <a:srgbClr val="00FF00"/>
                </a:solidFill>
                <a:latin typeface="Comic Sans MS" pitchFamily="66" charset="0"/>
              </a:rPr>
              <a:t>  dove passa il Fascio di </a:t>
            </a:r>
            <a:r>
              <a:rPr lang="it-IT" sz="1200" dirty="0" err="1" smtClean="0">
                <a:solidFill>
                  <a:srgbClr val="00FF00"/>
                </a:solidFill>
                <a:latin typeface="Comic Sans MS" pitchFamily="66" charset="0"/>
              </a:rPr>
              <a:t>His</a:t>
            </a:r>
            <a:r>
              <a:rPr lang="it-IT" sz="1200" dirty="0" smtClean="0">
                <a:solidFill>
                  <a:srgbClr val="00FF00"/>
                </a:solidFill>
                <a:latin typeface="Comic Sans MS" pitchFamily="66" charset="0"/>
              </a:rPr>
              <a:t>),  </a:t>
            </a:r>
            <a:r>
              <a:rPr lang="it-IT" sz="1200" b="1" dirty="0" smtClean="0">
                <a:solidFill>
                  <a:schemeClr val="accent4">
                    <a:lumMod val="60000"/>
                    <a:lumOff val="40000"/>
                  </a:schemeClr>
                </a:solidFill>
                <a:latin typeface="Comic Sans MS" pitchFamily="66" charset="0"/>
              </a:rPr>
              <a:t>POLMONI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214290"/>
            <a:ext cx="8643998" cy="714380"/>
          </a:xfrm>
        </p:spPr>
        <p:txBody>
          <a:bodyPr/>
          <a:lstStyle/>
          <a:p>
            <a:pPr algn="ctr"/>
            <a:r>
              <a:rPr lang="it-IT" sz="2000" dirty="0" smtClean="0">
                <a:solidFill>
                  <a:srgbClr val="FF0000"/>
                </a:solidFill>
              </a:rPr>
              <a:t>    </a:t>
            </a:r>
            <a:r>
              <a:rPr lang="it-IT" sz="2400" b="1" dirty="0" smtClean="0">
                <a:solidFill>
                  <a:srgbClr val="FF0000"/>
                </a:solidFill>
              </a:rPr>
              <a:t>SPA CLASSIFICAZIONE    </a:t>
            </a:r>
            <a:endParaRPr lang="it-IT" sz="2400" b="1" dirty="0">
              <a:solidFill>
                <a:srgbClr val="FF0000"/>
              </a:solidFill>
            </a:endParaRPr>
          </a:p>
        </p:txBody>
      </p:sp>
      <p:pic>
        <p:nvPicPr>
          <p:cNvPr id="4" name="Picture 6"/>
          <p:cNvPicPr>
            <a:picLocks noChangeAspect="1" noChangeArrowheads="1"/>
          </p:cNvPicPr>
          <p:nvPr/>
        </p:nvPicPr>
        <p:blipFill>
          <a:blip r:embed="rId2"/>
          <a:srcRect/>
          <a:stretch>
            <a:fillRect/>
          </a:stretch>
        </p:blipFill>
        <p:spPr bwMode="auto">
          <a:xfrm>
            <a:off x="642910" y="1000108"/>
            <a:ext cx="7786742" cy="5643602"/>
          </a:xfrm>
          <a:prstGeom prst="rect">
            <a:avLst/>
          </a:prstGeom>
          <a:noFill/>
          <a:ln w="9525">
            <a:noFill/>
            <a:miter lim="800000"/>
            <a:headEnd/>
            <a:tailEnd/>
          </a:ln>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71480"/>
            <a:ext cx="8258204" cy="5929354"/>
          </a:xfrm>
        </p:spPr>
        <p:txBody>
          <a:bodyPr/>
          <a:lstStyle/>
          <a:p>
            <a:pPr algn="ctr">
              <a:defRPr/>
            </a:pPr>
            <a:r>
              <a:rPr lang="it-IT" sz="3200" dirty="0" smtClean="0">
                <a:solidFill>
                  <a:srgbClr val="FF0000"/>
                </a:solidFill>
                <a:latin typeface="Times New Roman" pitchFamily="18" charset="0"/>
              </a:rPr>
              <a:t>EPIDEMIOLOGIA   </a:t>
            </a:r>
            <a:br>
              <a:rPr lang="it-IT" sz="3200" dirty="0" smtClean="0">
                <a:solidFill>
                  <a:srgbClr val="FF0000"/>
                </a:solidFill>
                <a:latin typeface="Times New Roman" pitchFamily="18" charset="0"/>
              </a:rPr>
            </a:br>
            <a:r>
              <a:rPr lang="it-IT" sz="3200" dirty="0" smtClean="0">
                <a:solidFill>
                  <a:srgbClr val="FF0000"/>
                </a:solidFill>
                <a:latin typeface="Times New Roman" pitchFamily="18" charset="0"/>
              </a:rPr>
              <a:t>DELLE </a:t>
            </a:r>
            <a:br>
              <a:rPr lang="it-IT" sz="3200" dirty="0" smtClean="0">
                <a:solidFill>
                  <a:srgbClr val="FF0000"/>
                </a:solidFill>
                <a:latin typeface="Times New Roman" pitchFamily="18" charset="0"/>
              </a:rPr>
            </a:br>
            <a:r>
              <a:rPr lang="it-IT" sz="3200" dirty="0" smtClean="0">
                <a:solidFill>
                  <a:srgbClr val="FF0000"/>
                </a:solidFill>
                <a:latin typeface="Times New Roman" pitchFamily="18" charset="0"/>
              </a:rPr>
              <a:t>   SPONDILOENTESOARTRITI</a:t>
            </a:r>
            <a:r>
              <a:rPr lang="it-IT" sz="3200" dirty="0" smtClean="0">
                <a:solidFill>
                  <a:schemeClr val="tx2">
                    <a:lumMod val="75000"/>
                  </a:schemeClr>
                </a:solidFill>
                <a:latin typeface="Times New Roman" pitchFamily="18" charset="0"/>
              </a:rPr>
              <a:t/>
            </a:r>
            <a:br>
              <a:rPr lang="it-IT" sz="3200" dirty="0" smtClean="0">
                <a:solidFill>
                  <a:schemeClr val="tx2">
                    <a:lumMod val="75000"/>
                  </a:schemeClr>
                </a:solidFill>
                <a:latin typeface="Times New Roman" pitchFamily="18" charset="0"/>
              </a:rPr>
            </a:br>
            <a:r>
              <a:rPr lang="it-IT" sz="3200" dirty="0" smtClean="0">
                <a:solidFill>
                  <a:schemeClr val="tx2">
                    <a:lumMod val="75000"/>
                  </a:schemeClr>
                </a:solidFill>
                <a:latin typeface="Times New Roman" pitchFamily="18" charset="0"/>
              </a:rPr>
              <a:t/>
            </a:r>
            <a:br>
              <a:rPr lang="it-IT" sz="3200" dirty="0" smtClean="0">
                <a:solidFill>
                  <a:schemeClr val="tx2">
                    <a:lumMod val="75000"/>
                  </a:schemeClr>
                </a:solidFill>
                <a:latin typeface="Times New Roman" pitchFamily="18" charset="0"/>
              </a:rPr>
            </a:br>
            <a:r>
              <a:rPr lang="it-IT" sz="3200" dirty="0" smtClean="0">
                <a:solidFill>
                  <a:schemeClr val="tx2">
                    <a:lumMod val="75000"/>
                  </a:schemeClr>
                </a:solidFill>
                <a:latin typeface="Times New Roman" pitchFamily="18" charset="0"/>
              </a:rPr>
              <a:t> </a:t>
            </a:r>
            <a:r>
              <a:rPr lang="it-IT" dirty="0" smtClean="0">
                <a:solidFill>
                  <a:schemeClr val="tx2">
                    <a:lumMod val="75000"/>
                  </a:schemeClr>
                </a:solidFill>
                <a:latin typeface="Times New Roman" pitchFamily="18" charset="0"/>
              </a:rPr>
              <a:t/>
            </a:r>
            <a:br>
              <a:rPr lang="it-IT" dirty="0" smtClean="0">
                <a:solidFill>
                  <a:schemeClr val="tx2">
                    <a:lumMod val="75000"/>
                  </a:schemeClr>
                </a:solidFill>
                <a:latin typeface="Times New Roman" pitchFamily="18" charset="0"/>
              </a:rPr>
            </a:br>
            <a:r>
              <a:rPr lang="it-IT" sz="2800" dirty="0" smtClean="0">
                <a:solidFill>
                  <a:schemeClr val="accent4">
                    <a:lumMod val="60000"/>
                    <a:lumOff val="40000"/>
                  </a:schemeClr>
                </a:solidFill>
                <a:latin typeface="Comic Sans MS" pitchFamily="66" charset="0"/>
              </a:rPr>
              <a:t>PRIMA   DEL   2010 </a:t>
            </a:r>
            <a:br>
              <a:rPr lang="it-IT" sz="2800" dirty="0" smtClean="0">
                <a:solidFill>
                  <a:schemeClr val="accent4">
                    <a:lumMod val="60000"/>
                    <a:lumOff val="40000"/>
                  </a:schemeClr>
                </a:solidFill>
                <a:latin typeface="Comic Sans MS" pitchFamily="66" charset="0"/>
              </a:rPr>
            </a:br>
            <a:r>
              <a:rPr lang="it-IT" sz="2800" dirty="0" smtClean="0">
                <a:solidFill>
                  <a:schemeClr val="accent4">
                    <a:lumMod val="60000"/>
                    <a:lumOff val="40000"/>
                  </a:schemeClr>
                </a:solidFill>
                <a:latin typeface="Comic Sans MS" pitchFamily="66" charset="0"/>
              </a:rPr>
              <a:t/>
            </a:r>
            <a:br>
              <a:rPr lang="it-IT" sz="2800" dirty="0" smtClean="0">
                <a:solidFill>
                  <a:schemeClr val="accent4">
                    <a:lumMod val="60000"/>
                    <a:lumOff val="40000"/>
                  </a:schemeClr>
                </a:solidFill>
                <a:latin typeface="Comic Sans MS" pitchFamily="66" charset="0"/>
              </a:rPr>
            </a:br>
            <a:r>
              <a:rPr lang="it-IT" sz="2800" dirty="0" smtClean="0">
                <a:solidFill>
                  <a:schemeClr val="accent4">
                    <a:lumMod val="60000"/>
                    <a:lumOff val="40000"/>
                  </a:schemeClr>
                </a:solidFill>
                <a:latin typeface="Comic Sans MS" pitchFamily="66" charset="0"/>
              </a:rPr>
              <a:t>LA   STIMA   DELLE   SpA </a:t>
            </a:r>
            <a:br>
              <a:rPr lang="it-IT" sz="2800" dirty="0" smtClean="0">
                <a:solidFill>
                  <a:schemeClr val="accent4">
                    <a:lumMod val="60000"/>
                    <a:lumOff val="40000"/>
                  </a:schemeClr>
                </a:solidFill>
                <a:latin typeface="Comic Sans MS" pitchFamily="66" charset="0"/>
              </a:rPr>
            </a:br>
            <a:r>
              <a:rPr lang="it-IT" sz="2800" dirty="0" smtClean="0">
                <a:solidFill>
                  <a:schemeClr val="accent4">
                    <a:lumMod val="60000"/>
                    <a:lumOff val="40000"/>
                  </a:schemeClr>
                </a:solidFill>
                <a:latin typeface="Comic Sans MS" pitchFamily="66" charset="0"/>
              </a:rPr>
              <a:t/>
            </a:r>
            <a:br>
              <a:rPr lang="it-IT" sz="2800" dirty="0" smtClean="0">
                <a:solidFill>
                  <a:schemeClr val="accent4">
                    <a:lumMod val="60000"/>
                    <a:lumOff val="40000"/>
                  </a:schemeClr>
                </a:solidFill>
                <a:latin typeface="Comic Sans MS" pitchFamily="66" charset="0"/>
              </a:rPr>
            </a:br>
            <a:r>
              <a:rPr lang="it-IT" sz="2800" dirty="0" smtClean="0">
                <a:solidFill>
                  <a:schemeClr val="accent4">
                    <a:lumMod val="60000"/>
                    <a:lumOff val="40000"/>
                  </a:schemeClr>
                </a:solidFill>
                <a:latin typeface="Comic Sans MS" pitchFamily="66" charset="0"/>
              </a:rPr>
              <a:t>ERA     SOLO     DELLO     0,5 %    CIRCA !</a:t>
            </a:r>
            <a:br>
              <a:rPr lang="it-IT" sz="2800" dirty="0" smtClean="0">
                <a:solidFill>
                  <a:schemeClr val="accent4">
                    <a:lumMod val="60000"/>
                    <a:lumOff val="40000"/>
                  </a:schemeClr>
                </a:solidFill>
                <a:latin typeface="Comic Sans MS" pitchFamily="66" charset="0"/>
              </a:rPr>
            </a:br>
            <a:endParaRPr lang="it-IT" sz="2800" dirty="0">
              <a:solidFill>
                <a:schemeClr val="accent4">
                  <a:lumMod val="60000"/>
                  <a:lumOff val="40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857192" y="6286520"/>
            <a:ext cx="8286808" cy="400110"/>
          </a:xfrm>
          <a:prstGeom prst="rect">
            <a:avLst/>
          </a:prstGeom>
          <a:noFill/>
          <a:ln w="9525">
            <a:noFill/>
            <a:miter lim="800000"/>
            <a:headEnd/>
            <a:tailEnd/>
          </a:ln>
          <a:effectLst/>
        </p:spPr>
        <p:txBody>
          <a:bodyPr wrap="square">
            <a:spAutoFit/>
          </a:bodyPr>
          <a:lstStyle/>
          <a:p>
            <a:pPr>
              <a:spcBef>
                <a:spcPct val="50000"/>
              </a:spcBef>
            </a:pPr>
            <a:r>
              <a:rPr lang="it-IT" sz="2000" b="1" dirty="0" smtClean="0">
                <a:solidFill>
                  <a:srgbClr val="FFFF00"/>
                </a:solidFill>
              </a:rPr>
              <a:t>              </a:t>
            </a:r>
            <a:r>
              <a:rPr lang="it-IT" b="1" dirty="0" smtClean="0">
                <a:solidFill>
                  <a:srgbClr val="FFFF00"/>
                </a:solidFill>
              </a:rPr>
              <a:t>M</a:t>
            </a:r>
            <a:r>
              <a:rPr lang="it-IT" b="1" dirty="0">
                <a:solidFill>
                  <a:srgbClr val="FFFF00"/>
                </a:solidFill>
              </a:rPr>
              <a:t>. </a:t>
            </a:r>
            <a:r>
              <a:rPr lang="it-IT" b="1" dirty="0" err="1">
                <a:solidFill>
                  <a:srgbClr val="FFFF00"/>
                </a:solidFill>
              </a:rPr>
              <a:t>Ehrenfeld</a:t>
            </a:r>
            <a:r>
              <a:rPr lang="it-IT" b="1" dirty="0">
                <a:solidFill>
                  <a:srgbClr val="FFFF00"/>
                </a:solidFill>
              </a:rPr>
              <a:t> / </a:t>
            </a:r>
            <a:r>
              <a:rPr lang="it-IT" b="1" dirty="0" err="1">
                <a:solidFill>
                  <a:srgbClr val="FFFF00"/>
                </a:solidFill>
              </a:rPr>
              <a:t>Autoimmunity</a:t>
            </a:r>
            <a:r>
              <a:rPr lang="it-IT" b="1" dirty="0">
                <a:solidFill>
                  <a:srgbClr val="FFFF00"/>
                </a:solidFill>
              </a:rPr>
              <a:t> </a:t>
            </a:r>
            <a:r>
              <a:rPr lang="it-IT" b="1" dirty="0" err="1">
                <a:solidFill>
                  <a:srgbClr val="FFFF00"/>
                </a:solidFill>
              </a:rPr>
              <a:t>Reviews</a:t>
            </a:r>
            <a:r>
              <a:rPr lang="it-IT" b="1" dirty="0">
                <a:solidFill>
                  <a:srgbClr val="FFFF00"/>
                </a:solidFill>
              </a:rPr>
              <a:t> 9 (2010) A325–A329</a:t>
            </a:r>
          </a:p>
        </p:txBody>
      </p:sp>
      <p:graphicFrame>
        <p:nvGraphicFramePr>
          <p:cNvPr id="57349" name="Object 5"/>
          <p:cNvGraphicFramePr>
            <a:graphicFrameLocks noChangeAspect="1"/>
          </p:cNvGraphicFramePr>
          <p:nvPr>
            <p:ph idx="1"/>
          </p:nvPr>
        </p:nvGraphicFramePr>
        <p:xfrm>
          <a:off x="1571604" y="1000108"/>
          <a:ext cx="6091237" cy="4064000"/>
        </p:xfrm>
        <a:graphic>
          <a:graphicData uri="http://schemas.openxmlformats.org/presentationml/2006/ole">
            <p:oleObj spid="_x0000_s191490" name="Grafico" r:id="rId3" imgW="6096090" imgH="4067243" progId="MSGraph.Chart.8">
              <p:embed followColorScheme="full"/>
            </p:oleObj>
          </a:graphicData>
        </a:graphic>
      </p:graphicFrame>
      <p:sp>
        <p:nvSpPr>
          <p:cNvPr id="57351" name="Text Box 7"/>
          <p:cNvSpPr txBox="1">
            <a:spLocks noChangeArrowheads="1"/>
          </p:cNvSpPr>
          <p:nvPr/>
        </p:nvSpPr>
        <p:spPr bwMode="auto">
          <a:xfrm>
            <a:off x="1295400" y="3657600"/>
            <a:ext cx="457200" cy="396875"/>
          </a:xfrm>
          <a:prstGeom prst="rect">
            <a:avLst/>
          </a:prstGeom>
          <a:noFill/>
          <a:ln w="9525">
            <a:noFill/>
            <a:miter lim="800000"/>
            <a:headEnd/>
            <a:tailEnd/>
          </a:ln>
          <a:effectLst/>
        </p:spPr>
        <p:txBody>
          <a:bodyPr>
            <a:spAutoFit/>
          </a:bodyPr>
          <a:lstStyle/>
          <a:p>
            <a:pPr>
              <a:spcBef>
                <a:spcPct val="50000"/>
              </a:spcBef>
            </a:pPr>
            <a:r>
              <a:rPr lang="it-IT" sz="2000" b="1"/>
              <a:t>%</a:t>
            </a:r>
          </a:p>
        </p:txBody>
      </p:sp>
      <p:sp>
        <p:nvSpPr>
          <p:cNvPr id="57352" name="Text Box 8"/>
          <p:cNvSpPr txBox="1">
            <a:spLocks noChangeArrowheads="1"/>
          </p:cNvSpPr>
          <p:nvPr/>
        </p:nvSpPr>
        <p:spPr bwMode="auto">
          <a:xfrm>
            <a:off x="428596" y="4929198"/>
            <a:ext cx="8358246" cy="1508105"/>
          </a:xfrm>
          <a:prstGeom prst="rect">
            <a:avLst/>
          </a:prstGeom>
          <a:noFill/>
          <a:ln w="9525">
            <a:noFill/>
            <a:miter lim="800000"/>
            <a:headEnd/>
            <a:tailEnd/>
          </a:ln>
          <a:effectLst/>
        </p:spPr>
        <p:txBody>
          <a:bodyPr wrap="square">
            <a:spAutoFit/>
          </a:bodyPr>
          <a:lstStyle/>
          <a:p>
            <a:pPr algn="ctr"/>
            <a:r>
              <a:rPr lang="it-IT" sz="2800" b="1" u="sng" dirty="0">
                <a:solidFill>
                  <a:schemeClr val="accent4">
                    <a:lumMod val="60000"/>
                    <a:lumOff val="40000"/>
                  </a:schemeClr>
                </a:solidFill>
              </a:rPr>
              <a:t>Prevalenza </a:t>
            </a:r>
            <a:r>
              <a:rPr lang="it-IT" sz="2800" b="1" u="sng" dirty="0" smtClean="0">
                <a:solidFill>
                  <a:schemeClr val="accent4">
                    <a:lumMod val="60000"/>
                    <a:lumOff val="40000"/>
                  </a:schemeClr>
                </a:solidFill>
              </a:rPr>
              <a:t>delle SpA totali = 1,83%</a:t>
            </a:r>
          </a:p>
          <a:p>
            <a:pPr algn="ctr"/>
            <a:r>
              <a:rPr lang="it-IT" sz="2000" b="1" dirty="0" smtClean="0">
                <a:solidFill>
                  <a:srgbClr val="00FF00"/>
                </a:solidFill>
              </a:rPr>
              <a:t>vs  AR = 0,6%</a:t>
            </a:r>
          </a:p>
          <a:p>
            <a:pPr algn="ctr"/>
            <a:r>
              <a:rPr lang="it-IT" sz="2000" b="1" dirty="0" err="1" smtClean="0">
                <a:solidFill>
                  <a:srgbClr val="FFFF00"/>
                </a:solidFill>
              </a:rPr>
              <a:t>Helmick</a:t>
            </a:r>
            <a:r>
              <a:rPr lang="it-IT" sz="2000" b="1" dirty="0" smtClean="0">
                <a:solidFill>
                  <a:srgbClr val="FFFF00"/>
                </a:solidFill>
              </a:rPr>
              <a:t> CG </a:t>
            </a:r>
            <a:r>
              <a:rPr lang="it-IT" sz="2000" b="1" dirty="0" err="1" smtClean="0">
                <a:solidFill>
                  <a:srgbClr val="FFFF00"/>
                </a:solidFill>
              </a:rPr>
              <a:t>et</a:t>
            </a:r>
            <a:r>
              <a:rPr lang="it-IT" sz="2000" b="1" dirty="0" smtClean="0">
                <a:solidFill>
                  <a:srgbClr val="FFFF00"/>
                </a:solidFill>
              </a:rPr>
              <a:t> al.    </a:t>
            </a:r>
            <a:r>
              <a:rPr lang="it-IT" sz="2000" b="1" dirty="0" err="1" smtClean="0">
                <a:solidFill>
                  <a:srgbClr val="FFFF00"/>
                </a:solidFill>
              </a:rPr>
              <a:t>Arthritis</a:t>
            </a:r>
            <a:r>
              <a:rPr lang="it-IT" sz="2000" b="1" dirty="0" smtClean="0">
                <a:solidFill>
                  <a:srgbClr val="FFFF00"/>
                </a:solidFill>
              </a:rPr>
              <a:t> </a:t>
            </a:r>
            <a:r>
              <a:rPr lang="it-IT" sz="2000" b="1" dirty="0" err="1" smtClean="0">
                <a:solidFill>
                  <a:srgbClr val="FFFF00"/>
                </a:solidFill>
              </a:rPr>
              <a:t>Rheum</a:t>
            </a:r>
            <a:r>
              <a:rPr lang="it-IT" sz="2000" b="1" dirty="0" smtClean="0">
                <a:solidFill>
                  <a:srgbClr val="FFFF00"/>
                </a:solidFill>
              </a:rPr>
              <a:t>  2008</a:t>
            </a:r>
          </a:p>
          <a:p>
            <a:pPr algn="ctr"/>
            <a:r>
              <a:rPr lang="it-IT" sz="2400" b="1" u="sng" dirty="0" smtClean="0">
                <a:solidFill>
                  <a:srgbClr val="FF0000"/>
                </a:solidFill>
              </a:rPr>
              <a:t>Le SpA risultano essere TRE  VOLTE  di più della AR!</a:t>
            </a:r>
            <a:endParaRPr lang="it-IT" sz="2400" b="1" u="sng" dirty="0">
              <a:solidFill>
                <a:srgbClr val="FF0000"/>
              </a:solidFill>
            </a:endParaRPr>
          </a:p>
        </p:txBody>
      </p:sp>
      <p:sp>
        <p:nvSpPr>
          <p:cNvPr id="57356" name="Text Box 12"/>
          <p:cNvSpPr txBox="1">
            <a:spLocks noChangeArrowheads="1"/>
          </p:cNvSpPr>
          <p:nvPr/>
        </p:nvSpPr>
        <p:spPr bwMode="auto">
          <a:xfrm>
            <a:off x="2857488" y="2571744"/>
            <a:ext cx="838200" cy="276999"/>
          </a:xfrm>
          <a:prstGeom prst="rect">
            <a:avLst/>
          </a:prstGeom>
          <a:noFill/>
          <a:ln w="9525">
            <a:noFill/>
            <a:miter lim="800000"/>
            <a:headEnd/>
            <a:tailEnd/>
          </a:ln>
          <a:effectLst/>
        </p:spPr>
        <p:txBody>
          <a:bodyPr wrap="square">
            <a:spAutoFit/>
          </a:bodyPr>
          <a:lstStyle/>
          <a:p>
            <a:pPr>
              <a:spcBef>
                <a:spcPct val="50000"/>
              </a:spcBef>
            </a:pPr>
            <a:r>
              <a:rPr lang="it-IT" sz="1200" b="1" dirty="0" smtClean="0"/>
              <a:t>      0,52</a:t>
            </a:r>
            <a:endParaRPr lang="it-IT" sz="1200" b="1" dirty="0"/>
          </a:p>
        </p:txBody>
      </p:sp>
      <p:sp>
        <p:nvSpPr>
          <p:cNvPr id="57358" name="Text Box 14"/>
          <p:cNvSpPr txBox="1">
            <a:spLocks noChangeArrowheads="1"/>
          </p:cNvSpPr>
          <p:nvPr/>
        </p:nvSpPr>
        <p:spPr bwMode="auto">
          <a:xfrm>
            <a:off x="3929058" y="1142984"/>
            <a:ext cx="838200" cy="276999"/>
          </a:xfrm>
          <a:prstGeom prst="rect">
            <a:avLst/>
          </a:prstGeom>
          <a:noFill/>
          <a:ln w="9525">
            <a:noFill/>
            <a:miter lim="800000"/>
            <a:headEnd/>
            <a:tailEnd/>
          </a:ln>
          <a:effectLst/>
        </p:spPr>
        <p:txBody>
          <a:bodyPr wrap="square">
            <a:spAutoFit/>
          </a:bodyPr>
          <a:lstStyle/>
          <a:p>
            <a:pPr>
              <a:spcBef>
                <a:spcPct val="50000"/>
              </a:spcBef>
            </a:pPr>
            <a:r>
              <a:rPr lang="it-IT" sz="1200" b="1" dirty="0" smtClean="0"/>
              <a:t>         1,31</a:t>
            </a:r>
            <a:endParaRPr lang="it-IT" sz="1200" b="1" dirty="0"/>
          </a:p>
        </p:txBody>
      </p:sp>
      <p:sp>
        <p:nvSpPr>
          <p:cNvPr id="57361" name="Text Box 17"/>
          <p:cNvSpPr txBox="1">
            <a:spLocks noChangeArrowheads="1"/>
          </p:cNvSpPr>
          <p:nvPr/>
        </p:nvSpPr>
        <p:spPr bwMode="auto">
          <a:xfrm>
            <a:off x="5000628" y="2571744"/>
            <a:ext cx="1042998" cy="276999"/>
          </a:xfrm>
          <a:prstGeom prst="rect">
            <a:avLst/>
          </a:prstGeom>
          <a:noFill/>
          <a:ln w="9525">
            <a:noFill/>
            <a:miter lim="800000"/>
            <a:headEnd/>
            <a:tailEnd/>
          </a:ln>
          <a:effectLst/>
        </p:spPr>
        <p:txBody>
          <a:bodyPr wrap="square">
            <a:spAutoFit/>
          </a:bodyPr>
          <a:lstStyle/>
          <a:p>
            <a:pPr>
              <a:spcBef>
                <a:spcPct val="50000"/>
              </a:spcBef>
            </a:pPr>
            <a:r>
              <a:rPr lang="it-IT" sz="1200" b="1" dirty="0" smtClean="0"/>
              <a:t>               0,6</a:t>
            </a:r>
            <a:endParaRPr lang="it-IT" sz="1200" b="1" dirty="0"/>
          </a:p>
        </p:txBody>
      </p:sp>
      <p:grpSp>
        <p:nvGrpSpPr>
          <p:cNvPr id="2" name="Group 19"/>
          <p:cNvGrpSpPr>
            <a:grpSpLocks/>
          </p:cNvGrpSpPr>
          <p:nvPr/>
        </p:nvGrpSpPr>
        <p:grpSpPr bwMode="auto">
          <a:xfrm rot="1160089">
            <a:off x="8266365" y="270866"/>
            <a:ext cx="838200" cy="381000"/>
            <a:chOff x="3744" y="288"/>
            <a:chExt cx="528" cy="240"/>
          </a:xfrm>
        </p:grpSpPr>
        <p:sp>
          <p:nvSpPr>
            <p:cNvPr id="57364" name="AutoShape 20"/>
            <p:cNvSpPr>
              <a:spLocks noChangeArrowheads="1"/>
            </p:cNvSpPr>
            <p:nvPr/>
          </p:nvSpPr>
          <p:spPr bwMode="auto">
            <a:xfrm>
              <a:off x="3792" y="288"/>
              <a:ext cx="432" cy="240"/>
            </a:xfrm>
            <a:prstGeom prst="roundRect">
              <a:avLst>
                <a:gd name="adj" fmla="val 16667"/>
              </a:avLst>
            </a:prstGeom>
            <a:solidFill>
              <a:srgbClr val="FFFF00"/>
            </a:solidFill>
            <a:ln w="9525">
              <a:solidFill>
                <a:schemeClr val="tx1"/>
              </a:solidFill>
              <a:round/>
              <a:headEnd/>
              <a:tailEnd/>
            </a:ln>
            <a:effectLst/>
          </p:spPr>
          <p:txBody>
            <a:bodyPr wrap="none" anchor="ctr"/>
            <a:lstStyle/>
            <a:p>
              <a:endParaRPr lang="it-IT"/>
            </a:p>
          </p:txBody>
        </p:sp>
        <p:sp>
          <p:nvSpPr>
            <p:cNvPr id="57365" name="Text Box 21"/>
            <p:cNvSpPr txBox="1">
              <a:spLocks noChangeArrowheads="1"/>
            </p:cNvSpPr>
            <p:nvPr/>
          </p:nvSpPr>
          <p:spPr bwMode="auto">
            <a:xfrm>
              <a:off x="3744" y="309"/>
              <a:ext cx="528" cy="212"/>
            </a:xfrm>
            <a:prstGeom prst="rect">
              <a:avLst/>
            </a:prstGeom>
            <a:noFill/>
            <a:ln w="9525">
              <a:noFill/>
              <a:miter lim="800000"/>
              <a:headEnd/>
              <a:tailEnd/>
            </a:ln>
            <a:effectLst/>
          </p:spPr>
          <p:txBody>
            <a:bodyPr>
              <a:spAutoFit/>
            </a:bodyPr>
            <a:lstStyle/>
            <a:p>
              <a:pPr algn="ctr">
                <a:spcBef>
                  <a:spcPct val="50000"/>
                </a:spcBef>
              </a:pPr>
              <a:r>
                <a:rPr lang="it-IT" sz="1600" b="1" dirty="0">
                  <a:solidFill>
                    <a:srgbClr val="ED051B"/>
                  </a:solidFill>
                </a:rPr>
                <a:t>2010</a:t>
              </a:r>
            </a:p>
          </p:txBody>
        </p:sp>
      </p:grpSp>
      <p:sp>
        <p:nvSpPr>
          <p:cNvPr id="57367" name="Text Box 23"/>
          <p:cNvSpPr txBox="1">
            <a:spLocks noChangeArrowheads="1"/>
          </p:cNvSpPr>
          <p:nvPr/>
        </p:nvSpPr>
        <p:spPr bwMode="auto">
          <a:xfrm>
            <a:off x="1142976" y="214290"/>
            <a:ext cx="6572296" cy="461665"/>
          </a:xfrm>
          <a:prstGeom prst="rect">
            <a:avLst/>
          </a:prstGeom>
          <a:noFill/>
          <a:ln w="9525">
            <a:noFill/>
            <a:miter lim="800000"/>
            <a:headEnd/>
            <a:tailEnd/>
          </a:ln>
          <a:effectLst/>
        </p:spPr>
        <p:txBody>
          <a:bodyPr wrap="square">
            <a:spAutoFit/>
          </a:bodyPr>
          <a:lstStyle/>
          <a:p>
            <a:pPr algn="ctr"/>
            <a:r>
              <a:rPr lang="it-IT" sz="2400" b="1" dirty="0">
                <a:solidFill>
                  <a:schemeClr val="accent4">
                    <a:lumMod val="60000"/>
                    <a:lumOff val="40000"/>
                  </a:schemeClr>
                </a:solidFill>
              </a:rPr>
              <a:t>Quadro epidemiologico di AR e </a:t>
            </a:r>
            <a:r>
              <a:rPr lang="it-IT" sz="2400" b="1" dirty="0" smtClean="0">
                <a:solidFill>
                  <a:schemeClr val="accent4">
                    <a:lumMod val="60000"/>
                    <a:lumOff val="40000"/>
                  </a:schemeClr>
                </a:solidFill>
              </a:rPr>
              <a:t>Spondiloartriti </a:t>
            </a:r>
            <a:endParaRPr lang="it-IT" sz="2400" b="1" dirty="0">
              <a:solidFill>
                <a:schemeClr val="accent4">
                  <a:lumMod val="60000"/>
                  <a:lumOff val="40000"/>
                </a:schemeClr>
              </a:solidFill>
            </a:endParaRPr>
          </a:p>
        </p:txBody>
      </p:sp>
      <p:sp>
        <p:nvSpPr>
          <p:cNvPr id="57368" name="Rectangle 24"/>
          <p:cNvSpPr>
            <a:spLocks noGrp="1" noChangeArrowheads="1"/>
          </p:cNvSpPr>
          <p:nvPr>
            <p:ph type="title"/>
          </p:nvPr>
        </p:nvSpPr>
        <p:spPr>
          <a:xfrm>
            <a:off x="571472" y="642918"/>
            <a:ext cx="8229600" cy="428628"/>
          </a:xfrm>
          <a:noFill/>
          <a:ln/>
        </p:spPr>
        <p:txBody>
          <a:bodyPr/>
          <a:lstStyle/>
          <a:p>
            <a:pPr algn="ctr"/>
            <a:r>
              <a:rPr lang="it-IT" sz="1400" b="1" dirty="0" smtClean="0"/>
              <a:t> </a:t>
            </a:r>
            <a:endParaRPr lang="it-IT" sz="1400" b="1" dirty="0"/>
          </a:p>
        </p:txBody>
      </p:sp>
      <p:sp>
        <p:nvSpPr>
          <p:cNvPr id="20" name="Rettangolo 19"/>
          <p:cNvSpPr/>
          <p:nvPr/>
        </p:nvSpPr>
        <p:spPr>
          <a:xfrm>
            <a:off x="642910" y="642918"/>
            <a:ext cx="7572428" cy="461665"/>
          </a:xfrm>
          <a:prstGeom prst="rect">
            <a:avLst/>
          </a:prstGeom>
        </p:spPr>
        <p:txBody>
          <a:bodyPr wrap="square">
            <a:spAutoFit/>
          </a:bodyPr>
          <a:lstStyle/>
          <a:p>
            <a:pPr algn="ctr"/>
            <a:r>
              <a:rPr lang="it-IT" sz="2400" b="1" dirty="0" smtClean="0">
                <a:solidFill>
                  <a:srgbClr val="FFFF00"/>
                </a:solidFill>
              </a:rPr>
              <a:t>Prevalenza di SA e Spondiloartriti vs AR negli USA </a:t>
            </a:r>
            <a:endParaRPr lang="it-IT" sz="2400" b="1" dirty="0">
              <a:solidFill>
                <a:srgbClr val="FFFF00"/>
              </a:solidFill>
            </a:endParaRPr>
          </a:p>
        </p:txBody>
      </p:sp>
    </p:spTree>
  </p:cSld>
  <p:clrMapOvr>
    <a:masterClrMapping/>
  </p:clrMapOvr>
  <p:transition>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0034" y="571480"/>
            <a:ext cx="8201028" cy="914400"/>
          </a:xfrm>
        </p:spPr>
        <p:txBody>
          <a:bodyPr/>
          <a:lstStyle/>
          <a:p>
            <a:pPr algn="ctr" eaLnBrk="1" hangingPunct="1">
              <a:defRPr/>
            </a:pPr>
            <a:r>
              <a:rPr lang="it-IT" sz="3200" dirty="0" smtClean="0">
                <a:solidFill>
                  <a:schemeClr val="accent4">
                    <a:lumMod val="60000"/>
                    <a:lumOff val="40000"/>
                  </a:schemeClr>
                </a:solidFill>
                <a:latin typeface="Comic Sans MS" pitchFamily="66" charset="0"/>
              </a:rPr>
              <a:t>PREVALENZA  SPONDILOENTESOARTRITI</a:t>
            </a:r>
            <a:br>
              <a:rPr lang="it-IT" sz="3200" dirty="0" smtClean="0">
                <a:solidFill>
                  <a:schemeClr val="accent4">
                    <a:lumMod val="60000"/>
                    <a:lumOff val="40000"/>
                  </a:schemeClr>
                </a:solidFill>
                <a:latin typeface="Comic Sans MS" pitchFamily="66" charset="0"/>
              </a:rPr>
            </a:br>
            <a:r>
              <a:rPr lang="it-IT" sz="1800" dirty="0" smtClean="0">
                <a:solidFill>
                  <a:schemeClr val="accent4">
                    <a:lumMod val="60000"/>
                    <a:lumOff val="40000"/>
                  </a:schemeClr>
                </a:solidFill>
                <a:latin typeface="Comic Sans MS" pitchFamily="66" charset="0"/>
              </a:rPr>
              <a:t>   </a:t>
            </a:r>
          </a:p>
        </p:txBody>
      </p:sp>
      <p:sp>
        <p:nvSpPr>
          <p:cNvPr id="24579" name="Rectangle 3"/>
          <p:cNvSpPr>
            <a:spLocks noGrp="1" noChangeArrowheads="1"/>
          </p:cNvSpPr>
          <p:nvPr>
            <p:ph type="body" idx="1"/>
          </p:nvPr>
        </p:nvSpPr>
        <p:spPr>
          <a:xfrm>
            <a:off x="357158" y="2643158"/>
            <a:ext cx="8401080" cy="4214842"/>
          </a:xfrm>
        </p:spPr>
        <p:txBody>
          <a:bodyPr>
            <a:normAutofit/>
          </a:bodyPr>
          <a:lstStyle/>
          <a:p>
            <a:pPr eaLnBrk="1" hangingPunct="1">
              <a:buFont typeface="Wingdings" pitchFamily="2" charset="2"/>
              <a:buChar char="§"/>
              <a:defRPr/>
            </a:pPr>
            <a:r>
              <a:rPr lang="it-IT" sz="2800" dirty="0" smtClean="0">
                <a:solidFill>
                  <a:schemeClr val="accent4">
                    <a:lumMod val="60000"/>
                    <a:lumOff val="40000"/>
                  </a:schemeClr>
                </a:solidFill>
                <a:latin typeface="Comic Sans MS" pitchFamily="66" charset="0"/>
              </a:rPr>
              <a:t>  GERMANIA </a:t>
            </a:r>
          </a:p>
          <a:p>
            <a:pPr eaLnBrk="1" hangingPunct="1">
              <a:buNone/>
              <a:defRPr/>
            </a:pPr>
            <a:r>
              <a:rPr lang="it-IT" sz="2800" dirty="0" smtClean="0">
                <a:solidFill>
                  <a:srgbClr val="FF0000"/>
                </a:solidFill>
                <a:latin typeface="Comic Sans MS" pitchFamily="66" charset="0"/>
              </a:rPr>
              <a:t>     ( REUMATOLOGI </a:t>
            </a:r>
            <a:r>
              <a:rPr lang="it-IT" sz="2800" dirty="0" err="1" smtClean="0">
                <a:solidFill>
                  <a:srgbClr val="FF0000"/>
                </a:solidFill>
                <a:latin typeface="Comic Sans MS" pitchFamily="66" charset="0"/>
              </a:rPr>
              <a:t>DI</a:t>
            </a:r>
            <a:r>
              <a:rPr lang="it-IT" sz="2800" dirty="0" smtClean="0">
                <a:solidFill>
                  <a:srgbClr val="FF0000"/>
                </a:solidFill>
                <a:latin typeface="Comic Sans MS" pitchFamily="66" charset="0"/>
              </a:rPr>
              <a:t> BERLINO ) </a:t>
            </a:r>
            <a:r>
              <a:rPr lang="it-IT" sz="3200" b="1" dirty="0" smtClean="0">
                <a:solidFill>
                  <a:schemeClr val="tx2">
                    <a:lumMod val="75000"/>
                  </a:schemeClr>
                </a:solidFill>
                <a:latin typeface="Comic Sans MS" pitchFamily="66" charset="0"/>
              </a:rPr>
              <a:t>   </a:t>
            </a:r>
            <a:r>
              <a:rPr lang="it-IT" sz="3200" b="1" dirty="0" smtClean="0">
                <a:solidFill>
                  <a:srgbClr val="FFFF00"/>
                </a:solidFill>
                <a:latin typeface="Comic Sans MS" pitchFamily="66" charset="0"/>
              </a:rPr>
              <a:t>1.9 %</a:t>
            </a:r>
          </a:p>
          <a:p>
            <a:pPr eaLnBrk="1" hangingPunct="1">
              <a:buFont typeface="Wingdings" pitchFamily="2" charset="2"/>
              <a:buChar char="§"/>
              <a:defRPr/>
            </a:pPr>
            <a:endParaRPr lang="it-IT" sz="3200" b="1" dirty="0" smtClean="0">
              <a:solidFill>
                <a:schemeClr val="tx2">
                  <a:lumMod val="75000"/>
                </a:schemeClr>
              </a:solidFill>
              <a:latin typeface="Comic Sans MS" pitchFamily="66" charset="0"/>
            </a:endParaRPr>
          </a:p>
          <a:p>
            <a:pPr eaLnBrk="1" hangingPunct="1">
              <a:buFont typeface="Wingdings" pitchFamily="2" charset="2"/>
              <a:buChar char="§"/>
              <a:defRPr/>
            </a:pPr>
            <a:r>
              <a:rPr lang="it-IT" sz="3200" dirty="0" smtClean="0">
                <a:solidFill>
                  <a:schemeClr val="accent4">
                    <a:lumMod val="60000"/>
                    <a:lumOff val="40000"/>
                  </a:schemeClr>
                </a:solidFill>
                <a:latin typeface="Comic Sans MS" pitchFamily="66" charset="0"/>
              </a:rPr>
              <a:t> ALASKA </a:t>
            </a:r>
            <a:r>
              <a:rPr lang="it-IT" sz="3200" b="1" dirty="0" smtClean="0">
                <a:solidFill>
                  <a:schemeClr val="accent4">
                    <a:lumMod val="60000"/>
                    <a:lumOff val="40000"/>
                  </a:schemeClr>
                </a:solidFill>
                <a:latin typeface="Comic Sans MS" pitchFamily="66" charset="0"/>
              </a:rPr>
              <a:t>                         </a:t>
            </a:r>
            <a:r>
              <a:rPr lang="it-IT" sz="3200" b="1" dirty="0" smtClean="0">
                <a:solidFill>
                  <a:srgbClr val="FFFF00"/>
                </a:solidFill>
                <a:latin typeface="Comic Sans MS" pitchFamily="66" charset="0"/>
              </a:rPr>
              <a:t>2.5 %</a:t>
            </a:r>
          </a:p>
          <a:p>
            <a:pPr eaLnBrk="1" hangingPunct="1">
              <a:buNone/>
              <a:defRPr/>
            </a:pPr>
            <a:endParaRPr lang="it-IT" sz="2000" dirty="0" smtClean="0">
              <a:solidFill>
                <a:schemeClr val="tx2">
                  <a:lumMod val="75000"/>
                </a:schemeClr>
              </a:solidFill>
              <a:latin typeface="Comic Sans MS" pitchFamily="66" charset="0"/>
            </a:endParaRPr>
          </a:p>
          <a:p>
            <a:pPr eaLnBrk="1" hangingPunct="1">
              <a:defRPr/>
            </a:pPr>
            <a:endParaRPr lang="it-IT" sz="2000" dirty="0" smtClean="0">
              <a:latin typeface="Comic Sans MS" pitchFamily="66"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143372" y="428604"/>
            <a:ext cx="4606926" cy="1881180"/>
          </a:xfrm>
        </p:spPr>
        <p:txBody>
          <a:bodyPr/>
          <a:lstStyle/>
          <a:p>
            <a:r>
              <a:rPr lang="it-IT" sz="3200" b="1" dirty="0" smtClean="0">
                <a:solidFill>
                  <a:schemeClr val="tx2">
                    <a:lumMod val="50000"/>
                  </a:schemeClr>
                </a:solidFill>
                <a:latin typeface="Times New Roman" pitchFamily="18" charset="0"/>
              </a:rPr>
              <a:t>        </a:t>
            </a:r>
            <a:r>
              <a:rPr lang="it-IT" sz="2400" b="0" dirty="0" smtClean="0">
                <a:solidFill>
                  <a:srgbClr val="FF0000"/>
                </a:solidFill>
                <a:latin typeface="Times New Roman" pitchFamily="18" charset="0"/>
              </a:rPr>
              <a:t>EPIDEMIOLOGIA </a:t>
            </a:r>
            <a:r>
              <a:rPr lang="it-IT" sz="2400" b="0" dirty="0" smtClean="0">
                <a:solidFill>
                  <a:schemeClr val="tx2">
                    <a:lumMod val="50000"/>
                  </a:schemeClr>
                </a:solidFill>
                <a:latin typeface="Times New Roman" pitchFamily="18" charset="0"/>
              </a:rPr>
              <a:t>  </a:t>
            </a:r>
            <a:br>
              <a:rPr lang="it-IT" sz="2400" b="0" dirty="0" smtClean="0">
                <a:solidFill>
                  <a:schemeClr val="tx2">
                    <a:lumMod val="50000"/>
                  </a:schemeClr>
                </a:solidFill>
                <a:latin typeface="Times New Roman" pitchFamily="18" charset="0"/>
              </a:rPr>
            </a:br>
            <a:r>
              <a:rPr lang="it-IT" sz="2400" b="0" dirty="0" smtClean="0">
                <a:solidFill>
                  <a:srgbClr val="FF0000"/>
                </a:solidFill>
                <a:latin typeface="Times New Roman" pitchFamily="18" charset="0"/>
              </a:rPr>
              <a:t>                    </a:t>
            </a:r>
            <a:r>
              <a:rPr lang="it-IT" sz="2400" b="0" dirty="0" smtClean="0">
                <a:solidFill>
                  <a:srgbClr val="FFFF00"/>
                </a:solidFill>
                <a:latin typeface="Times New Roman" pitchFamily="18" charset="0"/>
              </a:rPr>
              <a:t> DELLE</a:t>
            </a:r>
            <a:r>
              <a:rPr lang="it-IT" sz="2400" b="0" dirty="0" smtClean="0">
                <a:solidFill>
                  <a:srgbClr val="FF0000"/>
                </a:solidFill>
                <a:latin typeface="Times New Roman" pitchFamily="18" charset="0"/>
              </a:rPr>
              <a:t/>
            </a:r>
            <a:br>
              <a:rPr lang="it-IT" sz="2400" b="0" dirty="0" smtClean="0">
                <a:solidFill>
                  <a:srgbClr val="FF0000"/>
                </a:solidFill>
                <a:latin typeface="Times New Roman" pitchFamily="18" charset="0"/>
              </a:rPr>
            </a:br>
            <a:r>
              <a:rPr lang="it-IT" sz="2400" b="0" dirty="0" smtClean="0">
                <a:solidFill>
                  <a:srgbClr val="FF0000"/>
                </a:solidFill>
                <a:latin typeface="Times New Roman" pitchFamily="18" charset="0"/>
              </a:rPr>
              <a:t>  SPONDILOENTESOARTRITI </a:t>
            </a:r>
            <a:endParaRPr lang="it-IT" sz="2400" b="0" dirty="0">
              <a:solidFill>
                <a:srgbClr val="FF0000"/>
              </a:solidFill>
              <a:latin typeface="Times New Roman" pitchFamily="18" charset="0"/>
            </a:endParaRPr>
          </a:p>
        </p:txBody>
      </p:sp>
      <p:sp>
        <p:nvSpPr>
          <p:cNvPr id="2051" name="Rectangle 3"/>
          <p:cNvSpPr>
            <a:spLocks noGrp="1" noChangeArrowheads="1"/>
          </p:cNvSpPr>
          <p:nvPr>
            <p:ph type="subTitle" idx="1"/>
          </p:nvPr>
        </p:nvSpPr>
        <p:spPr>
          <a:xfrm>
            <a:off x="3929058" y="2285968"/>
            <a:ext cx="4929222" cy="4572032"/>
          </a:xfrm>
        </p:spPr>
        <p:txBody>
          <a:bodyPr>
            <a:normAutofit fontScale="92500" lnSpcReduction="10000"/>
          </a:bodyPr>
          <a:lstStyle/>
          <a:p>
            <a:pPr>
              <a:lnSpc>
                <a:spcPct val="80000"/>
              </a:lnSpc>
            </a:pPr>
            <a:r>
              <a:rPr lang="it-IT" sz="2400" b="1" i="1" dirty="0" smtClean="0">
                <a:solidFill>
                  <a:srgbClr val="FF0000"/>
                </a:solidFill>
                <a:latin typeface="Times New Roman" pitchFamily="18" charset="0"/>
              </a:rPr>
              <a:t>               </a:t>
            </a:r>
          </a:p>
          <a:p>
            <a:pPr>
              <a:lnSpc>
                <a:spcPct val="80000"/>
              </a:lnSpc>
            </a:pPr>
            <a:endParaRPr lang="it-IT" sz="2400" b="1" i="1" dirty="0" smtClean="0">
              <a:solidFill>
                <a:srgbClr val="FF0000"/>
              </a:solidFill>
              <a:latin typeface="Times New Roman" pitchFamily="18" charset="0"/>
            </a:endParaRPr>
          </a:p>
          <a:p>
            <a:pPr>
              <a:lnSpc>
                <a:spcPct val="80000"/>
              </a:lnSpc>
            </a:pPr>
            <a:endParaRPr lang="it-IT" sz="2400" b="1" i="1" dirty="0" smtClean="0">
              <a:solidFill>
                <a:srgbClr val="FF0000"/>
              </a:solidFill>
              <a:latin typeface="Times New Roman" pitchFamily="18" charset="0"/>
            </a:endParaRPr>
          </a:p>
          <a:p>
            <a:pPr>
              <a:lnSpc>
                <a:spcPct val="80000"/>
              </a:lnSpc>
            </a:pPr>
            <a:r>
              <a:rPr lang="it-IT" sz="2200" b="1" i="1" dirty="0" smtClean="0">
                <a:solidFill>
                  <a:srgbClr val="FF0000"/>
                </a:solidFill>
                <a:latin typeface="Times New Roman" pitchFamily="18" charset="0"/>
              </a:rPr>
              <a:t>                </a:t>
            </a:r>
            <a:r>
              <a:rPr lang="it-IT" sz="2200" i="1" dirty="0" smtClean="0">
                <a:solidFill>
                  <a:schemeClr val="accent4">
                    <a:lumMod val="60000"/>
                    <a:lumOff val="40000"/>
                  </a:schemeClr>
                </a:solidFill>
                <a:latin typeface="Times New Roman" pitchFamily="18" charset="0"/>
              </a:rPr>
              <a:t>GIUSEPPE     ZACC</a:t>
            </a:r>
            <a:r>
              <a:rPr lang="it-IT" sz="1900" i="1" dirty="0" smtClean="0">
                <a:solidFill>
                  <a:schemeClr val="accent4">
                    <a:lumMod val="60000"/>
                    <a:lumOff val="40000"/>
                  </a:schemeClr>
                </a:solidFill>
                <a:latin typeface="Times New Roman" pitchFamily="18" charset="0"/>
              </a:rPr>
              <a:t>ARI</a:t>
            </a:r>
          </a:p>
          <a:p>
            <a:pPr>
              <a:lnSpc>
                <a:spcPct val="80000"/>
              </a:lnSpc>
            </a:pPr>
            <a:endParaRPr lang="it-IT" sz="2400" b="1" i="1" dirty="0" smtClean="0">
              <a:solidFill>
                <a:srgbClr val="FF0000"/>
              </a:solidFill>
              <a:latin typeface="Times New Roman" pitchFamily="18" charset="0"/>
            </a:endParaRPr>
          </a:p>
          <a:p>
            <a:pPr>
              <a:lnSpc>
                <a:spcPct val="80000"/>
              </a:lnSpc>
            </a:pPr>
            <a:endParaRPr lang="it-IT" sz="2000" b="1" i="1" dirty="0" smtClean="0">
              <a:solidFill>
                <a:srgbClr val="FF0000"/>
              </a:solidFill>
              <a:latin typeface="Times New Roman" pitchFamily="18" charset="0"/>
            </a:endParaRPr>
          </a:p>
          <a:p>
            <a:pPr>
              <a:lnSpc>
                <a:spcPct val="80000"/>
              </a:lnSpc>
            </a:pPr>
            <a:endParaRPr lang="it-IT" b="1" i="1" dirty="0" smtClean="0">
              <a:solidFill>
                <a:srgbClr val="FF0000"/>
              </a:solidFill>
              <a:latin typeface="Times New Roman" pitchFamily="18" charset="0"/>
            </a:endParaRPr>
          </a:p>
          <a:p>
            <a:pPr>
              <a:lnSpc>
                <a:spcPct val="80000"/>
              </a:lnSpc>
            </a:pPr>
            <a:endParaRPr lang="it-IT" b="1" i="1" dirty="0" smtClean="0">
              <a:solidFill>
                <a:srgbClr val="FF0000"/>
              </a:solidFill>
              <a:latin typeface="Times New Roman" pitchFamily="18" charset="0"/>
            </a:endParaRPr>
          </a:p>
          <a:p>
            <a:pPr>
              <a:lnSpc>
                <a:spcPct val="80000"/>
              </a:lnSpc>
            </a:pPr>
            <a:endParaRPr lang="it-IT" b="1" i="1" dirty="0" smtClean="0">
              <a:solidFill>
                <a:srgbClr val="FF0000"/>
              </a:solidFill>
              <a:latin typeface="Times New Roman" pitchFamily="18" charset="0"/>
            </a:endParaRPr>
          </a:p>
          <a:p>
            <a:pPr>
              <a:lnSpc>
                <a:spcPct val="80000"/>
              </a:lnSpc>
            </a:pPr>
            <a:endParaRPr lang="it-IT" b="1" i="1" dirty="0" smtClean="0">
              <a:solidFill>
                <a:srgbClr val="FF0000"/>
              </a:solidFill>
              <a:latin typeface="Times New Roman" pitchFamily="18" charset="0"/>
            </a:endParaRPr>
          </a:p>
          <a:p>
            <a:pPr>
              <a:lnSpc>
                <a:spcPct val="80000"/>
              </a:lnSpc>
            </a:pPr>
            <a:endParaRPr lang="it-IT" sz="2000" b="1" i="1" dirty="0" smtClean="0">
              <a:solidFill>
                <a:srgbClr val="FF0000"/>
              </a:solidFill>
              <a:latin typeface="Times New Roman" pitchFamily="18" charset="0"/>
            </a:endParaRPr>
          </a:p>
          <a:p>
            <a:pPr algn="l">
              <a:lnSpc>
                <a:spcPct val="80000"/>
              </a:lnSpc>
            </a:pPr>
            <a:r>
              <a:rPr lang="it-IT" sz="1200" i="1" dirty="0" smtClean="0">
                <a:solidFill>
                  <a:srgbClr val="FF0000"/>
                </a:solidFill>
                <a:latin typeface="Times New Roman" pitchFamily="18" charset="0"/>
              </a:rPr>
              <a:t>ASL ROMA C       OSPEDALE   S.  EUGENIO</a:t>
            </a:r>
          </a:p>
          <a:p>
            <a:pPr algn="l">
              <a:lnSpc>
                <a:spcPct val="80000"/>
              </a:lnSpc>
            </a:pPr>
            <a:endParaRPr lang="it-IT" sz="1200" i="1" dirty="0" smtClean="0">
              <a:solidFill>
                <a:srgbClr val="FF0000"/>
              </a:solidFill>
              <a:latin typeface="Times New Roman" pitchFamily="18" charset="0"/>
            </a:endParaRPr>
          </a:p>
          <a:p>
            <a:pPr algn="l">
              <a:lnSpc>
                <a:spcPct val="80000"/>
              </a:lnSpc>
            </a:pPr>
            <a:r>
              <a:rPr lang="it-IT" sz="1200" i="1" dirty="0" smtClean="0">
                <a:solidFill>
                  <a:srgbClr val="FF0000"/>
                </a:solidFill>
                <a:latin typeface="Times New Roman" pitchFamily="18" charset="0"/>
              </a:rPr>
              <a:t> </a:t>
            </a:r>
          </a:p>
          <a:p>
            <a:pPr algn="l">
              <a:lnSpc>
                <a:spcPct val="80000"/>
              </a:lnSpc>
            </a:pPr>
            <a:r>
              <a:rPr lang="it-IT" sz="1200" i="1" dirty="0" smtClean="0">
                <a:solidFill>
                  <a:srgbClr val="00FF00"/>
                </a:solidFill>
                <a:latin typeface="Times New Roman" pitchFamily="18" charset="0"/>
              </a:rPr>
              <a:t>DIRIGENTE</a:t>
            </a:r>
            <a:r>
              <a:rPr lang="it-IT" sz="1200" i="1" dirty="0" smtClean="0">
                <a:solidFill>
                  <a:srgbClr val="FFFF00"/>
                </a:solidFill>
                <a:latin typeface="Times New Roman" pitchFamily="18" charset="0"/>
              </a:rPr>
              <a:t>     MEDICO    UOC   REUMATOLOGIA</a:t>
            </a:r>
            <a:endParaRPr lang="it-IT" sz="1200" i="1" dirty="0" smtClean="0">
              <a:solidFill>
                <a:srgbClr val="00FF00"/>
              </a:solidFill>
              <a:latin typeface="Times New Roman" pitchFamily="18" charset="0"/>
            </a:endParaRPr>
          </a:p>
          <a:p>
            <a:pPr algn="l">
              <a:lnSpc>
                <a:spcPct val="80000"/>
              </a:lnSpc>
            </a:pPr>
            <a:endParaRPr lang="it-IT" sz="1200" i="1" dirty="0" smtClean="0">
              <a:solidFill>
                <a:srgbClr val="00FF00"/>
              </a:solidFill>
              <a:latin typeface="Times New Roman" pitchFamily="18" charset="0"/>
            </a:endParaRPr>
          </a:p>
          <a:p>
            <a:pPr algn="l">
              <a:lnSpc>
                <a:spcPct val="80000"/>
              </a:lnSpc>
            </a:pPr>
            <a:endParaRPr lang="it-IT" sz="1200" i="1" dirty="0" smtClean="0">
              <a:solidFill>
                <a:srgbClr val="00FF00"/>
              </a:solidFill>
              <a:latin typeface="Times New Roman" pitchFamily="18" charset="0"/>
            </a:endParaRPr>
          </a:p>
          <a:p>
            <a:pPr algn="l">
              <a:lnSpc>
                <a:spcPct val="80000"/>
              </a:lnSpc>
            </a:pPr>
            <a:endParaRPr lang="it-IT" sz="1200" i="1" dirty="0" smtClean="0">
              <a:solidFill>
                <a:srgbClr val="00FF00"/>
              </a:solidFill>
              <a:latin typeface="Times New Roman" pitchFamily="18" charset="0"/>
            </a:endParaRPr>
          </a:p>
          <a:p>
            <a:pPr algn="l">
              <a:lnSpc>
                <a:spcPct val="80000"/>
              </a:lnSpc>
            </a:pPr>
            <a:r>
              <a:rPr lang="it-IT" sz="1200" i="1" dirty="0" smtClean="0">
                <a:solidFill>
                  <a:srgbClr val="FF0000"/>
                </a:solidFill>
                <a:latin typeface="Times New Roman" pitchFamily="18" charset="0"/>
              </a:rPr>
              <a:t>UNIVERSITA’   DEGLI   STUDI   </a:t>
            </a:r>
            <a:r>
              <a:rPr lang="it-IT" sz="1200" i="1" dirty="0" err="1" smtClean="0">
                <a:solidFill>
                  <a:srgbClr val="FF0000"/>
                </a:solidFill>
                <a:latin typeface="Times New Roman" pitchFamily="18" charset="0"/>
              </a:rPr>
              <a:t>DI</a:t>
            </a:r>
            <a:r>
              <a:rPr lang="it-IT" sz="1200" i="1" dirty="0" smtClean="0">
                <a:solidFill>
                  <a:srgbClr val="FF0000"/>
                </a:solidFill>
                <a:latin typeface="Times New Roman" pitchFamily="18" charset="0"/>
              </a:rPr>
              <a:t>   ROMA  “ TOR  VERGATA ”</a:t>
            </a:r>
          </a:p>
          <a:p>
            <a:pPr algn="l">
              <a:lnSpc>
                <a:spcPct val="80000"/>
              </a:lnSpc>
            </a:pPr>
            <a:endParaRPr lang="it-IT" sz="1200" i="1" dirty="0" smtClean="0">
              <a:solidFill>
                <a:srgbClr val="FF0000"/>
              </a:solidFill>
              <a:latin typeface="Times New Roman" pitchFamily="18" charset="0"/>
            </a:endParaRPr>
          </a:p>
          <a:p>
            <a:pPr algn="l">
              <a:lnSpc>
                <a:spcPct val="80000"/>
              </a:lnSpc>
            </a:pPr>
            <a:r>
              <a:rPr lang="it-IT" sz="1200" i="1" dirty="0" smtClean="0">
                <a:solidFill>
                  <a:srgbClr val="00FF00"/>
                </a:solidFill>
                <a:latin typeface="Times New Roman" pitchFamily="18" charset="0"/>
              </a:rPr>
              <a:t>DOCENTE   </a:t>
            </a:r>
            <a:r>
              <a:rPr lang="it-IT" sz="1200" i="1" dirty="0" smtClean="0">
                <a:solidFill>
                  <a:srgbClr val="FFFF00"/>
                </a:solidFill>
                <a:latin typeface="Times New Roman" pitchFamily="18" charset="0"/>
              </a:rPr>
              <a:t>   </a:t>
            </a:r>
            <a:r>
              <a:rPr lang="it-IT" sz="1200" i="1" dirty="0" err="1" smtClean="0">
                <a:solidFill>
                  <a:srgbClr val="FFFF00"/>
                </a:solidFill>
                <a:latin typeface="Times New Roman" pitchFamily="18" charset="0"/>
              </a:rPr>
              <a:t>DI</a:t>
            </a:r>
            <a:r>
              <a:rPr lang="it-IT" sz="1200" i="1" dirty="0" smtClean="0">
                <a:solidFill>
                  <a:srgbClr val="FFFF00"/>
                </a:solidFill>
                <a:latin typeface="Times New Roman" pitchFamily="18" charset="0"/>
              </a:rPr>
              <a:t>       “ REUMATOLOGIA”      E     </a:t>
            </a:r>
            <a:r>
              <a:rPr lang="it-IT" sz="1200" i="1" dirty="0" err="1" smtClean="0">
                <a:solidFill>
                  <a:srgbClr val="FFFF00"/>
                </a:solidFill>
                <a:latin typeface="Times New Roman" pitchFamily="18" charset="0"/>
              </a:rPr>
              <a:t>DI</a:t>
            </a:r>
            <a:r>
              <a:rPr lang="it-IT" sz="1200" i="1" dirty="0" smtClean="0">
                <a:solidFill>
                  <a:srgbClr val="FFFF00"/>
                </a:solidFill>
                <a:latin typeface="Times New Roman" pitchFamily="18" charset="0"/>
              </a:rPr>
              <a:t>     “ IMMUNOLOGIA”</a:t>
            </a:r>
          </a:p>
          <a:p>
            <a:pPr algn="l">
              <a:lnSpc>
                <a:spcPct val="80000"/>
              </a:lnSpc>
            </a:pPr>
            <a:endParaRPr lang="it-IT" sz="1400" b="1" i="1" dirty="0" smtClean="0">
              <a:solidFill>
                <a:srgbClr val="00FF00"/>
              </a:solidFill>
              <a:latin typeface="Times New Roman" pitchFamily="18" charset="0"/>
            </a:endParaRPr>
          </a:p>
          <a:p>
            <a:pPr algn="l">
              <a:lnSpc>
                <a:spcPct val="80000"/>
              </a:lnSpc>
            </a:pPr>
            <a:endParaRPr lang="it-IT" sz="1400" b="1" i="1" dirty="0" smtClean="0">
              <a:solidFill>
                <a:srgbClr val="00FF00"/>
              </a:solidFill>
              <a:latin typeface="Times New Roman" pitchFamily="18" charset="0"/>
            </a:endParaRPr>
          </a:p>
          <a:p>
            <a:pPr algn="l">
              <a:lnSpc>
                <a:spcPct val="80000"/>
              </a:lnSpc>
            </a:pPr>
            <a:r>
              <a:rPr lang="it-IT" b="1" i="1" dirty="0" smtClean="0">
                <a:solidFill>
                  <a:srgbClr val="FF0000"/>
                </a:solidFill>
                <a:latin typeface="Times New Roman" pitchFamily="18" charset="0"/>
              </a:rPr>
              <a:t> </a:t>
            </a:r>
          </a:p>
          <a:p>
            <a:pPr>
              <a:lnSpc>
                <a:spcPct val="80000"/>
              </a:lnSpc>
            </a:pPr>
            <a:endParaRPr lang="it-IT" sz="1400" dirty="0">
              <a:latin typeface="Times New Roman" pitchFamily="18" charset="0"/>
            </a:endParaRPr>
          </a:p>
        </p:txBody>
      </p:sp>
      <p:pic>
        <p:nvPicPr>
          <p:cNvPr id="2053" name="Picture 5" descr="Scansione"/>
          <p:cNvPicPr>
            <a:picLocks noChangeAspect="1" noChangeArrowheads="1"/>
          </p:cNvPicPr>
          <p:nvPr/>
        </p:nvPicPr>
        <p:blipFill>
          <a:blip r:embed="rId2"/>
          <a:srcRect/>
          <a:stretch>
            <a:fillRect/>
          </a:stretch>
        </p:blipFill>
        <p:spPr bwMode="auto">
          <a:xfrm>
            <a:off x="0" y="0"/>
            <a:ext cx="3643306" cy="68580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42844" y="214290"/>
            <a:ext cx="9001156" cy="2000264"/>
          </a:xfrm>
        </p:spPr>
        <p:txBody>
          <a:bodyPr/>
          <a:lstStyle/>
          <a:p>
            <a:pPr algn="ctr"/>
            <a:r>
              <a:rPr lang="it-IT" sz="1800" dirty="0" smtClean="0">
                <a:solidFill>
                  <a:schemeClr val="accent4">
                    <a:lumMod val="60000"/>
                    <a:lumOff val="40000"/>
                  </a:schemeClr>
                </a:solidFill>
                <a:latin typeface="Times New Roman" pitchFamily="18" charset="0"/>
              </a:rPr>
              <a:t>METANALISI   PUBBLICAZIONI    SCIENTIFICHE  INTERNAZIONALI   MULTIDISCIPLINARI </a:t>
            </a:r>
            <a:r>
              <a:rPr lang="it-IT" sz="1800" dirty="0" smtClean="0">
                <a:solidFill>
                  <a:srgbClr val="FF0000"/>
                </a:solidFill>
                <a:latin typeface="Times New Roman" pitchFamily="18" charset="0"/>
              </a:rPr>
              <a:t/>
            </a:r>
            <a:br>
              <a:rPr lang="it-IT" sz="1800" dirty="0" smtClean="0">
                <a:solidFill>
                  <a:srgbClr val="FF0000"/>
                </a:solidFill>
                <a:latin typeface="Times New Roman" pitchFamily="18" charset="0"/>
              </a:rPr>
            </a:br>
            <a:r>
              <a:rPr lang="it-IT" sz="1800" dirty="0" smtClean="0">
                <a:solidFill>
                  <a:srgbClr val="FF0000"/>
                </a:solidFill>
                <a:latin typeface="Times New Roman" pitchFamily="18" charset="0"/>
              </a:rPr>
              <a:t> ( REUMATOLOGIA,  DERMATOLOGIA,  GASTRONTEROLOGIA )</a:t>
            </a:r>
            <a:br>
              <a:rPr lang="it-IT" sz="1800" dirty="0" smtClean="0">
                <a:solidFill>
                  <a:srgbClr val="FF0000"/>
                </a:solidFill>
                <a:latin typeface="Times New Roman" pitchFamily="18" charset="0"/>
              </a:rPr>
            </a:br>
            <a:r>
              <a:rPr lang="it-IT" sz="1800" dirty="0" smtClean="0">
                <a:solidFill>
                  <a:srgbClr val="FF0000"/>
                </a:solidFill>
                <a:latin typeface="Times New Roman" pitchFamily="18" charset="0"/>
              </a:rPr>
              <a:t> </a:t>
            </a:r>
            <a:r>
              <a:rPr lang="it-IT" sz="1800" dirty="0" smtClean="0">
                <a:solidFill>
                  <a:schemeClr val="accent4">
                    <a:lumMod val="60000"/>
                    <a:lumOff val="40000"/>
                  </a:schemeClr>
                </a:solidFill>
                <a:latin typeface="Times New Roman" pitchFamily="18" charset="0"/>
              </a:rPr>
              <a:t>+   MIA  ESPERIENZA  PERSONALE :</a:t>
            </a:r>
            <a:r>
              <a:rPr lang="it-IT" sz="1800" dirty="0" smtClean="0">
                <a:solidFill>
                  <a:srgbClr val="FF0000"/>
                </a:solidFill>
                <a:latin typeface="Times New Roman" pitchFamily="18" charset="0"/>
              </a:rPr>
              <a:t/>
            </a:r>
            <a:br>
              <a:rPr lang="it-IT" sz="1800" dirty="0" smtClean="0">
                <a:solidFill>
                  <a:srgbClr val="FF0000"/>
                </a:solidFill>
                <a:latin typeface="Times New Roman" pitchFamily="18" charset="0"/>
              </a:rPr>
            </a:br>
            <a:r>
              <a:rPr lang="it-IT" sz="2200" dirty="0" smtClean="0">
                <a:solidFill>
                  <a:srgbClr val="FF0000"/>
                </a:solidFill>
                <a:latin typeface="Times New Roman" pitchFamily="18" charset="0"/>
              </a:rPr>
              <a:t/>
            </a:r>
            <a:br>
              <a:rPr lang="it-IT" sz="2200" dirty="0" smtClean="0">
                <a:solidFill>
                  <a:srgbClr val="FF0000"/>
                </a:solidFill>
                <a:latin typeface="Times New Roman" pitchFamily="18" charset="0"/>
              </a:rPr>
            </a:br>
            <a:r>
              <a:rPr lang="it-IT" sz="2400" dirty="0" smtClean="0">
                <a:solidFill>
                  <a:srgbClr val="FF0000"/>
                </a:solidFill>
                <a:latin typeface="Times New Roman" pitchFamily="18" charset="0"/>
              </a:rPr>
              <a:t> </a:t>
            </a:r>
            <a:r>
              <a:rPr lang="it-IT" sz="2400" dirty="0">
                <a:solidFill>
                  <a:schemeClr val="tx2">
                    <a:lumMod val="75000"/>
                  </a:schemeClr>
                </a:solidFill>
                <a:latin typeface="Times New Roman" pitchFamily="18" charset="0"/>
              </a:rPr>
              <a:t>PREVALENZA  SpA </a:t>
            </a:r>
            <a:r>
              <a:rPr lang="it-IT" sz="2400" dirty="0" smtClean="0">
                <a:solidFill>
                  <a:schemeClr val="tx2">
                    <a:lumMod val="75000"/>
                  </a:schemeClr>
                </a:solidFill>
                <a:latin typeface="Times New Roman" pitchFamily="18" charset="0"/>
              </a:rPr>
              <a:t/>
            </a:r>
            <a:br>
              <a:rPr lang="it-IT" sz="2400" dirty="0" smtClean="0">
                <a:solidFill>
                  <a:schemeClr val="tx2">
                    <a:lumMod val="75000"/>
                  </a:schemeClr>
                </a:solidFill>
                <a:latin typeface="Times New Roman" pitchFamily="18" charset="0"/>
              </a:rPr>
            </a:br>
            <a:r>
              <a:rPr lang="it-IT" sz="2400" dirty="0" smtClean="0">
                <a:solidFill>
                  <a:schemeClr val="tx2">
                    <a:lumMod val="75000"/>
                  </a:schemeClr>
                </a:solidFill>
                <a:latin typeface="Times New Roman" pitchFamily="18" charset="0"/>
              </a:rPr>
              <a:t>MOLTO   PIU’   ALTA    DELLO    0,5 %   STIMATA</a:t>
            </a:r>
            <a:endParaRPr lang="it-IT" sz="2400" dirty="0">
              <a:solidFill>
                <a:schemeClr val="tx2">
                  <a:lumMod val="75000"/>
                </a:schemeClr>
              </a:solidFill>
              <a:latin typeface="Times New Roman" pitchFamily="18" charset="0"/>
            </a:endParaRPr>
          </a:p>
        </p:txBody>
      </p:sp>
      <p:sp>
        <p:nvSpPr>
          <p:cNvPr id="60419" name="Rectangle 3"/>
          <p:cNvSpPr>
            <a:spLocks noGrp="1" noChangeArrowheads="1"/>
          </p:cNvSpPr>
          <p:nvPr>
            <p:ph type="body" idx="1"/>
          </p:nvPr>
        </p:nvSpPr>
        <p:spPr>
          <a:xfrm>
            <a:off x="214282" y="2714620"/>
            <a:ext cx="8786874" cy="4500570"/>
          </a:xfrm>
        </p:spPr>
        <p:txBody>
          <a:bodyPr>
            <a:normAutofit fontScale="92500" lnSpcReduction="20000"/>
          </a:bodyPr>
          <a:lstStyle/>
          <a:p>
            <a:pPr>
              <a:lnSpc>
                <a:spcPct val="80000"/>
              </a:lnSpc>
            </a:pPr>
            <a:r>
              <a:rPr lang="it-IT" sz="1800" dirty="0">
                <a:solidFill>
                  <a:srgbClr val="00FF00"/>
                </a:solidFill>
                <a:latin typeface="Times New Roman" pitchFamily="18" charset="0"/>
              </a:rPr>
              <a:t>SPONDILITE  ANCHILOSANTE  </a:t>
            </a:r>
            <a:r>
              <a:rPr lang="it-IT" sz="1800" dirty="0">
                <a:solidFill>
                  <a:srgbClr val="FFFF00"/>
                </a:solidFill>
                <a:latin typeface="Times New Roman" pitchFamily="18" charset="0"/>
              </a:rPr>
              <a:t> </a:t>
            </a:r>
            <a:r>
              <a:rPr lang="it-IT" sz="2400" dirty="0" smtClean="0">
                <a:solidFill>
                  <a:srgbClr val="FFFF00"/>
                </a:solidFill>
                <a:latin typeface="Times New Roman" pitchFamily="18" charset="0"/>
              </a:rPr>
              <a:t>CIRCA  </a:t>
            </a:r>
            <a:r>
              <a:rPr lang="it-IT" sz="2400" dirty="0" smtClean="0">
                <a:solidFill>
                  <a:srgbClr val="FF0000"/>
                </a:solidFill>
                <a:latin typeface="Times New Roman" pitchFamily="18" charset="0"/>
              </a:rPr>
              <a:t>0.4</a:t>
            </a:r>
            <a:r>
              <a:rPr lang="it-IT" sz="2400" dirty="0">
                <a:solidFill>
                  <a:srgbClr val="FF0000"/>
                </a:solidFill>
                <a:latin typeface="Times New Roman" pitchFamily="18" charset="0"/>
              </a:rPr>
              <a:t>%</a:t>
            </a:r>
          </a:p>
          <a:p>
            <a:pPr>
              <a:lnSpc>
                <a:spcPct val="80000"/>
              </a:lnSpc>
            </a:pPr>
            <a:r>
              <a:rPr lang="it-IT" sz="1800" dirty="0">
                <a:solidFill>
                  <a:srgbClr val="00FF00"/>
                </a:solidFill>
                <a:latin typeface="Times New Roman" pitchFamily="18" charset="0"/>
              </a:rPr>
              <a:t>SpA  PSORIASICA</a:t>
            </a:r>
            <a:r>
              <a:rPr lang="it-IT" sz="1800" dirty="0">
                <a:solidFill>
                  <a:srgbClr val="FFFF00"/>
                </a:solidFill>
                <a:latin typeface="Times New Roman" pitchFamily="18" charset="0"/>
              </a:rPr>
              <a:t>  </a:t>
            </a:r>
            <a:r>
              <a:rPr lang="it-IT" sz="1800" dirty="0" smtClean="0">
                <a:solidFill>
                  <a:srgbClr val="FFFF00"/>
                </a:solidFill>
                <a:latin typeface="Times New Roman" pitchFamily="18" charset="0"/>
              </a:rPr>
              <a:t> </a:t>
            </a:r>
            <a:r>
              <a:rPr lang="it-IT" sz="2400" dirty="0" smtClean="0">
                <a:solidFill>
                  <a:srgbClr val="FFFF00"/>
                </a:solidFill>
                <a:latin typeface="Times New Roman" pitchFamily="18" charset="0"/>
              </a:rPr>
              <a:t>CIRCA  </a:t>
            </a:r>
            <a:r>
              <a:rPr lang="it-IT" sz="2400" dirty="0">
                <a:solidFill>
                  <a:srgbClr val="FF0000"/>
                </a:solidFill>
                <a:latin typeface="Times New Roman" pitchFamily="18" charset="0"/>
              </a:rPr>
              <a:t>1%</a:t>
            </a:r>
          </a:p>
          <a:p>
            <a:pPr>
              <a:lnSpc>
                <a:spcPct val="80000"/>
              </a:lnSpc>
            </a:pPr>
            <a:r>
              <a:rPr lang="it-IT" sz="1800" dirty="0">
                <a:solidFill>
                  <a:srgbClr val="00FF00"/>
                </a:solidFill>
                <a:latin typeface="Times New Roman" pitchFamily="18" charset="0"/>
              </a:rPr>
              <a:t>SpA  ENTEROPATICHE </a:t>
            </a:r>
            <a:r>
              <a:rPr lang="it-IT" sz="1800" dirty="0" smtClean="0">
                <a:solidFill>
                  <a:srgbClr val="00FF00"/>
                </a:solidFill>
                <a:latin typeface="Times New Roman" pitchFamily="18" charset="0"/>
              </a:rPr>
              <a:t>  </a:t>
            </a:r>
            <a:r>
              <a:rPr lang="it-IT" sz="2400" dirty="0" smtClean="0">
                <a:solidFill>
                  <a:srgbClr val="FFFF00"/>
                </a:solidFill>
                <a:latin typeface="Times New Roman" pitchFamily="18" charset="0"/>
              </a:rPr>
              <a:t>CIRCA</a:t>
            </a:r>
            <a:r>
              <a:rPr lang="it-IT" sz="2400" dirty="0" smtClean="0">
                <a:solidFill>
                  <a:srgbClr val="00FF00"/>
                </a:solidFill>
                <a:latin typeface="Times New Roman" pitchFamily="18" charset="0"/>
              </a:rPr>
              <a:t> </a:t>
            </a:r>
            <a:r>
              <a:rPr lang="it-IT" sz="2400" dirty="0" smtClean="0">
                <a:solidFill>
                  <a:srgbClr val="FFFF00"/>
                </a:solidFill>
                <a:latin typeface="Times New Roman" pitchFamily="18" charset="0"/>
              </a:rPr>
              <a:t> </a:t>
            </a:r>
            <a:r>
              <a:rPr lang="it-IT" sz="2400" dirty="0">
                <a:solidFill>
                  <a:srgbClr val="FF0000"/>
                </a:solidFill>
                <a:latin typeface="Times New Roman" pitchFamily="18" charset="0"/>
              </a:rPr>
              <a:t>0.07%</a:t>
            </a:r>
          </a:p>
          <a:p>
            <a:pPr>
              <a:lnSpc>
                <a:spcPct val="80000"/>
              </a:lnSpc>
            </a:pPr>
            <a:r>
              <a:rPr lang="it-IT" sz="1800" dirty="0">
                <a:solidFill>
                  <a:srgbClr val="00FF00"/>
                </a:solidFill>
                <a:latin typeface="Times New Roman" pitchFamily="18" charset="0"/>
              </a:rPr>
              <a:t>SpA  REATTIVE ?</a:t>
            </a:r>
            <a:r>
              <a:rPr lang="it-IT" sz="1800" dirty="0">
                <a:solidFill>
                  <a:srgbClr val="FFFF00"/>
                </a:solidFill>
                <a:latin typeface="Times New Roman" pitchFamily="18" charset="0"/>
              </a:rPr>
              <a:t>   ( </a:t>
            </a:r>
            <a:r>
              <a:rPr lang="it-IT" sz="2400" dirty="0">
                <a:solidFill>
                  <a:srgbClr val="FFFF00"/>
                </a:solidFill>
                <a:latin typeface="Times New Roman" pitchFamily="18" charset="0"/>
              </a:rPr>
              <a:t>PROBABILMENTE  CIRCA  </a:t>
            </a:r>
            <a:r>
              <a:rPr lang="it-IT" sz="2400" dirty="0">
                <a:solidFill>
                  <a:srgbClr val="FF0000"/>
                </a:solidFill>
                <a:latin typeface="Times New Roman" pitchFamily="18" charset="0"/>
              </a:rPr>
              <a:t>0.1% </a:t>
            </a:r>
            <a:r>
              <a:rPr lang="it-IT" sz="1800" dirty="0">
                <a:solidFill>
                  <a:srgbClr val="FFFF00"/>
                </a:solidFill>
                <a:latin typeface="Times New Roman" pitchFamily="18" charset="0"/>
              </a:rPr>
              <a:t>)</a:t>
            </a:r>
          </a:p>
          <a:p>
            <a:pPr>
              <a:lnSpc>
                <a:spcPct val="80000"/>
              </a:lnSpc>
            </a:pPr>
            <a:endParaRPr lang="it-IT" sz="1800" dirty="0">
              <a:solidFill>
                <a:srgbClr val="FFFF00"/>
              </a:solidFill>
              <a:latin typeface="Times New Roman" pitchFamily="18" charset="0"/>
            </a:endParaRPr>
          </a:p>
          <a:p>
            <a:pPr>
              <a:lnSpc>
                <a:spcPct val="80000"/>
              </a:lnSpc>
              <a:buFontTx/>
              <a:buNone/>
            </a:pPr>
            <a:r>
              <a:rPr lang="it-IT" sz="1800" dirty="0">
                <a:solidFill>
                  <a:srgbClr val="00FF00"/>
                </a:solidFill>
                <a:latin typeface="Times New Roman" pitchFamily="18" charset="0"/>
              </a:rPr>
              <a:t>      </a:t>
            </a:r>
            <a:r>
              <a:rPr lang="it-IT" sz="2000" u="sng" dirty="0">
                <a:solidFill>
                  <a:srgbClr val="00FF00"/>
                </a:solidFill>
                <a:latin typeface="Times New Roman" pitchFamily="18" charset="0"/>
              </a:rPr>
              <a:t>PREVALENZA  TOTALE  STIMATA  </a:t>
            </a:r>
            <a:r>
              <a:rPr lang="it-IT" sz="2400" u="sng" dirty="0">
                <a:solidFill>
                  <a:srgbClr val="FFFF00"/>
                </a:solidFill>
                <a:latin typeface="Times New Roman" pitchFamily="18" charset="0"/>
              </a:rPr>
              <a:t>CIRCA</a:t>
            </a:r>
            <a:r>
              <a:rPr lang="it-IT" sz="2400" dirty="0">
                <a:solidFill>
                  <a:srgbClr val="FFFF00"/>
                </a:solidFill>
                <a:latin typeface="Times New Roman" pitchFamily="18" charset="0"/>
              </a:rPr>
              <a:t>   </a:t>
            </a:r>
            <a:r>
              <a:rPr lang="it-IT" sz="2400" u="sng" dirty="0">
                <a:solidFill>
                  <a:srgbClr val="FF0000"/>
                </a:solidFill>
                <a:latin typeface="Times New Roman" pitchFamily="18" charset="0"/>
              </a:rPr>
              <a:t>1.5%</a:t>
            </a:r>
          </a:p>
          <a:p>
            <a:pPr>
              <a:lnSpc>
                <a:spcPct val="80000"/>
              </a:lnSpc>
              <a:buFontTx/>
              <a:buNone/>
            </a:pPr>
            <a:endParaRPr lang="it-IT" sz="900" u="sng" dirty="0">
              <a:solidFill>
                <a:srgbClr val="FF0000"/>
              </a:solidFill>
              <a:latin typeface="Times New Roman" pitchFamily="18" charset="0"/>
            </a:endParaRPr>
          </a:p>
          <a:p>
            <a:pPr>
              <a:lnSpc>
                <a:spcPct val="80000"/>
              </a:lnSpc>
              <a:buFontTx/>
              <a:buNone/>
            </a:pPr>
            <a:r>
              <a:rPr lang="it-IT" sz="1800" dirty="0">
                <a:solidFill>
                  <a:srgbClr val="FFFF00"/>
                </a:solidFill>
                <a:latin typeface="Times New Roman" pitchFamily="18" charset="0"/>
              </a:rPr>
              <a:t>     +   </a:t>
            </a:r>
            <a:r>
              <a:rPr lang="it-IT" sz="1800" dirty="0">
                <a:solidFill>
                  <a:srgbClr val="00FF00"/>
                </a:solidFill>
                <a:latin typeface="Times New Roman" pitchFamily="18" charset="0"/>
              </a:rPr>
              <a:t>SpA  INDIFFERENZIATE</a:t>
            </a:r>
            <a:r>
              <a:rPr lang="it-IT" sz="1800" dirty="0">
                <a:solidFill>
                  <a:srgbClr val="FFFF00"/>
                </a:solidFill>
                <a:latin typeface="Times New Roman" pitchFamily="18" charset="0"/>
              </a:rPr>
              <a:t> </a:t>
            </a:r>
          </a:p>
          <a:p>
            <a:pPr>
              <a:lnSpc>
                <a:spcPct val="80000"/>
              </a:lnSpc>
              <a:buFontTx/>
              <a:buNone/>
            </a:pPr>
            <a:r>
              <a:rPr lang="it-IT" sz="1800" dirty="0">
                <a:solidFill>
                  <a:srgbClr val="FFFF00"/>
                </a:solidFill>
                <a:latin typeface="Times New Roman" pitchFamily="18" charset="0"/>
              </a:rPr>
              <a:t>          ( PROBABILMENTE  CIRCA  UN  TERZO  </a:t>
            </a:r>
            <a:r>
              <a:rPr lang="it-IT" sz="1800" dirty="0" err="1">
                <a:solidFill>
                  <a:srgbClr val="FFFF00"/>
                </a:solidFill>
                <a:latin typeface="Times New Roman" pitchFamily="18" charset="0"/>
              </a:rPr>
              <a:t>DI</a:t>
            </a:r>
            <a:r>
              <a:rPr lang="it-IT" sz="1800" dirty="0">
                <a:solidFill>
                  <a:srgbClr val="FFFF00"/>
                </a:solidFill>
                <a:latin typeface="Times New Roman" pitchFamily="18" charset="0"/>
              </a:rPr>
              <a:t>  TUTTE  LE  SpA )  </a:t>
            </a:r>
            <a:r>
              <a:rPr lang="it-IT" sz="2400" dirty="0" smtClean="0">
                <a:solidFill>
                  <a:srgbClr val="FFFF00"/>
                </a:solidFill>
                <a:latin typeface="Times New Roman" pitchFamily="18" charset="0"/>
              </a:rPr>
              <a:t>= CIRCA  </a:t>
            </a:r>
            <a:r>
              <a:rPr lang="it-IT" sz="2400" dirty="0" smtClean="0">
                <a:solidFill>
                  <a:srgbClr val="EB1B05"/>
                </a:solidFill>
                <a:latin typeface="Times New Roman" pitchFamily="18" charset="0"/>
              </a:rPr>
              <a:t>0,7%</a:t>
            </a:r>
            <a:endParaRPr lang="it-IT" sz="2400" dirty="0">
              <a:solidFill>
                <a:srgbClr val="EB1B05"/>
              </a:solidFill>
              <a:latin typeface="Times New Roman" pitchFamily="18" charset="0"/>
            </a:endParaRPr>
          </a:p>
          <a:p>
            <a:pPr>
              <a:lnSpc>
                <a:spcPct val="80000"/>
              </a:lnSpc>
              <a:buFontTx/>
              <a:buNone/>
            </a:pPr>
            <a:r>
              <a:rPr lang="it-IT" sz="1800" dirty="0">
                <a:solidFill>
                  <a:srgbClr val="00FF00"/>
                </a:solidFill>
                <a:latin typeface="Times New Roman" pitchFamily="18" charset="0"/>
              </a:rPr>
              <a:t> </a:t>
            </a:r>
          </a:p>
          <a:p>
            <a:pPr algn="ctr">
              <a:lnSpc>
                <a:spcPct val="80000"/>
              </a:lnSpc>
              <a:buFontTx/>
              <a:buNone/>
            </a:pPr>
            <a:r>
              <a:rPr lang="it-IT" sz="3500" dirty="0">
                <a:solidFill>
                  <a:schemeClr val="tx2">
                    <a:lumMod val="75000"/>
                  </a:schemeClr>
                </a:solidFill>
                <a:latin typeface="Times New Roman" pitchFamily="18" charset="0"/>
              </a:rPr>
              <a:t>  </a:t>
            </a:r>
            <a:r>
              <a:rPr lang="it-IT" sz="3500" u="sng" dirty="0">
                <a:solidFill>
                  <a:schemeClr val="tx2">
                    <a:lumMod val="75000"/>
                  </a:schemeClr>
                </a:solidFill>
                <a:latin typeface="Times New Roman" pitchFamily="18" charset="0"/>
              </a:rPr>
              <a:t>PREVALENZA    SpA   </a:t>
            </a:r>
            <a:r>
              <a:rPr lang="it-IT" sz="3500" u="sng" dirty="0" smtClean="0">
                <a:solidFill>
                  <a:schemeClr val="tx2">
                    <a:lumMod val="75000"/>
                  </a:schemeClr>
                </a:solidFill>
                <a:latin typeface="Times New Roman" pitchFamily="18" charset="0"/>
              </a:rPr>
              <a:t>CIRCA   </a:t>
            </a:r>
            <a:r>
              <a:rPr lang="it-IT" sz="3500" u="sng" dirty="0">
                <a:solidFill>
                  <a:schemeClr val="tx2">
                    <a:lumMod val="75000"/>
                  </a:schemeClr>
                </a:solidFill>
                <a:latin typeface="Times New Roman" pitchFamily="18" charset="0"/>
              </a:rPr>
              <a:t>2.2 %</a:t>
            </a:r>
          </a:p>
          <a:p>
            <a:pPr algn="ctr">
              <a:lnSpc>
                <a:spcPct val="80000"/>
              </a:lnSpc>
              <a:buFontTx/>
              <a:buNone/>
            </a:pPr>
            <a:endParaRPr lang="it-IT" sz="2400" u="sng" dirty="0">
              <a:solidFill>
                <a:srgbClr val="FF0000"/>
              </a:solidFill>
              <a:latin typeface="Times New Roman" pitchFamily="18" charset="0"/>
            </a:endParaRPr>
          </a:p>
          <a:p>
            <a:pPr algn="ctr">
              <a:lnSpc>
                <a:spcPct val="80000"/>
              </a:lnSpc>
              <a:buFontTx/>
              <a:buNone/>
            </a:pPr>
            <a:r>
              <a:rPr lang="it-IT" sz="2600" dirty="0" smtClean="0">
                <a:solidFill>
                  <a:srgbClr val="FFFF00"/>
                </a:solidFill>
                <a:latin typeface="Times New Roman" pitchFamily="18" charset="0"/>
              </a:rPr>
              <a:t>IL  </a:t>
            </a:r>
            <a:r>
              <a:rPr lang="it-IT" sz="2600" dirty="0">
                <a:solidFill>
                  <a:srgbClr val="FFFF00"/>
                </a:solidFill>
                <a:latin typeface="Times New Roman" pitchFamily="18" charset="0"/>
              </a:rPr>
              <a:t>TRIPLO   DELL’  ARTRITE   REUMATOIDE !  </a:t>
            </a:r>
            <a:endParaRPr lang="it-IT" sz="2600" dirty="0" smtClean="0">
              <a:solidFill>
                <a:srgbClr val="FFFF00"/>
              </a:solidFill>
              <a:latin typeface="Times New Roman" pitchFamily="18" charset="0"/>
            </a:endParaRPr>
          </a:p>
          <a:p>
            <a:pPr algn="ctr">
              <a:lnSpc>
                <a:spcPct val="80000"/>
              </a:lnSpc>
              <a:buFontTx/>
              <a:buNone/>
            </a:pPr>
            <a:endParaRPr lang="it-IT" sz="2000" b="1" dirty="0" smtClean="0">
              <a:solidFill>
                <a:srgbClr val="00FF00"/>
              </a:solidFill>
              <a:latin typeface="Times New Roman" pitchFamily="18" charset="0"/>
            </a:endParaRPr>
          </a:p>
          <a:p>
            <a:pPr algn="ctr">
              <a:lnSpc>
                <a:spcPct val="80000"/>
              </a:lnSpc>
              <a:buFontTx/>
              <a:buNone/>
            </a:pPr>
            <a:r>
              <a:rPr lang="it-IT" sz="2000" b="1" dirty="0" smtClean="0">
                <a:solidFill>
                  <a:srgbClr val="FFFF00"/>
                </a:solidFill>
                <a:latin typeface="Times New Roman" pitchFamily="18" charset="0"/>
              </a:rPr>
              <a:t> </a:t>
            </a:r>
            <a:endParaRPr lang="it-IT" sz="1400" b="1" i="1" dirty="0">
              <a:solidFill>
                <a:srgbClr val="FFFF00"/>
              </a:solidFill>
              <a:latin typeface="Times New Roman" pitchFamily="18" charset="0"/>
            </a:endParaRPr>
          </a:p>
          <a:p>
            <a:pPr>
              <a:lnSpc>
                <a:spcPct val="80000"/>
              </a:lnSpc>
              <a:buFontTx/>
              <a:buNone/>
            </a:pPr>
            <a:endParaRPr lang="it-IT" sz="1800" b="1" i="1" dirty="0">
              <a:solidFill>
                <a:srgbClr val="FFFF00"/>
              </a:solidFill>
              <a:latin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00034" y="214290"/>
            <a:ext cx="8201028" cy="914400"/>
          </a:xfrm>
        </p:spPr>
        <p:txBody>
          <a:bodyPr/>
          <a:lstStyle/>
          <a:p>
            <a:pPr algn="ctr">
              <a:defRPr/>
            </a:pPr>
            <a:r>
              <a:rPr lang="it-IT" sz="2000" dirty="0" smtClean="0">
                <a:solidFill>
                  <a:srgbClr val="FFFF00"/>
                </a:solidFill>
                <a:latin typeface="Comic Sans MS" pitchFamily="66" charset="0"/>
              </a:rPr>
              <a:t>QUADRI    CLINICI </a:t>
            </a:r>
            <a:br>
              <a:rPr lang="it-IT" sz="2000" dirty="0" smtClean="0">
                <a:solidFill>
                  <a:srgbClr val="FFFF00"/>
                </a:solidFill>
                <a:latin typeface="Comic Sans MS" pitchFamily="66" charset="0"/>
              </a:rPr>
            </a:br>
            <a:r>
              <a:rPr lang="it-IT" sz="2000" dirty="0" smtClean="0">
                <a:solidFill>
                  <a:schemeClr val="tx2">
                    <a:lumMod val="75000"/>
                  </a:schemeClr>
                </a:solidFill>
                <a:latin typeface="Comic Sans MS" pitchFamily="66" charset="0"/>
              </a:rPr>
              <a:t>SPONDILOENTESOARTRITI</a:t>
            </a:r>
            <a:r>
              <a:rPr lang="it-IT" sz="2000" dirty="0" smtClean="0">
                <a:solidFill>
                  <a:srgbClr val="FF0000"/>
                </a:solidFill>
                <a:latin typeface="Comic Sans MS" pitchFamily="66" charset="0"/>
              </a:rPr>
              <a:t/>
            </a:r>
            <a:br>
              <a:rPr lang="it-IT" sz="2000" dirty="0" smtClean="0">
                <a:solidFill>
                  <a:srgbClr val="FF0000"/>
                </a:solidFill>
                <a:latin typeface="Comic Sans MS" pitchFamily="66" charset="0"/>
              </a:rPr>
            </a:br>
            <a:endParaRPr lang="it-IT" sz="2000" dirty="0" smtClean="0">
              <a:solidFill>
                <a:srgbClr val="FFFF00"/>
              </a:solidFill>
              <a:latin typeface="Comic Sans MS" pitchFamily="66" charset="0"/>
            </a:endParaRPr>
          </a:p>
        </p:txBody>
      </p:sp>
      <p:sp>
        <p:nvSpPr>
          <p:cNvPr id="24579" name="Rectangle 3"/>
          <p:cNvSpPr>
            <a:spLocks noGrp="1" noChangeArrowheads="1"/>
          </p:cNvSpPr>
          <p:nvPr>
            <p:ph type="body" idx="1"/>
          </p:nvPr>
        </p:nvSpPr>
        <p:spPr>
          <a:xfrm>
            <a:off x="357158" y="1142984"/>
            <a:ext cx="8358246" cy="5500702"/>
          </a:xfrm>
        </p:spPr>
        <p:txBody>
          <a:bodyPr>
            <a:normAutofit fontScale="92500" lnSpcReduction="10000"/>
          </a:bodyPr>
          <a:lstStyle/>
          <a:p>
            <a:pPr eaLnBrk="1" hangingPunct="1">
              <a:defRPr/>
            </a:pPr>
            <a:r>
              <a:rPr lang="it-IT" sz="2800" dirty="0" smtClean="0">
                <a:solidFill>
                  <a:srgbClr val="FF0000"/>
                </a:solidFill>
                <a:latin typeface="Comic Sans MS" pitchFamily="66" charset="0"/>
              </a:rPr>
              <a:t>SPONDILOENTESOARTRITI    ASSIALI</a:t>
            </a:r>
          </a:p>
          <a:p>
            <a:pPr eaLnBrk="1" hangingPunct="1">
              <a:buNone/>
              <a:defRPr/>
            </a:pPr>
            <a:r>
              <a:rPr lang="it-IT" sz="2000" dirty="0" smtClean="0">
                <a:solidFill>
                  <a:srgbClr val="FF0000"/>
                </a:solidFill>
                <a:latin typeface="Comic Sans MS" pitchFamily="66" charset="0"/>
              </a:rPr>
              <a:t>   </a:t>
            </a:r>
            <a:r>
              <a:rPr lang="it-IT" sz="2000" dirty="0" smtClean="0">
                <a:solidFill>
                  <a:schemeClr val="tx2">
                    <a:lumMod val="75000"/>
                  </a:schemeClr>
                </a:solidFill>
                <a:latin typeface="Comic Sans MS" pitchFamily="66" charset="0"/>
              </a:rPr>
              <a:t>A  PREDOMINANTE  QUADRO  CLINICO  ASSIALE : </a:t>
            </a:r>
          </a:p>
          <a:p>
            <a:pPr eaLnBrk="1" hangingPunct="1">
              <a:buNone/>
              <a:defRPr/>
            </a:pPr>
            <a:r>
              <a:rPr lang="it-IT" sz="2600" dirty="0" smtClean="0">
                <a:solidFill>
                  <a:srgbClr val="FF0000"/>
                </a:solidFill>
                <a:latin typeface="Comic Sans MS" pitchFamily="66" charset="0"/>
              </a:rPr>
              <a:t>    SACROILEITE</a:t>
            </a:r>
            <a:r>
              <a:rPr lang="it-IT" sz="2200" dirty="0" smtClean="0">
                <a:solidFill>
                  <a:srgbClr val="00FF00"/>
                </a:solidFill>
                <a:latin typeface="Comic Sans MS" pitchFamily="66" charset="0"/>
              </a:rPr>
              <a:t>,   </a:t>
            </a:r>
            <a:r>
              <a:rPr lang="it-IT" sz="1700" dirty="0" smtClean="0">
                <a:solidFill>
                  <a:srgbClr val="00FF00"/>
                </a:solidFill>
                <a:latin typeface="Comic Sans MS" pitchFamily="66" charset="0"/>
              </a:rPr>
              <a:t>SINFISITE  PUBICA,  SPONDILITE </a:t>
            </a:r>
            <a:endParaRPr lang="it-IT" sz="1700" dirty="0" smtClean="0">
              <a:solidFill>
                <a:schemeClr val="tx2">
                  <a:lumMod val="75000"/>
                </a:schemeClr>
              </a:solidFill>
              <a:latin typeface="Comic Sans MS" pitchFamily="66" charset="0"/>
            </a:endParaRPr>
          </a:p>
          <a:p>
            <a:pPr eaLnBrk="1" hangingPunct="1">
              <a:buNone/>
              <a:defRPr/>
            </a:pPr>
            <a:endParaRPr lang="it-IT" sz="2000" dirty="0" smtClean="0">
              <a:solidFill>
                <a:srgbClr val="FF0000"/>
              </a:solidFill>
              <a:latin typeface="Comic Sans MS" pitchFamily="66" charset="0"/>
            </a:endParaRPr>
          </a:p>
          <a:p>
            <a:pPr eaLnBrk="1" hangingPunct="1">
              <a:buNone/>
              <a:defRPr/>
            </a:pPr>
            <a:endParaRPr lang="it-IT" sz="2000" dirty="0" smtClean="0">
              <a:solidFill>
                <a:srgbClr val="FF0000"/>
              </a:solidFill>
              <a:latin typeface="Comic Sans MS" pitchFamily="66" charset="0"/>
            </a:endParaRPr>
          </a:p>
          <a:p>
            <a:pPr eaLnBrk="1" hangingPunct="1">
              <a:defRPr/>
            </a:pPr>
            <a:r>
              <a:rPr lang="it-IT" sz="2800" dirty="0" smtClean="0">
                <a:solidFill>
                  <a:srgbClr val="FF0000"/>
                </a:solidFill>
                <a:latin typeface="Comic Sans MS" pitchFamily="66" charset="0"/>
              </a:rPr>
              <a:t>SPONDILOENTESOARTRITI    PERIFERICHE</a:t>
            </a:r>
          </a:p>
          <a:p>
            <a:pPr eaLnBrk="1" hangingPunct="1">
              <a:buNone/>
              <a:defRPr/>
            </a:pPr>
            <a:r>
              <a:rPr lang="it-IT" sz="2000" dirty="0" smtClean="0">
                <a:solidFill>
                  <a:schemeClr val="tx2">
                    <a:lumMod val="75000"/>
                  </a:schemeClr>
                </a:solidFill>
                <a:latin typeface="Comic Sans MS" pitchFamily="66" charset="0"/>
              </a:rPr>
              <a:t>     A  PREDOMINANTE QUADRO CLINICO PERIFERICO :</a:t>
            </a:r>
          </a:p>
          <a:p>
            <a:pPr eaLnBrk="1" hangingPunct="1">
              <a:buNone/>
              <a:defRPr/>
            </a:pPr>
            <a:r>
              <a:rPr lang="it-IT" sz="2000" dirty="0" smtClean="0">
                <a:solidFill>
                  <a:srgbClr val="FF0000"/>
                </a:solidFill>
                <a:latin typeface="Comic Sans MS" pitchFamily="66" charset="0"/>
              </a:rPr>
              <a:t>     </a:t>
            </a:r>
            <a:r>
              <a:rPr lang="it-IT" sz="2600" dirty="0" smtClean="0">
                <a:solidFill>
                  <a:srgbClr val="FF0000"/>
                </a:solidFill>
                <a:latin typeface="Comic Sans MS" pitchFamily="66" charset="0"/>
              </a:rPr>
              <a:t>ENTESITI</a:t>
            </a:r>
            <a:r>
              <a:rPr lang="it-IT" sz="2000" dirty="0" smtClean="0">
                <a:solidFill>
                  <a:srgbClr val="00FF00"/>
                </a:solidFill>
                <a:latin typeface="Comic Sans MS" pitchFamily="66" charset="0"/>
              </a:rPr>
              <a:t>,    T ENOSINOVITI,     </a:t>
            </a:r>
            <a:r>
              <a:rPr lang="it-IT" sz="2600" dirty="0" smtClean="0">
                <a:solidFill>
                  <a:srgbClr val="FF0000"/>
                </a:solidFill>
                <a:latin typeface="Comic Sans MS" pitchFamily="66" charset="0"/>
              </a:rPr>
              <a:t>ARTRITI</a:t>
            </a:r>
            <a:r>
              <a:rPr lang="it-IT" sz="3200" dirty="0" smtClean="0">
                <a:solidFill>
                  <a:srgbClr val="FF0000"/>
                </a:solidFill>
                <a:latin typeface="Comic Sans MS" pitchFamily="66" charset="0"/>
              </a:rPr>
              <a:t> </a:t>
            </a:r>
            <a:r>
              <a:rPr lang="it-IT" sz="2000" dirty="0" smtClean="0">
                <a:solidFill>
                  <a:srgbClr val="00FF00"/>
                </a:solidFill>
                <a:latin typeface="Comic Sans MS" pitchFamily="66" charset="0"/>
              </a:rPr>
              <a:t>  DEGLI  ARTI  INFERIORI    E/O SUPERIORI  CON  CARATTERISTICA  </a:t>
            </a:r>
          </a:p>
          <a:p>
            <a:pPr eaLnBrk="1" hangingPunct="1">
              <a:buNone/>
              <a:defRPr/>
            </a:pPr>
            <a:r>
              <a:rPr lang="it-IT" sz="2000" dirty="0" smtClean="0">
                <a:solidFill>
                  <a:srgbClr val="00FF00"/>
                </a:solidFill>
                <a:latin typeface="Comic Sans MS" pitchFamily="66" charset="0"/>
              </a:rPr>
              <a:t>     </a:t>
            </a:r>
            <a:r>
              <a:rPr lang="it-IT" sz="2000" dirty="0" err="1" smtClean="0">
                <a:solidFill>
                  <a:srgbClr val="00FF00"/>
                </a:solidFill>
                <a:latin typeface="Comic Sans MS" pitchFamily="66" charset="0"/>
              </a:rPr>
              <a:t>DI</a:t>
            </a:r>
            <a:r>
              <a:rPr lang="it-IT" sz="2000" dirty="0" smtClean="0">
                <a:solidFill>
                  <a:srgbClr val="00FF00"/>
                </a:solidFill>
                <a:latin typeface="Comic Sans MS" pitchFamily="66" charset="0"/>
              </a:rPr>
              <a:t>  INTERESSAMENTO SPESSO  ASIMMETRICO, </a:t>
            </a:r>
          </a:p>
          <a:p>
            <a:pPr eaLnBrk="1" hangingPunct="1">
              <a:buNone/>
              <a:defRPr/>
            </a:pPr>
            <a:r>
              <a:rPr lang="it-IT" sz="2000" dirty="0" smtClean="0">
                <a:solidFill>
                  <a:srgbClr val="FF0000"/>
                </a:solidFill>
                <a:latin typeface="Comic Sans MS" pitchFamily="66" charset="0"/>
              </a:rPr>
              <a:t>     </a:t>
            </a:r>
            <a:r>
              <a:rPr lang="it-IT" sz="2600" dirty="0" smtClean="0">
                <a:solidFill>
                  <a:srgbClr val="FF0000"/>
                </a:solidFill>
                <a:latin typeface="Comic Sans MS" pitchFamily="66" charset="0"/>
              </a:rPr>
              <a:t>DATTILITI –”DITO A SALSICCIOTTO”</a:t>
            </a:r>
            <a:endParaRPr lang="it-IT" sz="2600" dirty="0" smtClean="0">
              <a:solidFill>
                <a:schemeClr val="tx2">
                  <a:lumMod val="75000"/>
                </a:schemeClr>
              </a:solidFill>
              <a:latin typeface="Comic Sans MS" pitchFamily="66" charset="0"/>
            </a:endParaRPr>
          </a:p>
          <a:p>
            <a:pPr eaLnBrk="1" hangingPunct="1">
              <a:buNone/>
              <a:defRPr/>
            </a:pPr>
            <a:endParaRPr lang="it-IT" sz="2000" dirty="0" smtClean="0">
              <a:solidFill>
                <a:schemeClr val="tx2">
                  <a:lumMod val="75000"/>
                </a:schemeClr>
              </a:solidFill>
              <a:latin typeface="Comic Sans MS" pitchFamily="66" charset="0"/>
            </a:endParaRPr>
          </a:p>
          <a:p>
            <a:pPr eaLnBrk="1" hangingPunct="1">
              <a:buNone/>
              <a:defRPr/>
            </a:pPr>
            <a:endParaRPr lang="it-IT" sz="2000" dirty="0" smtClean="0">
              <a:solidFill>
                <a:schemeClr val="tx2">
                  <a:lumMod val="75000"/>
                </a:schemeClr>
              </a:solidFill>
              <a:latin typeface="Comic Sans MS" pitchFamily="66" charset="0"/>
            </a:endParaRPr>
          </a:p>
          <a:p>
            <a:pPr eaLnBrk="1" hangingPunct="1">
              <a:buFont typeface="Wingdings" pitchFamily="2" charset="2"/>
              <a:buChar char="§"/>
              <a:defRPr/>
            </a:pPr>
            <a:r>
              <a:rPr lang="it-IT" sz="2800" dirty="0" smtClean="0">
                <a:solidFill>
                  <a:srgbClr val="FF0000"/>
                </a:solidFill>
                <a:latin typeface="Comic Sans MS" pitchFamily="66" charset="0"/>
              </a:rPr>
              <a:t>QUADRI  MISTI  ASSIALI  +  PERIFERICI</a:t>
            </a:r>
          </a:p>
          <a:p>
            <a:pPr eaLnBrk="1" hangingPunct="1">
              <a:buNone/>
              <a:defRPr/>
            </a:pPr>
            <a:endParaRPr lang="it-IT" sz="2000" dirty="0" smtClean="0">
              <a:solidFill>
                <a:schemeClr val="tx2">
                  <a:lumMod val="75000"/>
                </a:schemeClr>
              </a:solidFill>
              <a:latin typeface="Comic Sans MS" pitchFamily="66" charset="0"/>
            </a:endParaRPr>
          </a:p>
          <a:p>
            <a:pPr eaLnBrk="1" hangingPunct="1">
              <a:defRPr/>
            </a:pPr>
            <a:endParaRPr lang="it-IT" sz="2000" dirty="0" smtClean="0">
              <a:latin typeface="Comic Sans MS" pitchFamily="66"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AutoShape 2"/>
          <p:cNvSpPr>
            <a:spLocks noChangeArrowheads="1"/>
          </p:cNvSpPr>
          <p:nvPr/>
        </p:nvSpPr>
        <p:spPr bwMode="auto">
          <a:xfrm>
            <a:off x="533400" y="4292600"/>
            <a:ext cx="3200400" cy="1066800"/>
          </a:xfrm>
          <a:prstGeom prst="homePlate">
            <a:avLst>
              <a:gd name="adj" fmla="val 75000"/>
            </a:avLst>
          </a:prstGeom>
          <a:solidFill>
            <a:srgbClr val="EAEAEA"/>
          </a:solidFill>
          <a:ln w="9525">
            <a:solidFill>
              <a:schemeClr val="tx1"/>
            </a:solidFill>
            <a:miter lim="800000"/>
            <a:headEnd/>
            <a:tailEnd/>
          </a:ln>
          <a:effectLst/>
        </p:spPr>
        <p:txBody>
          <a:bodyPr wrap="none" anchor="ctr"/>
          <a:lstStyle/>
          <a:p>
            <a:endParaRPr lang="it-IT"/>
          </a:p>
        </p:txBody>
      </p:sp>
      <p:sp>
        <p:nvSpPr>
          <p:cNvPr id="131075" name="AutoShape 3"/>
          <p:cNvSpPr>
            <a:spLocks noChangeArrowheads="1"/>
          </p:cNvSpPr>
          <p:nvPr/>
        </p:nvSpPr>
        <p:spPr bwMode="auto">
          <a:xfrm>
            <a:off x="3048000" y="4292600"/>
            <a:ext cx="3276600" cy="1066800"/>
          </a:xfrm>
          <a:prstGeom prst="chevron">
            <a:avLst>
              <a:gd name="adj" fmla="val 76786"/>
            </a:avLst>
          </a:prstGeom>
          <a:solidFill>
            <a:srgbClr val="DDDDDD"/>
          </a:solidFill>
          <a:ln w="9525">
            <a:solidFill>
              <a:schemeClr val="tx1"/>
            </a:solidFill>
            <a:miter lim="800000"/>
            <a:headEnd/>
            <a:tailEnd/>
          </a:ln>
          <a:effectLst/>
        </p:spPr>
        <p:txBody>
          <a:bodyPr wrap="none" anchor="ctr"/>
          <a:lstStyle/>
          <a:p>
            <a:endParaRPr lang="it-IT"/>
          </a:p>
        </p:txBody>
      </p:sp>
      <p:sp>
        <p:nvSpPr>
          <p:cNvPr id="131076" name="AutoShape 4"/>
          <p:cNvSpPr>
            <a:spLocks noChangeArrowheads="1"/>
          </p:cNvSpPr>
          <p:nvPr/>
        </p:nvSpPr>
        <p:spPr bwMode="auto">
          <a:xfrm>
            <a:off x="5638800" y="4292600"/>
            <a:ext cx="3276600" cy="1066800"/>
          </a:xfrm>
          <a:prstGeom prst="chevron">
            <a:avLst>
              <a:gd name="adj" fmla="val 76786"/>
            </a:avLst>
          </a:prstGeom>
          <a:solidFill>
            <a:srgbClr val="C0C0C0"/>
          </a:solidFill>
          <a:ln w="9525">
            <a:solidFill>
              <a:schemeClr val="tx1"/>
            </a:solidFill>
            <a:miter lim="800000"/>
            <a:headEnd/>
            <a:tailEnd/>
          </a:ln>
          <a:effectLst/>
        </p:spPr>
        <p:txBody>
          <a:bodyPr wrap="none" anchor="ctr"/>
          <a:lstStyle/>
          <a:p>
            <a:endParaRPr lang="it-IT"/>
          </a:p>
        </p:txBody>
      </p:sp>
      <p:sp>
        <p:nvSpPr>
          <p:cNvPr id="131077" name="Line 5"/>
          <p:cNvSpPr>
            <a:spLocks noChangeShapeType="1"/>
          </p:cNvSpPr>
          <p:nvPr/>
        </p:nvSpPr>
        <p:spPr bwMode="auto">
          <a:xfrm>
            <a:off x="609600" y="5626100"/>
            <a:ext cx="8305800" cy="0"/>
          </a:xfrm>
          <a:prstGeom prst="line">
            <a:avLst/>
          </a:prstGeom>
          <a:noFill/>
          <a:ln w="38100">
            <a:solidFill>
              <a:schemeClr val="tx1"/>
            </a:solidFill>
            <a:round/>
            <a:headEnd/>
            <a:tailEnd type="triangle" w="med" len="med"/>
          </a:ln>
          <a:effectLst/>
        </p:spPr>
        <p:txBody>
          <a:bodyPr/>
          <a:lstStyle/>
          <a:p>
            <a:endParaRPr lang="it-IT"/>
          </a:p>
        </p:txBody>
      </p:sp>
      <p:sp>
        <p:nvSpPr>
          <p:cNvPr id="131078" name="Text Box 6"/>
          <p:cNvSpPr txBox="1">
            <a:spLocks noChangeArrowheads="1"/>
          </p:cNvSpPr>
          <p:nvPr/>
        </p:nvSpPr>
        <p:spPr bwMode="auto">
          <a:xfrm>
            <a:off x="5334000" y="5676900"/>
            <a:ext cx="1752600" cy="366713"/>
          </a:xfrm>
          <a:prstGeom prst="rect">
            <a:avLst/>
          </a:prstGeom>
          <a:noFill/>
          <a:ln w="9525">
            <a:noFill/>
            <a:miter lim="800000"/>
            <a:headEnd/>
            <a:tailEnd/>
          </a:ln>
          <a:effectLst/>
        </p:spPr>
        <p:txBody>
          <a:bodyPr>
            <a:spAutoFit/>
          </a:bodyPr>
          <a:lstStyle/>
          <a:p>
            <a:pPr>
              <a:spcBef>
                <a:spcPct val="50000"/>
              </a:spcBef>
            </a:pPr>
            <a:r>
              <a:rPr lang="de-DE" b="1" dirty="0">
                <a:solidFill>
                  <a:srgbClr val="FFFF00"/>
                </a:solidFill>
              </a:rPr>
              <a:t>Tempo (</a:t>
            </a:r>
            <a:r>
              <a:rPr lang="de-DE" b="1" dirty="0" err="1">
                <a:solidFill>
                  <a:srgbClr val="FFFF00"/>
                </a:solidFill>
              </a:rPr>
              <a:t>anni</a:t>
            </a:r>
            <a:r>
              <a:rPr lang="de-DE" b="1" dirty="0">
                <a:solidFill>
                  <a:srgbClr val="FFFF00"/>
                </a:solidFill>
              </a:rPr>
              <a:t>)</a:t>
            </a:r>
          </a:p>
        </p:txBody>
      </p:sp>
      <p:sp>
        <p:nvSpPr>
          <p:cNvPr id="131079" name="Text Box 7"/>
          <p:cNvSpPr txBox="1">
            <a:spLocks noChangeArrowheads="1"/>
          </p:cNvSpPr>
          <p:nvPr/>
        </p:nvSpPr>
        <p:spPr bwMode="auto">
          <a:xfrm>
            <a:off x="571472" y="4429132"/>
            <a:ext cx="2514600" cy="830997"/>
          </a:xfrm>
          <a:prstGeom prst="rect">
            <a:avLst/>
          </a:prstGeom>
          <a:noFill/>
          <a:ln w="9525">
            <a:noFill/>
            <a:miter lim="800000"/>
            <a:headEnd/>
            <a:tailEnd/>
          </a:ln>
          <a:effectLst/>
        </p:spPr>
        <p:txBody>
          <a:bodyPr>
            <a:spAutoFit/>
          </a:bodyPr>
          <a:lstStyle/>
          <a:p>
            <a:pPr algn="ctr">
              <a:spcBef>
                <a:spcPct val="50000"/>
              </a:spcBef>
            </a:pPr>
            <a:r>
              <a:rPr lang="de-DE" sz="2400" b="1" dirty="0" smtClean="0">
                <a:solidFill>
                  <a:srgbClr val="FF0000"/>
                </a:solidFill>
              </a:rPr>
              <a:t>DOLORE  LOMBARE</a:t>
            </a:r>
            <a:endParaRPr lang="de-DE" sz="2400" b="1" dirty="0">
              <a:solidFill>
                <a:srgbClr val="FF0000"/>
              </a:solidFill>
            </a:endParaRPr>
          </a:p>
        </p:txBody>
      </p:sp>
      <p:sp>
        <p:nvSpPr>
          <p:cNvPr id="131080" name="Text Box 8"/>
          <p:cNvSpPr txBox="1">
            <a:spLocks noChangeArrowheads="1"/>
          </p:cNvSpPr>
          <p:nvPr/>
        </p:nvSpPr>
        <p:spPr bwMode="auto">
          <a:xfrm>
            <a:off x="3505200" y="4368800"/>
            <a:ext cx="2514600" cy="336550"/>
          </a:xfrm>
          <a:prstGeom prst="rect">
            <a:avLst/>
          </a:prstGeom>
          <a:noFill/>
          <a:ln w="9525">
            <a:noFill/>
            <a:miter lim="800000"/>
            <a:headEnd/>
            <a:tailEnd/>
          </a:ln>
          <a:effectLst/>
        </p:spPr>
        <p:txBody>
          <a:bodyPr>
            <a:spAutoFit/>
          </a:bodyPr>
          <a:lstStyle/>
          <a:p>
            <a:pPr algn="ctr">
              <a:spcBef>
                <a:spcPct val="50000"/>
              </a:spcBef>
            </a:pPr>
            <a:r>
              <a:rPr lang="de-DE" sz="1600" b="1" dirty="0" smtClean="0">
                <a:solidFill>
                  <a:schemeClr val="tx2">
                    <a:lumMod val="25000"/>
                  </a:schemeClr>
                </a:solidFill>
              </a:rPr>
              <a:t>         </a:t>
            </a:r>
            <a:r>
              <a:rPr lang="de-DE" sz="1600" b="1" dirty="0" err="1" smtClean="0">
                <a:solidFill>
                  <a:schemeClr val="tx2">
                    <a:lumMod val="25000"/>
                  </a:schemeClr>
                </a:solidFill>
              </a:rPr>
              <a:t>dolore</a:t>
            </a:r>
            <a:r>
              <a:rPr lang="de-DE" sz="1600" b="1" dirty="0" smtClean="0">
                <a:solidFill>
                  <a:schemeClr val="tx2">
                    <a:lumMod val="25000"/>
                  </a:schemeClr>
                </a:solidFill>
              </a:rPr>
              <a:t> </a:t>
            </a:r>
            <a:r>
              <a:rPr lang="de-DE" sz="1600" b="1" dirty="0" err="1">
                <a:solidFill>
                  <a:schemeClr val="tx2">
                    <a:lumMod val="25000"/>
                  </a:schemeClr>
                </a:solidFill>
              </a:rPr>
              <a:t>lombare</a:t>
            </a:r>
            <a:endParaRPr lang="de-DE" sz="1600" b="1" dirty="0">
              <a:solidFill>
                <a:schemeClr val="tx2">
                  <a:lumMod val="25000"/>
                </a:schemeClr>
              </a:solidFill>
            </a:endParaRPr>
          </a:p>
        </p:txBody>
      </p:sp>
      <p:sp>
        <p:nvSpPr>
          <p:cNvPr id="131081" name="Text Box 9"/>
          <p:cNvSpPr txBox="1">
            <a:spLocks noChangeArrowheads="1"/>
          </p:cNvSpPr>
          <p:nvPr/>
        </p:nvSpPr>
        <p:spPr bwMode="auto">
          <a:xfrm>
            <a:off x="3657600" y="4749800"/>
            <a:ext cx="2486036" cy="338554"/>
          </a:xfrm>
          <a:prstGeom prst="rect">
            <a:avLst/>
          </a:prstGeom>
          <a:noFill/>
          <a:ln w="9525">
            <a:noFill/>
            <a:miter lim="800000"/>
            <a:headEnd/>
            <a:tailEnd/>
          </a:ln>
          <a:effectLst/>
        </p:spPr>
        <p:txBody>
          <a:bodyPr wrap="square">
            <a:spAutoFit/>
          </a:bodyPr>
          <a:lstStyle/>
          <a:p>
            <a:pPr algn="ctr">
              <a:spcBef>
                <a:spcPct val="50000"/>
              </a:spcBef>
            </a:pPr>
            <a:r>
              <a:rPr lang="de-DE" sz="1600" b="1" dirty="0" smtClean="0">
                <a:solidFill>
                  <a:schemeClr val="tx2">
                    <a:lumMod val="25000"/>
                  </a:schemeClr>
                </a:solidFill>
              </a:rPr>
              <a:t>    </a:t>
            </a:r>
            <a:r>
              <a:rPr lang="de-DE" sz="1600" b="1" dirty="0" err="1" smtClean="0">
                <a:solidFill>
                  <a:schemeClr val="tx2">
                    <a:lumMod val="25000"/>
                  </a:schemeClr>
                </a:solidFill>
              </a:rPr>
              <a:t>Sacroileite</a:t>
            </a:r>
            <a:r>
              <a:rPr lang="de-DE" sz="1600" b="1" dirty="0" smtClean="0">
                <a:solidFill>
                  <a:schemeClr val="tx2">
                    <a:lumMod val="25000"/>
                  </a:schemeClr>
                </a:solidFill>
              </a:rPr>
              <a:t> </a:t>
            </a:r>
            <a:r>
              <a:rPr lang="de-DE" sz="1600" b="1" dirty="0" err="1">
                <a:solidFill>
                  <a:schemeClr val="tx2">
                    <a:lumMod val="25000"/>
                  </a:schemeClr>
                </a:solidFill>
              </a:rPr>
              <a:t>radiologica</a:t>
            </a:r>
            <a:endParaRPr lang="de-DE" sz="1600" b="1" dirty="0">
              <a:solidFill>
                <a:schemeClr val="tx2">
                  <a:lumMod val="25000"/>
                </a:schemeClr>
              </a:solidFill>
            </a:endParaRPr>
          </a:p>
        </p:txBody>
      </p:sp>
      <p:sp>
        <p:nvSpPr>
          <p:cNvPr id="131082" name="Text Box 10"/>
          <p:cNvSpPr txBox="1">
            <a:spLocks noChangeArrowheads="1"/>
          </p:cNvSpPr>
          <p:nvPr/>
        </p:nvSpPr>
        <p:spPr bwMode="auto">
          <a:xfrm>
            <a:off x="5943600" y="4368800"/>
            <a:ext cx="2514600" cy="336550"/>
          </a:xfrm>
          <a:prstGeom prst="rect">
            <a:avLst/>
          </a:prstGeom>
          <a:noFill/>
          <a:ln w="9525">
            <a:noFill/>
            <a:miter lim="800000"/>
            <a:headEnd/>
            <a:tailEnd/>
          </a:ln>
          <a:effectLst/>
        </p:spPr>
        <p:txBody>
          <a:bodyPr>
            <a:spAutoFit/>
          </a:bodyPr>
          <a:lstStyle/>
          <a:p>
            <a:pPr algn="ctr">
              <a:spcBef>
                <a:spcPct val="50000"/>
              </a:spcBef>
            </a:pPr>
            <a:r>
              <a:rPr lang="de-DE" sz="1600" b="1" dirty="0" smtClean="0">
                <a:solidFill>
                  <a:schemeClr val="tx2">
                    <a:lumMod val="25000"/>
                  </a:schemeClr>
                </a:solidFill>
              </a:rPr>
              <a:t>     </a:t>
            </a:r>
            <a:r>
              <a:rPr lang="de-DE" sz="1600" b="1" dirty="0" err="1" smtClean="0">
                <a:solidFill>
                  <a:schemeClr val="tx2">
                    <a:lumMod val="25000"/>
                  </a:schemeClr>
                </a:solidFill>
              </a:rPr>
              <a:t>dolore</a:t>
            </a:r>
            <a:r>
              <a:rPr lang="de-DE" sz="1600" b="1" dirty="0" smtClean="0">
                <a:solidFill>
                  <a:schemeClr val="tx2">
                    <a:lumMod val="25000"/>
                  </a:schemeClr>
                </a:solidFill>
              </a:rPr>
              <a:t> </a:t>
            </a:r>
            <a:r>
              <a:rPr lang="de-DE" sz="1600" b="1" dirty="0" err="1">
                <a:solidFill>
                  <a:schemeClr val="tx2">
                    <a:lumMod val="25000"/>
                  </a:schemeClr>
                </a:solidFill>
              </a:rPr>
              <a:t>lombare</a:t>
            </a:r>
            <a:endParaRPr lang="de-DE" sz="1600" b="1" dirty="0">
              <a:solidFill>
                <a:schemeClr val="tx2">
                  <a:lumMod val="25000"/>
                </a:schemeClr>
              </a:solidFill>
            </a:endParaRPr>
          </a:p>
        </p:txBody>
      </p:sp>
      <p:sp>
        <p:nvSpPr>
          <p:cNvPr id="131083" name="Text Box 11"/>
          <p:cNvSpPr txBox="1">
            <a:spLocks noChangeArrowheads="1"/>
          </p:cNvSpPr>
          <p:nvPr/>
        </p:nvSpPr>
        <p:spPr bwMode="auto">
          <a:xfrm>
            <a:off x="6172200" y="4870450"/>
            <a:ext cx="2286000" cy="336550"/>
          </a:xfrm>
          <a:prstGeom prst="rect">
            <a:avLst/>
          </a:prstGeom>
          <a:noFill/>
          <a:ln w="9525">
            <a:noFill/>
            <a:miter lim="800000"/>
            <a:headEnd/>
            <a:tailEnd/>
          </a:ln>
          <a:effectLst/>
        </p:spPr>
        <p:txBody>
          <a:bodyPr>
            <a:spAutoFit/>
          </a:bodyPr>
          <a:lstStyle/>
          <a:p>
            <a:pPr algn="ctr">
              <a:spcBef>
                <a:spcPct val="50000"/>
              </a:spcBef>
            </a:pPr>
            <a:r>
              <a:rPr lang="de-DE" sz="1600" b="1" dirty="0" err="1">
                <a:solidFill>
                  <a:schemeClr val="tx2">
                    <a:lumMod val="25000"/>
                  </a:schemeClr>
                </a:solidFill>
              </a:rPr>
              <a:t>Sindesmofiti</a:t>
            </a:r>
            <a:endParaRPr lang="de-DE" sz="1600" b="1" dirty="0">
              <a:solidFill>
                <a:schemeClr val="tx2">
                  <a:lumMod val="25000"/>
                </a:schemeClr>
              </a:solidFill>
            </a:endParaRPr>
          </a:p>
        </p:txBody>
      </p:sp>
      <p:sp>
        <p:nvSpPr>
          <p:cNvPr id="131084" name="Line 12"/>
          <p:cNvSpPr>
            <a:spLocks noChangeShapeType="1"/>
          </p:cNvSpPr>
          <p:nvPr/>
        </p:nvSpPr>
        <p:spPr bwMode="auto">
          <a:xfrm>
            <a:off x="3857620" y="3071810"/>
            <a:ext cx="6350" cy="2665412"/>
          </a:xfrm>
          <a:prstGeom prst="line">
            <a:avLst/>
          </a:prstGeom>
          <a:noFill/>
          <a:ln w="19050">
            <a:solidFill>
              <a:schemeClr val="tx1"/>
            </a:solidFill>
            <a:prstDash val="dash"/>
            <a:round/>
            <a:headEnd/>
            <a:tailEnd/>
          </a:ln>
          <a:effectLst/>
        </p:spPr>
        <p:txBody>
          <a:bodyPr/>
          <a:lstStyle/>
          <a:p>
            <a:r>
              <a:rPr lang="it-IT" dirty="0" smtClean="0"/>
              <a:t>  </a:t>
            </a:r>
            <a:endParaRPr lang="it-IT" dirty="0"/>
          </a:p>
        </p:txBody>
      </p:sp>
      <p:sp>
        <p:nvSpPr>
          <p:cNvPr id="131085" name="Text Box 13"/>
          <p:cNvSpPr txBox="1">
            <a:spLocks noChangeArrowheads="1"/>
          </p:cNvSpPr>
          <p:nvPr/>
        </p:nvSpPr>
        <p:spPr bwMode="auto">
          <a:xfrm>
            <a:off x="4572000" y="2744788"/>
            <a:ext cx="3402013" cy="336550"/>
          </a:xfrm>
          <a:prstGeom prst="rect">
            <a:avLst/>
          </a:prstGeom>
          <a:noFill/>
          <a:ln w="9525">
            <a:noFill/>
            <a:miter lim="800000"/>
            <a:headEnd/>
            <a:tailEnd/>
          </a:ln>
          <a:effectLst/>
        </p:spPr>
        <p:txBody>
          <a:bodyPr>
            <a:spAutoFit/>
          </a:bodyPr>
          <a:lstStyle/>
          <a:p>
            <a:pPr algn="ctr">
              <a:spcBef>
                <a:spcPct val="50000"/>
              </a:spcBef>
            </a:pPr>
            <a:r>
              <a:rPr lang="de-DE" sz="1600" b="1" dirty="0" err="1">
                <a:solidFill>
                  <a:srgbClr val="FFFF00"/>
                </a:solidFill>
              </a:rPr>
              <a:t>Stadio</a:t>
            </a:r>
            <a:r>
              <a:rPr lang="de-DE" sz="1600" b="1" dirty="0">
                <a:solidFill>
                  <a:srgbClr val="FFFF00"/>
                </a:solidFill>
              </a:rPr>
              <a:t> </a:t>
            </a:r>
            <a:r>
              <a:rPr lang="de-DE" sz="1600" b="1" dirty="0" err="1">
                <a:solidFill>
                  <a:srgbClr val="FFFF00"/>
                </a:solidFill>
              </a:rPr>
              <a:t>con</a:t>
            </a:r>
            <a:r>
              <a:rPr lang="de-DE" sz="1600" b="1" dirty="0">
                <a:solidFill>
                  <a:srgbClr val="FFFF00"/>
                </a:solidFill>
              </a:rPr>
              <a:t> </a:t>
            </a:r>
            <a:r>
              <a:rPr lang="de-DE" sz="1600" b="1" dirty="0" err="1">
                <a:solidFill>
                  <a:srgbClr val="FFFF00"/>
                </a:solidFill>
              </a:rPr>
              <a:t>evidenza</a:t>
            </a:r>
            <a:r>
              <a:rPr lang="de-DE" sz="1600" b="1" dirty="0">
                <a:solidFill>
                  <a:srgbClr val="FFFF00"/>
                </a:solidFill>
              </a:rPr>
              <a:t> </a:t>
            </a:r>
            <a:r>
              <a:rPr lang="de-DE" sz="1600" b="1" dirty="0" err="1">
                <a:solidFill>
                  <a:srgbClr val="FFFF00"/>
                </a:solidFill>
              </a:rPr>
              <a:t>radiografica</a:t>
            </a:r>
            <a:endParaRPr lang="de-DE" sz="1600" b="1" dirty="0">
              <a:solidFill>
                <a:srgbClr val="FFFF00"/>
              </a:solidFill>
            </a:endParaRPr>
          </a:p>
        </p:txBody>
      </p:sp>
      <p:sp>
        <p:nvSpPr>
          <p:cNvPr id="131086" name="Text Box 14"/>
          <p:cNvSpPr txBox="1">
            <a:spLocks noChangeArrowheads="1"/>
          </p:cNvSpPr>
          <p:nvPr/>
        </p:nvSpPr>
        <p:spPr bwMode="auto">
          <a:xfrm>
            <a:off x="285720" y="2738438"/>
            <a:ext cx="3524280" cy="400110"/>
          </a:xfrm>
          <a:prstGeom prst="rect">
            <a:avLst/>
          </a:prstGeom>
          <a:noFill/>
          <a:ln w="9525">
            <a:noFill/>
            <a:miter lim="800000"/>
            <a:headEnd/>
            <a:tailEnd/>
          </a:ln>
          <a:effectLst/>
        </p:spPr>
        <p:txBody>
          <a:bodyPr wrap="square">
            <a:spAutoFit/>
          </a:bodyPr>
          <a:lstStyle/>
          <a:p>
            <a:pPr algn="ctr">
              <a:spcBef>
                <a:spcPct val="50000"/>
              </a:spcBef>
            </a:pPr>
            <a:r>
              <a:rPr lang="de-DE" sz="2000" b="1" dirty="0" smtClean="0">
                <a:solidFill>
                  <a:srgbClr val="FF0000"/>
                </a:solidFill>
              </a:rPr>
              <a:t>STADIO  PRE-RADIOGRAFICO</a:t>
            </a:r>
            <a:endParaRPr lang="de-DE" sz="2000" b="1" dirty="0">
              <a:solidFill>
                <a:srgbClr val="FF0000"/>
              </a:solidFill>
            </a:endParaRPr>
          </a:p>
        </p:txBody>
      </p:sp>
      <p:grpSp>
        <p:nvGrpSpPr>
          <p:cNvPr id="2" name="Group 15"/>
          <p:cNvGrpSpPr>
            <a:grpSpLocks/>
          </p:cNvGrpSpPr>
          <p:nvPr/>
        </p:nvGrpSpPr>
        <p:grpSpPr bwMode="auto">
          <a:xfrm>
            <a:off x="2124075" y="2065338"/>
            <a:ext cx="3887788" cy="576262"/>
            <a:chOff x="1338" y="981"/>
            <a:chExt cx="2449" cy="363"/>
          </a:xfrm>
        </p:grpSpPr>
        <p:sp>
          <p:nvSpPr>
            <p:cNvPr id="131088" name="Line 16"/>
            <p:cNvSpPr>
              <a:spLocks noChangeShapeType="1"/>
            </p:cNvSpPr>
            <p:nvPr/>
          </p:nvSpPr>
          <p:spPr bwMode="auto">
            <a:xfrm flipV="1">
              <a:off x="1338" y="981"/>
              <a:ext cx="0" cy="363"/>
            </a:xfrm>
            <a:prstGeom prst="line">
              <a:avLst/>
            </a:prstGeom>
            <a:noFill/>
            <a:ln w="28575">
              <a:solidFill>
                <a:srgbClr val="A50021"/>
              </a:solidFill>
              <a:round/>
              <a:headEnd type="triangle" w="med" len="med"/>
              <a:tailEnd/>
            </a:ln>
            <a:effectLst/>
          </p:spPr>
          <p:txBody>
            <a:bodyPr/>
            <a:lstStyle/>
            <a:p>
              <a:endParaRPr lang="it-IT"/>
            </a:p>
          </p:txBody>
        </p:sp>
        <p:sp>
          <p:nvSpPr>
            <p:cNvPr id="131089" name="Line 17"/>
            <p:cNvSpPr>
              <a:spLocks noChangeShapeType="1"/>
            </p:cNvSpPr>
            <p:nvPr/>
          </p:nvSpPr>
          <p:spPr bwMode="auto">
            <a:xfrm flipV="1">
              <a:off x="3787" y="981"/>
              <a:ext cx="0" cy="363"/>
            </a:xfrm>
            <a:prstGeom prst="line">
              <a:avLst/>
            </a:prstGeom>
            <a:noFill/>
            <a:ln w="28575">
              <a:solidFill>
                <a:srgbClr val="A50021"/>
              </a:solidFill>
              <a:round/>
              <a:headEnd type="triangle" w="med" len="med"/>
              <a:tailEnd/>
            </a:ln>
            <a:effectLst/>
          </p:spPr>
          <p:txBody>
            <a:bodyPr/>
            <a:lstStyle/>
            <a:p>
              <a:endParaRPr lang="it-IT"/>
            </a:p>
          </p:txBody>
        </p:sp>
        <p:sp>
          <p:nvSpPr>
            <p:cNvPr id="131090" name="Line 18"/>
            <p:cNvSpPr>
              <a:spLocks noChangeShapeType="1"/>
            </p:cNvSpPr>
            <p:nvPr/>
          </p:nvSpPr>
          <p:spPr bwMode="auto">
            <a:xfrm>
              <a:off x="1338" y="981"/>
              <a:ext cx="2449" cy="0"/>
            </a:xfrm>
            <a:prstGeom prst="line">
              <a:avLst/>
            </a:prstGeom>
            <a:noFill/>
            <a:ln w="28575">
              <a:solidFill>
                <a:srgbClr val="A50021"/>
              </a:solidFill>
              <a:round/>
              <a:headEnd/>
              <a:tailEnd/>
            </a:ln>
            <a:effectLst/>
          </p:spPr>
          <p:txBody>
            <a:bodyPr/>
            <a:lstStyle/>
            <a:p>
              <a:endParaRPr lang="it-IT"/>
            </a:p>
          </p:txBody>
        </p:sp>
      </p:grpSp>
      <p:sp>
        <p:nvSpPr>
          <p:cNvPr id="131091" name="Text Box 19"/>
          <p:cNvSpPr txBox="1">
            <a:spLocks noChangeArrowheads="1"/>
          </p:cNvSpPr>
          <p:nvPr/>
        </p:nvSpPr>
        <p:spPr bwMode="auto">
          <a:xfrm>
            <a:off x="142844" y="857232"/>
            <a:ext cx="8858312" cy="1015663"/>
          </a:xfrm>
          <a:prstGeom prst="rect">
            <a:avLst/>
          </a:prstGeom>
          <a:noFill/>
          <a:ln w="9525">
            <a:noFill/>
            <a:miter lim="800000"/>
            <a:headEnd/>
            <a:tailEnd/>
          </a:ln>
          <a:effectLst/>
        </p:spPr>
        <p:txBody>
          <a:bodyPr wrap="square">
            <a:spAutoFit/>
          </a:bodyPr>
          <a:lstStyle/>
          <a:p>
            <a:pPr algn="ctr">
              <a:spcBef>
                <a:spcPct val="50000"/>
              </a:spcBef>
            </a:pPr>
            <a:r>
              <a:rPr lang="de-DE" sz="2000" b="1" dirty="0" smtClean="0">
                <a:solidFill>
                  <a:srgbClr val="00FF00"/>
                </a:solidFill>
                <a:latin typeface="Candara" pitchFamily="34" charset="0"/>
              </a:rPr>
              <a:t>NECESSITÀ  DI  NUOVI  CRITERI  CLASSIFICATIVI  ( E  DIAGNOSTICI )   </a:t>
            </a:r>
            <a:r>
              <a:rPr lang="de-DE" sz="2000" b="1" dirty="0" smtClean="0">
                <a:solidFill>
                  <a:schemeClr val="accent4">
                    <a:lumMod val="60000"/>
                    <a:lumOff val="40000"/>
                  </a:schemeClr>
                </a:solidFill>
                <a:latin typeface="Candara" pitchFamily="34" charset="0"/>
              </a:rPr>
              <a:t>PER   UNA    </a:t>
            </a:r>
            <a:r>
              <a:rPr lang="de-DE" sz="2000" b="1" dirty="0" smtClean="0">
                <a:solidFill>
                  <a:srgbClr val="04FC2D"/>
                </a:solidFill>
                <a:latin typeface="Candara" pitchFamily="34" charset="0"/>
              </a:rPr>
              <a:t>DIAGNOSI   PRECOCE </a:t>
            </a:r>
            <a:r>
              <a:rPr lang="de-DE" sz="2000" b="1" dirty="0" smtClean="0">
                <a:solidFill>
                  <a:schemeClr val="accent4">
                    <a:lumMod val="60000"/>
                    <a:lumOff val="40000"/>
                  </a:schemeClr>
                </a:solidFill>
                <a:latin typeface="Candara" pitchFamily="34" charset="0"/>
              </a:rPr>
              <a:t>,  NELLO  STADIO  PRE-RADIOGRAFICO,  PER UNA </a:t>
            </a:r>
            <a:r>
              <a:rPr lang="de-DE" sz="2000" b="1" dirty="0" smtClean="0">
                <a:solidFill>
                  <a:srgbClr val="04FC2D"/>
                </a:solidFill>
                <a:latin typeface="Candara" pitchFamily="34" charset="0"/>
              </a:rPr>
              <a:t>TERAPIA PRECOCE</a:t>
            </a:r>
            <a:r>
              <a:rPr lang="de-DE" sz="2000" b="1" dirty="0" smtClean="0">
                <a:solidFill>
                  <a:schemeClr val="accent4">
                    <a:lumMod val="60000"/>
                    <a:lumOff val="40000"/>
                  </a:schemeClr>
                </a:solidFill>
                <a:latin typeface="Candara" pitchFamily="34" charset="0"/>
              </a:rPr>
              <a:t>    E   POSSIBILITA‘   DI    </a:t>
            </a:r>
            <a:r>
              <a:rPr lang="de-DE" sz="2000" b="1" dirty="0" smtClean="0">
                <a:solidFill>
                  <a:srgbClr val="04FC2D"/>
                </a:solidFill>
                <a:latin typeface="Candara" pitchFamily="34" charset="0"/>
              </a:rPr>
              <a:t>INDUZIONE   DELLA   REMISSIONE</a:t>
            </a:r>
            <a:endParaRPr lang="de-DE" sz="2000" b="1" dirty="0">
              <a:solidFill>
                <a:srgbClr val="04FC2D"/>
              </a:solidFill>
              <a:latin typeface="Candara" pitchFamily="34" charset="0"/>
            </a:endParaRPr>
          </a:p>
        </p:txBody>
      </p:sp>
      <p:grpSp>
        <p:nvGrpSpPr>
          <p:cNvPr id="3" name="Group 20"/>
          <p:cNvGrpSpPr>
            <a:grpSpLocks/>
          </p:cNvGrpSpPr>
          <p:nvPr/>
        </p:nvGrpSpPr>
        <p:grpSpPr bwMode="auto">
          <a:xfrm>
            <a:off x="3962400" y="3302000"/>
            <a:ext cx="4800600" cy="609600"/>
            <a:chOff x="2496" y="2080"/>
            <a:chExt cx="3024" cy="384"/>
          </a:xfrm>
        </p:grpSpPr>
        <p:sp>
          <p:nvSpPr>
            <p:cNvPr id="131093" name="Rectangle 21" descr="30%"/>
            <p:cNvSpPr>
              <a:spLocks noChangeArrowheads="1"/>
            </p:cNvSpPr>
            <p:nvPr/>
          </p:nvSpPr>
          <p:spPr bwMode="auto">
            <a:xfrm>
              <a:off x="2496" y="2080"/>
              <a:ext cx="3024" cy="384"/>
            </a:xfrm>
            <a:prstGeom prst="rect">
              <a:avLst/>
            </a:prstGeom>
            <a:pattFill prst="pct30">
              <a:fgClr>
                <a:srgbClr val="99CC00"/>
              </a:fgClr>
              <a:bgClr>
                <a:srgbClr val="FFFFFF"/>
              </a:bgClr>
            </a:pattFill>
            <a:ln w="9525">
              <a:noFill/>
              <a:miter lim="800000"/>
              <a:headEnd/>
              <a:tailEnd/>
            </a:ln>
            <a:effectLst/>
          </p:spPr>
          <p:txBody>
            <a:bodyPr wrap="none" anchor="ctr"/>
            <a:lstStyle/>
            <a:p>
              <a:endParaRPr lang="it-IT"/>
            </a:p>
          </p:txBody>
        </p:sp>
        <p:sp>
          <p:nvSpPr>
            <p:cNvPr id="131094" name="Text Box 22" descr="50%"/>
            <p:cNvSpPr txBox="1">
              <a:spLocks noChangeArrowheads="1"/>
            </p:cNvSpPr>
            <p:nvPr/>
          </p:nvSpPr>
          <p:spPr bwMode="auto">
            <a:xfrm>
              <a:off x="2784" y="2128"/>
              <a:ext cx="2595" cy="231"/>
            </a:xfrm>
            <a:prstGeom prst="rect">
              <a:avLst/>
            </a:prstGeom>
            <a:noFill/>
            <a:ln w="9525">
              <a:noFill/>
              <a:miter lim="800000"/>
              <a:headEnd/>
              <a:tailEnd/>
            </a:ln>
            <a:effectLst/>
          </p:spPr>
          <p:txBody>
            <a:bodyPr>
              <a:spAutoFit/>
            </a:bodyPr>
            <a:lstStyle/>
            <a:p>
              <a:pPr algn="ctr">
                <a:spcBef>
                  <a:spcPct val="50000"/>
                </a:spcBef>
              </a:pPr>
              <a:r>
                <a:rPr lang="de-DE" b="1">
                  <a:solidFill>
                    <a:srgbClr val="A50021"/>
                  </a:solidFill>
                </a:rPr>
                <a:t>Criteri di New York modificati (1984)</a:t>
              </a:r>
            </a:p>
          </p:txBody>
        </p:sp>
      </p:grpSp>
      <p:sp>
        <p:nvSpPr>
          <p:cNvPr id="131096" name="Rectangle 24"/>
          <p:cNvSpPr>
            <a:spLocks noChangeArrowheads="1"/>
          </p:cNvSpPr>
          <p:nvPr/>
        </p:nvSpPr>
        <p:spPr bwMode="auto">
          <a:xfrm>
            <a:off x="1571604" y="6286520"/>
            <a:ext cx="6572296" cy="400110"/>
          </a:xfrm>
          <a:prstGeom prst="rect">
            <a:avLst/>
          </a:prstGeom>
          <a:noFill/>
          <a:ln w="9525">
            <a:noFill/>
            <a:miter lim="800000"/>
            <a:headEnd/>
            <a:tailEnd/>
          </a:ln>
          <a:effectLst/>
        </p:spPr>
        <p:txBody>
          <a:bodyPr wrap="square">
            <a:spAutoFit/>
          </a:bodyPr>
          <a:lstStyle/>
          <a:p>
            <a:r>
              <a:rPr lang="de-DE" sz="2000" b="1" dirty="0" err="1">
                <a:solidFill>
                  <a:srgbClr val="FF0000"/>
                </a:solidFill>
              </a:rPr>
              <a:t>Rudwaleit</a:t>
            </a:r>
            <a:r>
              <a:rPr lang="de-DE" sz="2000" b="1" dirty="0">
                <a:solidFill>
                  <a:srgbClr val="FF0000"/>
                </a:solidFill>
              </a:rPr>
              <a:t> M et al. Arthritis </a:t>
            </a:r>
            <a:r>
              <a:rPr lang="de-DE" sz="2000" b="1" dirty="0" err="1">
                <a:solidFill>
                  <a:srgbClr val="FF0000"/>
                </a:solidFill>
              </a:rPr>
              <a:t>Rheum</a:t>
            </a:r>
            <a:r>
              <a:rPr lang="de-DE" sz="2000" b="1" dirty="0">
                <a:solidFill>
                  <a:srgbClr val="FF0000"/>
                </a:solidFill>
              </a:rPr>
              <a:t>. 2005 52(4):1000-8.</a:t>
            </a:r>
          </a:p>
        </p:txBody>
      </p:sp>
      <p:sp>
        <p:nvSpPr>
          <p:cNvPr id="131097" name="Text Box 25"/>
          <p:cNvSpPr txBox="1">
            <a:spLocks noGrp="1" noChangeArrowheads="1"/>
          </p:cNvSpPr>
          <p:nvPr>
            <p:ph type="title"/>
          </p:nvPr>
        </p:nvSpPr>
        <p:spPr>
          <a:xfrm>
            <a:off x="500034" y="214290"/>
            <a:ext cx="8186766" cy="642942"/>
          </a:xfrm>
          <a:noFill/>
          <a:ln/>
        </p:spPr>
        <p:txBody>
          <a:bodyPr lIns="0" tIns="0" rIns="0" bIns="0"/>
          <a:lstStyle/>
          <a:p>
            <a:pPr algn="ctr">
              <a:spcBef>
                <a:spcPct val="50000"/>
              </a:spcBef>
            </a:pPr>
            <a:r>
              <a:rPr lang="de-DE" sz="3200" b="1" dirty="0" smtClean="0">
                <a:solidFill>
                  <a:srgbClr val="FF0000"/>
                </a:solidFill>
              </a:rPr>
              <a:t>SPONDILOARTRITI ASSIALI</a:t>
            </a:r>
            <a:endParaRPr lang="de-DE"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9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0034" y="512064"/>
            <a:ext cx="8186766" cy="5060076"/>
          </a:xfrm>
        </p:spPr>
        <p:txBody>
          <a:bodyPr/>
          <a:lstStyle/>
          <a:p>
            <a:pPr algn="ctr"/>
            <a:r>
              <a:rPr lang="it-IT" dirty="0" smtClean="0"/>
              <a:t/>
            </a:r>
            <a:br>
              <a:rPr lang="it-IT" dirty="0" smtClean="0"/>
            </a:br>
            <a:r>
              <a:rPr lang="it-IT" dirty="0" smtClean="0"/>
              <a:t/>
            </a:r>
            <a:br>
              <a:rPr lang="it-IT" dirty="0" smtClean="0"/>
            </a:br>
            <a:r>
              <a:rPr lang="it-IT" dirty="0" smtClean="0"/>
              <a:t/>
            </a:r>
            <a:br>
              <a:rPr lang="it-IT" dirty="0" smtClean="0"/>
            </a:br>
            <a:r>
              <a:rPr lang="it-IT" dirty="0" smtClean="0"/>
              <a:t/>
            </a:r>
            <a:br>
              <a:rPr lang="it-IT" dirty="0" smtClean="0"/>
            </a:br>
            <a:r>
              <a:rPr lang="it-IT" dirty="0" smtClean="0">
                <a:solidFill>
                  <a:srgbClr val="FF0000"/>
                </a:solidFill>
              </a:rPr>
              <a:t>ARTRITE  REUMATOIDE</a:t>
            </a:r>
            <a:endParaRPr lang="it-IT" dirty="0">
              <a:solidFill>
                <a:srgbClr val="FF00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785786" y="285728"/>
            <a:ext cx="7772400" cy="700110"/>
          </a:xfrm>
        </p:spPr>
        <p:txBody>
          <a:bodyPr/>
          <a:lstStyle/>
          <a:p>
            <a:pPr algn="ctr"/>
            <a:r>
              <a:rPr lang="it-IT" sz="2000" b="1" dirty="0" smtClean="0">
                <a:solidFill>
                  <a:srgbClr val="00FF00"/>
                </a:solidFill>
              </a:rPr>
              <a:t>LO STADIO RADIOGRAFICO E’ INCOMPATIBILE CON LA REMISSIONE</a:t>
            </a:r>
            <a:endParaRPr lang="it-IT" sz="2000" b="1" dirty="0">
              <a:solidFill>
                <a:srgbClr val="00FF00"/>
              </a:solidFill>
            </a:endParaRPr>
          </a:p>
        </p:txBody>
      </p:sp>
      <p:sp>
        <p:nvSpPr>
          <p:cNvPr id="135171" name="Rectangle 3"/>
          <p:cNvSpPr>
            <a:spLocks noGrp="1" noChangeArrowheads="1"/>
          </p:cNvSpPr>
          <p:nvPr>
            <p:ph type="body" idx="1"/>
          </p:nvPr>
        </p:nvSpPr>
        <p:spPr>
          <a:xfrm>
            <a:off x="0" y="714356"/>
            <a:ext cx="9144000" cy="6143644"/>
          </a:xfrm>
        </p:spPr>
        <p:txBody>
          <a:bodyPr>
            <a:normAutofit/>
          </a:bodyPr>
          <a:lstStyle/>
          <a:p>
            <a:pPr algn="ctr">
              <a:buNone/>
            </a:pPr>
            <a:r>
              <a:rPr lang="it-IT" sz="2000" b="1" dirty="0" smtClean="0">
                <a:solidFill>
                  <a:schemeClr val="accent4">
                    <a:lumMod val="60000"/>
                    <a:lumOff val="40000"/>
                  </a:schemeClr>
                </a:solidFill>
              </a:rPr>
              <a:t>LA    REMISSIONE    È   PIÙ   FACILMENTE   OTTENIBILE </a:t>
            </a:r>
          </a:p>
          <a:p>
            <a:pPr algn="ctr">
              <a:buNone/>
            </a:pPr>
            <a:r>
              <a:rPr lang="it-IT" sz="2000" b="1" dirty="0" smtClean="0">
                <a:solidFill>
                  <a:schemeClr val="accent4">
                    <a:lumMod val="60000"/>
                    <a:lumOff val="40000"/>
                  </a:schemeClr>
                </a:solidFill>
              </a:rPr>
              <a:t>SE   SI   TRATTANO   I   PAZIENTI   NELLE   PRIME   FASI   </a:t>
            </a:r>
            <a:r>
              <a:rPr lang="it-IT" sz="2000" b="1" dirty="0" err="1" smtClean="0">
                <a:solidFill>
                  <a:schemeClr val="accent4">
                    <a:lumMod val="60000"/>
                    <a:lumOff val="40000"/>
                  </a:schemeClr>
                </a:solidFill>
              </a:rPr>
              <a:t>DI</a:t>
            </a:r>
            <a:r>
              <a:rPr lang="it-IT" sz="2000" b="1" dirty="0" smtClean="0">
                <a:solidFill>
                  <a:schemeClr val="accent4">
                    <a:lumMod val="60000"/>
                    <a:lumOff val="40000"/>
                  </a:schemeClr>
                </a:solidFill>
              </a:rPr>
              <a:t>   MALATTIA</a:t>
            </a:r>
          </a:p>
          <a:p>
            <a:pPr algn="ctr">
              <a:buNone/>
            </a:pPr>
            <a:r>
              <a:rPr lang="it-IT" sz="2000" b="1" dirty="0" smtClean="0">
                <a:solidFill>
                  <a:schemeClr val="accent4">
                    <a:lumMod val="60000"/>
                    <a:lumOff val="40000"/>
                  </a:schemeClr>
                </a:solidFill>
              </a:rPr>
              <a:t>NELLO     STADIO    PRE - RADIOGRAFICO</a:t>
            </a:r>
            <a:endParaRPr lang="it-IT" sz="2000" b="1" dirty="0">
              <a:solidFill>
                <a:schemeClr val="accent4">
                  <a:lumMod val="60000"/>
                  <a:lumOff val="40000"/>
                </a:schemeClr>
              </a:solidFill>
            </a:endParaRPr>
          </a:p>
        </p:txBody>
      </p:sp>
      <p:pic>
        <p:nvPicPr>
          <p:cNvPr id="135173" name="Picture 5"/>
          <p:cNvPicPr>
            <a:picLocks noChangeAspect="1" noChangeArrowheads="1"/>
          </p:cNvPicPr>
          <p:nvPr/>
        </p:nvPicPr>
        <p:blipFill>
          <a:blip r:embed="rId2"/>
          <a:srcRect l="5946" t="23177" r="69531" b="41374"/>
          <a:stretch>
            <a:fillRect/>
          </a:stretch>
        </p:blipFill>
        <p:spPr bwMode="auto">
          <a:xfrm>
            <a:off x="2071670" y="2285992"/>
            <a:ext cx="1793875" cy="1728788"/>
          </a:xfrm>
          <a:prstGeom prst="rect">
            <a:avLst/>
          </a:prstGeom>
          <a:noFill/>
          <a:ln w="9525">
            <a:noFill/>
            <a:miter lim="800000"/>
            <a:headEnd/>
            <a:tailEnd/>
          </a:ln>
          <a:effectLst/>
        </p:spPr>
      </p:pic>
      <p:sp>
        <p:nvSpPr>
          <p:cNvPr id="135174" name="Text Box 5"/>
          <p:cNvSpPr txBox="1">
            <a:spLocks noChangeArrowheads="1"/>
          </p:cNvSpPr>
          <p:nvPr/>
        </p:nvSpPr>
        <p:spPr bwMode="auto">
          <a:xfrm rot="-5400000">
            <a:off x="-631952" y="4632424"/>
            <a:ext cx="2226700" cy="677108"/>
          </a:xfrm>
          <a:prstGeom prst="rect">
            <a:avLst/>
          </a:prstGeom>
          <a:noFill/>
          <a:ln w="9525">
            <a:noFill/>
            <a:miter lim="800000"/>
            <a:headEnd/>
            <a:tailEnd/>
          </a:ln>
          <a:effectLst/>
        </p:spPr>
        <p:txBody>
          <a:bodyPr wrap="none">
            <a:spAutoFit/>
          </a:bodyPr>
          <a:lstStyle/>
          <a:p>
            <a:pPr defTabSz="457200"/>
            <a:r>
              <a:rPr lang="it-IT" sz="1900" b="1" dirty="0" smtClean="0">
                <a:solidFill>
                  <a:srgbClr val="FF0000"/>
                </a:solidFill>
                <a:latin typeface="Calibri" pitchFamily="34" charset="0"/>
              </a:rPr>
              <a:t>             Stadio </a:t>
            </a:r>
          </a:p>
          <a:p>
            <a:pPr defTabSz="457200"/>
            <a:r>
              <a:rPr lang="it-IT" sz="1900" b="1" dirty="0" smtClean="0">
                <a:solidFill>
                  <a:srgbClr val="FF0000"/>
                </a:solidFill>
                <a:latin typeface="Calibri" pitchFamily="34" charset="0"/>
              </a:rPr>
              <a:t>PRE-RADIOGRAFICO</a:t>
            </a:r>
            <a:endParaRPr lang="it-IT" sz="1900" b="1" dirty="0">
              <a:solidFill>
                <a:srgbClr val="FF0000"/>
              </a:solidFill>
              <a:latin typeface="Calibri" pitchFamily="34" charset="0"/>
            </a:endParaRPr>
          </a:p>
        </p:txBody>
      </p:sp>
      <p:sp>
        <p:nvSpPr>
          <p:cNvPr id="135176" name="Text Box 8"/>
          <p:cNvSpPr txBox="1">
            <a:spLocks noChangeArrowheads="1"/>
          </p:cNvSpPr>
          <p:nvPr/>
        </p:nvSpPr>
        <p:spPr bwMode="auto">
          <a:xfrm rot="-973114">
            <a:off x="929536" y="4676640"/>
            <a:ext cx="2332119" cy="338554"/>
          </a:xfrm>
          <a:prstGeom prst="rect">
            <a:avLst/>
          </a:prstGeom>
          <a:noFill/>
          <a:ln w="9525">
            <a:noFill/>
            <a:miter lim="800000"/>
            <a:headEnd/>
            <a:tailEnd/>
          </a:ln>
          <a:effectLst/>
        </p:spPr>
        <p:txBody>
          <a:bodyPr wrap="square">
            <a:spAutoFit/>
          </a:bodyPr>
          <a:lstStyle/>
          <a:p>
            <a:pPr defTabSz="457200"/>
            <a:r>
              <a:rPr lang="it-IT" sz="1600" b="1" dirty="0" smtClean="0">
                <a:solidFill>
                  <a:srgbClr val="FFFF00"/>
                </a:solidFill>
                <a:latin typeface="Calibri" pitchFamily="34" charset="0"/>
              </a:rPr>
              <a:t>   Durata </a:t>
            </a:r>
            <a:r>
              <a:rPr lang="it-IT" sz="1600" b="1" dirty="0">
                <a:solidFill>
                  <a:srgbClr val="FFFF00"/>
                </a:solidFill>
                <a:latin typeface="Calibri" pitchFamily="34" charset="0"/>
              </a:rPr>
              <a:t>malattia (anni)</a:t>
            </a:r>
          </a:p>
        </p:txBody>
      </p:sp>
      <p:pic>
        <p:nvPicPr>
          <p:cNvPr id="135177" name="Picture 5"/>
          <p:cNvPicPr>
            <a:picLocks noChangeAspect="1" noChangeArrowheads="1"/>
          </p:cNvPicPr>
          <p:nvPr/>
        </p:nvPicPr>
        <p:blipFill>
          <a:blip r:embed="rId2"/>
          <a:srcRect l="29861" t="15495" r="46223" b="46191"/>
          <a:stretch>
            <a:fillRect/>
          </a:stretch>
        </p:blipFill>
        <p:spPr bwMode="auto">
          <a:xfrm>
            <a:off x="4000496" y="2071678"/>
            <a:ext cx="1749425" cy="1868488"/>
          </a:xfrm>
          <a:prstGeom prst="rect">
            <a:avLst/>
          </a:prstGeom>
          <a:noFill/>
          <a:ln w="9525">
            <a:noFill/>
            <a:miter lim="800000"/>
            <a:headEnd/>
            <a:tailEnd/>
          </a:ln>
          <a:effectLst/>
        </p:spPr>
      </p:pic>
      <p:pic>
        <p:nvPicPr>
          <p:cNvPr id="135178" name="Picture 5"/>
          <p:cNvPicPr>
            <a:picLocks noChangeAspect="1" noChangeArrowheads="1"/>
          </p:cNvPicPr>
          <p:nvPr/>
        </p:nvPicPr>
        <p:blipFill>
          <a:blip r:embed="rId2"/>
          <a:srcRect l="55208" t="5469" r="24414" b="55794"/>
          <a:stretch>
            <a:fillRect/>
          </a:stretch>
        </p:blipFill>
        <p:spPr bwMode="auto">
          <a:xfrm>
            <a:off x="5857884" y="1928802"/>
            <a:ext cx="1490663" cy="1889125"/>
          </a:xfrm>
          <a:prstGeom prst="rect">
            <a:avLst/>
          </a:prstGeom>
          <a:noFill/>
          <a:ln w="9525">
            <a:noFill/>
            <a:miter lim="800000"/>
            <a:headEnd/>
            <a:tailEnd/>
          </a:ln>
          <a:effectLst/>
        </p:spPr>
      </p:pic>
      <p:pic>
        <p:nvPicPr>
          <p:cNvPr id="135179" name="Picture 5"/>
          <p:cNvPicPr>
            <a:picLocks noChangeAspect="1" noChangeArrowheads="1"/>
          </p:cNvPicPr>
          <p:nvPr/>
        </p:nvPicPr>
        <p:blipFill>
          <a:blip r:embed="rId2"/>
          <a:srcRect l="77582" r="824" b="63867"/>
          <a:stretch>
            <a:fillRect/>
          </a:stretch>
        </p:blipFill>
        <p:spPr bwMode="auto">
          <a:xfrm>
            <a:off x="7429520" y="1857364"/>
            <a:ext cx="1579562" cy="1762125"/>
          </a:xfrm>
          <a:prstGeom prst="rect">
            <a:avLst/>
          </a:prstGeom>
          <a:noFill/>
          <a:ln w="9525">
            <a:noFill/>
            <a:miter lim="800000"/>
            <a:headEnd/>
            <a:tailEnd/>
          </a:ln>
          <a:effectLst/>
        </p:spPr>
      </p:pic>
      <p:pic>
        <p:nvPicPr>
          <p:cNvPr id="135180" name="Picture 5"/>
          <p:cNvPicPr>
            <a:picLocks noChangeAspect="1" noChangeArrowheads="1"/>
          </p:cNvPicPr>
          <p:nvPr/>
        </p:nvPicPr>
        <p:blipFill>
          <a:blip r:embed="rId2"/>
          <a:stretch>
            <a:fillRect/>
          </a:stretch>
        </p:blipFill>
        <p:spPr bwMode="auto">
          <a:xfrm>
            <a:off x="3143240" y="4214818"/>
            <a:ext cx="2786082" cy="2500330"/>
          </a:xfrm>
          <a:prstGeom prst="rect">
            <a:avLst/>
          </a:prstGeom>
          <a:noFill/>
          <a:ln>
            <a:noFill/>
          </a:ln>
        </p:spPr>
      </p:pic>
      <p:pic>
        <p:nvPicPr>
          <p:cNvPr id="135181" name="Picture 5"/>
          <p:cNvPicPr>
            <a:picLocks noChangeAspect="1" noChangeArrowheads="1"/>
          </p:cNvPicPr>
          <p:nvPr/>
        </p:nvPicPr>
        <p:blipFill>
          <a:blip r:embed="rId2"/>
          <a:srcRect l="67058" t="51563" r="2930" b="17969"/>
          <a:stretch>
            <a:fillRect/>
          </a:stretch>
        </p:blipFill>
        <p:spPr bwMode="auto">
          <a:xfrm>
            <a:off x="6143636" y="4000504"/>
            <a:ext cx="2571768" cy="23574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072066" y="0"/>
            <a:ext cx="3929090" cy="5357826"/>
          </a:xfrm>
        </p:spPr>
        <p:txBody>
          <a:bodyPr/>
          <a:lstStyle/>
          <a:p>
            <a:pPr algn="ct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CRITERI   </a:t>
            </a:r>
            <a:r>
              <a:rPr lang="it-IT" sz="2000" b="1" dirty="0" err="1" smtClean="0">
                <a:solidFill>
                  <a:schemeClr val="accent4">
                    <a:lumMod val="60000"/>
                    <a:lumOff val="40000"/>
                  </a:schemeClr>
                </a:solidFill>
                <a:latin typeface="Comic Sans MS" pitchFamily="66" charset="0"/>
              </a:rPr>
              <a:t>DI</a:t>
            </a:r>
            <a:r>
              <a:rPr lang="it-IT" sz="2000" b="1" dirty="0" smtClean="0">
                <a:solidFill>
                  <a:schemeClr val="accent4">
                    <a:lumMod val="60000"/>
                    <a:lumOff val="40000"/>
                  </a:schemeClr>
                </a:solidFill>
                <a:latin typeface="Comic Sans MS" pitchFamily="66" charset="0"/>
              </a:rPr>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CLASSIFICAZIONE   ASAS</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per   le </a:t>
            </a:r>
            <a:r>
              <a:rPr lang="it-IT" sz="2000" b="1" dirty="0" smtClean="0">
                <a:solidFill>
                  <a:schemeClr val="accent4">
                    <a:lumMod val="40000"/>
                    <a:lumOff val="60000"/>
                  </a:schemeClr>
                </a:solidFill>
                <a:latin typeface="Comic Sans MS" pitchFamily="66" charset="0"/>
              </a:rPr>
              <a:t/>
            </a:r>
            <a:br>
              <a:rPr lang="it-IT" sz="2000" b="1" dirty="0" smtClean="0">
                <a:solidFill>
                  <a:schemeClr val="accent4">
                    <a:lumMod val="40000"/>
                    <a:lumOff val="60000"/>
                  </a:schemeClr>
                </a:solidFill>
                <a:latin typeface="Comic Sans MS" pitchFamily="66" charset="0"/>
              </a:rPr>
            </a:br>
            <a:r>
              <a:rPr lang="it-IT" sz="2000" b="1" dirty="0" smtClean="0">
                <a:solidFill>
                  <a:schemeClr val="accent4">
                    <a:lumMod val="40000"/>
                    <a:lumOff val="60000"/>
                  </a:schemeClr>
                </a:solidFill>
                <a:latin typeface="Comic Sans MS" pitchFamily="66" charset="0"/>
              </a:rPr>
              <a:t> </a:t>
            </a:r>
            <a:r>
              <a:rPr lang="it-IT" sz="2000" b="1" dirty="0" smtClean="0">
                <a:solidFill>
                  <a:srgbClr val="FF0000"/>
                </a:solidFill>
                <a:latin typeface="Comic Sans MS" pitchFamily="66" charset="0"/>
              </a:rPr>
              <a:t/>
            </a:r>
            <a:br>
              <a:rPr lang="it-IT" sz="2000" b="1" dirty="0" smtClean="0">
                <a:solidFill>
                  <a:srgbClr val="FF0000"/>
                </a:solidFill>
                <a:latin typeface="Comic Sans MS" pitchFamily="66" charset="0"/>
              </a:rPr>
            </a:br>
            <a:r>
              <a:rPr lang="it-IT" sz="3600" b="1" dirty="0" smtClean="0">
                <a:solidFill>
                  <a:srgbClr val="FF0000"/>
                </a:solidFill>
                <a:latin typeface="Comic Sans MS" pitchFamily="66" charset="0"/>
              </a:rPr>
              <a:t>SPA  </a:t>
            </a:r>
            <a:br>
              <a:rPr lang="it-IT" sz="3600" b="1" dirty="0" smtClean="0">
                <a:solidFill>
                  <a:srgbClr val="FF0000"/>
                </a:solidFill>
                <a:latin typeface="Comic Sans MS" pitchFamily="66" charset="0"/>
              </a:rPr>
            </a:br>
            <a:r>
              <a:rPr lang="it-IT" sz="3600" b="1" dirty="0" smtClean="0">
                <a:solidFill>
                  <a:srgbClr val="FF0000"/>
                </a:solidFill>
                <a:latin typeface="Comic Sans MS" pitchFamily="66" charset="0"/>
              </a:rPr>
              <a:t>ASSIALI </a:t>
            </a:r>
            <a:endParaRPr lang="it-IT" sz="3600" dirty="0"/>
          </a:p>
        </p:txBody>
      </p:sp>
      <p:graphicFrame>
        <p:nvGraphicFramePr>
          <p:cNvPr id="562180" name="Object 4"/>
          <p:cNvGraphicFramePr>
            <a:graphicFrameLocks noChangeAspect="1"/>
          </p:cNvGraphicFramePr>
          <p:nvPr>
            <p:ph type="tbl" idx="1"/>
          </p:nvPr>
        </p:nvGraphicFramePr>
        <p:xfrm>
          <a:off x="0" y="0"/>
          <a:ext cx="5000628" cy="6072206"/>
        </p:xfrm>
        <a:graphic>
          <a:graphicData uri="http://schemas.openxmlformats.org/presentationml/2006/ole">
            <p:oleObj spid="_x0000_s287746" name="Acrobat Document" r:id="rId3" imgW="8619942" imgH="10829857" progId="AcroExch.Document.7">
              <p:embed/>
            </p:oleObj>
          </a:graphicData>
        </a:graphic>
      </p:graphicFrame>
      <p:sp>
        <p:nvSpPr>
          <p:cNvPr id="7" name="Rettangolo 6"/>
          <p:cNvSpPr/>
          <p:nvPr/>
        </p:nvSpPr>
        <p:spPr>
          <a:xfrm>
            <a:off x="6500826" y="3105835"/>
            <a:ext cx="2000264" cy="369332"/>
          </a:xfrm>
          <a:prstGeom prst="rect">
            <a:avLst/>
          </a:prstGeom>
        </p:spPr>
        <p:txBody>
          <a:bodyPr wrap="square">
            <a:spAutoFit/>
          </a:bodyPr>
          <a:lstStyle/>
          <a:p>
            <a:r>
              <a:rPr lang="it-IT" b="1" dirty="0" smtClean="0">
                <a:solidFill>
                  <a:srgbClr val="FF0000"/>
                </a:solidFill>
                <a:latin typeface="Comic Sans MS" pitchFamily="66" charset="0"/>
              </a:rPr>
              <a:t> </a:t>
            </a:r>
            <a:endParaRPr lang="it-IT" dirty="0"/>
          </a:p>
        </p:txBody>
      </p:sp>
      <p:graphicFrame>
        <p:nvGraphicFramePr>
          <p:cNvPr id="562183" name="Object 7"/>
          <p:cNvGraphicFramePr>
            <a:graphicFrameLocks noChangeAspect="1"/>
          </p:cNvGraphicFramePr>
          <p:nvPr/>
        </p:nvGraphicFramePr>
        <p:xfrm>
          <a:off x="0" y="6215082"/>
          <a:ext cx="9144000" cy="642918"/>
        </p:xfrm>
        <a:graphic>
          <a:graphicData uri="http://schemas.openxmlformats.org/presentationml/2006/ole">
            <p:oleObj spid="_x0000_s287747" name="Acrobat Document" r:id="rId4" imgW="23040719" imgH="2000115" progId="AcroExch.Document.7">
              <p:embed/>
            </p:oleObj>
          </a:graphicData>
        </a:graphic>
      </p:graphicFrame>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214290"/>
            <a:ext cx="7772400" cy="345168"/>
          </a:xfrm>
        </p:spPr>
        <p:txBody>
          <a:bodyPr/>
          <a:lstStyle/>
          <a:p>
            <a:r>
              <a:rPr lang="it-IT" sz="2000" dirty="0" smtClean="0"/>
              <a:t>  </a:t>
            </a:r>
            <a:r>
              <a:rPr lang="it-IT" sz="2000" dirty="0" smtClean="0">
                <a:solidFill>
                  <a:schemeClr val="accent4">
                    <a:lumMod val="60000"/>
                    <a:lumOff val="40000"/>
                  </a:schemeClr>
                </a:solidFill>
              </a:rPr>
              <a:t>RUDWALEIT ET AL., ANN RHEUM DIS 2009;68:777-783</a:t>
            </a:r>
            <a:endParaRPr lang="it-IT" sz="2000" dirty="0">
              <a:solidFill>
                <a:schemeClr val="accent4">
                  <a:lumMod val="60000"/>
                  <a:lumOff val="40000"/>
                </a:schemeClr>
              </a:solidFill>
            </a:endParaRPr>
          </a:p>
        </p:txBody>
      </p:sp>
      <p:pic>
        <p:nvPicPr>
          <p:cNvPr id="4" name="Picture 2" descr="C:\Users\PINO\Pictures\Scansioni personali\Scan_Pic0024.jpg"/>
          <p:cNvPicPr>
            <a:picLocks noChangeAspect="1" noChangeArrowheads="1"/>
          </p:cNvPicPr>
          <p:nvPr/>
        </p:nvPicPr>
        <p:blipFill>
          <a:blip r:embed="rId2" cstate="print"/>
          <a:srcRect/>
          <a:stretch>
            <a:fillRect/>
          </a:stretch>
        </p:blipFill>
        <p:spPr bwMode="auto">
          <a:xfrm>
            <a:off x="1357290" y="785794"/>
            <a:ext cx="6429420" cy="592933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28596" y="214290"/>
            <a:ext cx="8258204" cy="488044"/>
          </a:xfrm>
        </p:spPr>
        <p:txBody>
          <a:bodyPr/>
          <a:lstStyle/>
          <a:p>
            <a:pPr algn="ctr"/>
            <a:r>
              <a:rPr lang="it-IT" sz="2400" b="1" dirty="0" smtClean="0">
                <a:solidFill>
                  <a:srgbClr val="FF0000"/>
                </a:solidFill>
              </a:rPr>
              <a:t>DIAGNOSI PRECOCE</a:t>
            </a:r>
            <a:endParaRPr lang="it-IT" sz="2400" b="1" dirty="0">
              <a:solidFill>
                <a:srgbClr val="FF0000"/>
              </a:solidFill>
            </a:endParaRPr>
          </a:p>
        </p:txBody>
      </p:sp>
      <p:sp>
        <p:nvSpPr>
          <p:cNvPr id="134147" name="Rectangle 3"/>
          <p:cNvSpPr>
            <a:spLocks noGrp="1" noChangeArrowheads="1"/>
          </p:cNvSpPr>
          <p:nvPr>
            <p:ph type="body" idx="1"/>
          </p:nvPr>
        </p:nvSpPr>
        <p:spPr>
          <a:xfrm>
            <a:off x="428596" y="785794"/>
            <a:ext cx="8229600" cy="5429288"/>
          </a:xfrm>
        </p:spPr>
        <p:txBody>
          <a:bodyPr>
            <a:normAutofit/>
          </a:bodyPr>
          <a:lstStyle/>
          <a:p>
            <a:pPr algn="ctr">
              <a:buNone/>
            </a:pPr>
            <a:r>
              <a:rPr lang="it-IT" sz="2000" dirty="0" smtClean="0">
                <a:solidFill>
                  <a:schemeClr val="accent4">
                    <a:lumMod val="60000"/>
                    <a:lumOff val="40000"/>
                  </a:schemeClr>
                </a:solidFill>
              </a:rPr>
              <a:t>I  </a:t>
            </a:r>
            <a:r>
              <a:rPr lang="it-IT" sz="2000" dirty="0">
                <a:solidFill>
                  <a:schemeClr val="accent4">
                    <a:lumMod val="60000"/>
                    <a:lumOff val="40000"/>
                  </a:schemeClr>
                </a:solidFill>
              </a:rPr>
              <a:t>nuovi </a:t>
            </a:r>
            <a:r>
              <a:rPr lang="it-IT" sz="2000" dirty="0" smtClean="0">
                <a:solidFill>
                  <a:schemeClr val="accent4">
                    <a:lumMod val="60000"/>
                    <a:lumOff val="40000"/>
                  </a:schemeClr>
                </a:solidFill>
              </a:rPr>
              <a:t> criteri  ASAS  permettono  </a:t>
            </a:r>
            <a:r>
              <a:rPr lang="it-IT" sz="2000" dirty="0">
                <a:solidFill>
                  <a:schemeClr val="accent4">
                    <a:lumMod val="60000"/>
                    <a:lumOff val="40000"/>
                  </a:schemeClr>
                </a:solidFill>
              </a:rPr>
              <a:t>nei </a:t>
            </a:r>
            <a:r>
              <a:rPr lang="it-IT" sz="2000" dirty="0" smtClean="0">
                <a:solidFill>
                  <a:schemeClr val="accent4">
                    <a:lumMod val="60000"/>
                    <a:lumOff val="40000"/>
                  </a:schemeClr>
                </a:solidFill>
              </a:rPr>
              <a:t> pazienti  con  </a:t>
            </a:r>
            <a:r>
              <a:rPr lang="it-IT" sz="2000" dirty="0">
                <a:solidFill>
                  <a:schemeClr val="accent4">
                    <a:lumMod val="60000"/>
                    <a:lumOff val="40000"/>
                  </a:schemeClr>
                </a:solidFill>
              </a:rPr>
              <a:t>SpA </a:t>
            </a:r>
            <a:r>
              <a:rPr lang="it-IT" sz="2000" dirty="0" smtClean="0">
                <a:solidFill>
                  <a:schemeClr val="accent4">
                    <a:lumMod val="60000"/>
                    <a:lumOff val="40000"/>
                  </a:schemeClr>
                </a:solidFill>
              </a:rPr>
              <a:t> assiale  una</a:t>
            </a:r>
          </a:p>
          <a:p>
            <a:pPr algn="ctr">
              <a:buNone/>
            </a:pPr>
            <a:r>
              <a:rPr lang="it-IT" sz="2000" dirty="0" smtClean="0">
                <a:solidFill>
                  <a:schemeClr val="accent4">
                    <a:lumMod val="60000"/>
                    <a:lumOff val="40000"/>
                  </a:schemeClr>
                </a:solidFill>
              </a:rPr>
              <a:t> diagnosi   </a:t>
            </a:r>
            <a:r>
              <a:rPr lang="it-IT" sz="2000" dirty="0">
                <a:solidFill>
                  <a:schemeClr val="accent4">
                    <a:lumMod val="60000"/>
                    <a:lumOff val="40000"/>
                  </a:schemeClr>
                </a:solidFill>
              </a:rPr>
              <a:t>più </a:t>
            </a:r>
            <a:r>
              <a:rPr lang="it-IT" sz="2000" dirty="0" smtClean="0">
                <a:solidFill>
                  <a:schemeClr val="accent4">
                    <a:lumMod val="60000"/>
                    <a:lumOff val="40000"/>
                  </a:schemeClr>
                </a:solidFill>
              </a:rPr>
              <a:t>  tempestiva</a:t>
            </a:r>
            <a:r>
              <a:rPr lang="it-IT" sz="2000" dirty="0">
                <a:solidFill>
                  <a:schemeClr val="accent4">
                    <a:lumMod val="60000"/>
                    <a:lumOff val="40000"/>
                  </a:schemeClr>
                </a:solidFill>
              </a:rPr>
              <a:t>, </a:t>
            </a:r>
            <a:r>
              <a:rPr lang="it-IT" sz="2000" dirty="0" smtClean="0">
                <a:solidFill>
                  <a:schemeClr val="accent4">
                    <a:lumMod val="60000"/>
                    <a:lumOff val="40000"/>
                  </a:schemeClr>
                </a:solidFill>
              </a:rPr>
              <a:t>  prima   dello   sviluppo  delle </a:t>
            </a:r>
          </a:p>
          <a:p>
            <a:pPr algn="ctr">
              <a:buNone/>
            </a:pPr>
            <a:r>
              <a:rPr lang="it-IT" sz="2000" dirty="0" smtClean="0">
                <a:solidFill>
                  <a:schemeClr val="accent4">
                    <a:lumMod val="60000"/>
                    <a:lumOff val="40000"/>
                  </a:schemeClr>
                </a:solidFill>
              </a:rPr>
              <a:t>alterazioni  croniche  visibili   alla  RX  tradizionale </a:t>
            </a:r>
            <a:endParaRPr lang="it-IT" sz="2000" dirty="0"/>
          </a:p>
        </p:txBody>
      </p:sp>
      <p:pic>
        <p:nvPicPr>
          <p:cNvPr id="134148" name="Picture 4"/>
          <p:cNvPicPr>
            <a:picLocks noChangeAspect="1" noChangeArrowheads="1"/>
          </p:cNvPicPr>
          <p:nvPr/>
        </p:nvPicPr>
        <p:blipFill>
          <a:blip r:embed="rId3"/>
          <a:srcRect/>
          <a:stretch>
            <a:fillRect/>
          </a:stretch>
        </p:blipFill>
        <p:spPr bwMode="auto">
          <a:xfrm>
            <a:off x="785786" y="2143116"/>
            <a:ext cx="7572428" cy="4013207"/>
          </a:xfrm>
          <a:prstGeom prst="rect">
            <a:avLst/>
          </a:prstGeom>
          <a:noFill/>
          <a:ln w="9525">
            <a:noFill/>
            <a:miter lim="800000"/>
            <a:headEnd/>
            <a:tailEnd/>
          </a:ln>
          <a:effectLst/>
        </p:spPr>
      </p:pic>
      <p:sp>
        <p:nvSpPr>
          <p:cNvPr id="134149" name="Rectangle 5"/>
          <p:cNvSpPr>
            <a:spLocks noChangeArrowheads="1"/>
          </p:cNvSpPr>
          <p:nvPr/>
        </p:nvSpPr>
        <p:spPr bwMode="auto">
          <a:xfrm>
            <a:off x="2285984" y="6357958"/>
            <a:ext cx="5429288" cy="276999"/>
          </a:xfrm>
          <a:prstGeom prst="rect">
            <a:avLst/>
          </a:prstGeom>
          <a:noFill/>
          <a:ln w="9525">
            <a:noFill/>
            <a:miter lim="800000"/>
            <a:headEnd/>
            <a:tailEnd/>
          </a:ln>
          <a:effectLst/>
        </p:spPr>
        <p:txBody>
          <a:bodyPr wrap="square">
            <a:spAutoFit/>
          </a:bodyPr>
          <a:lstStyle/>
          <a:p>
            <a:pPr algn="ctr"/>
            <a:r>
              <a:rPr lang="it-IT" sz="1200" b="1" dirty="0" err="1">
                <a:solidFill>
                  <a:srgbClr val="FFFF00"/>
                </a:solidFill>
              </a:rPr>
              <a:t>Sieper</a:t>
            </a:r>
            <a:r>
              <a:rPr lang="it-IT" sz="1200" b="1" dirty="0">
                <a:solidFill>
                  <a:srgbClr val="FFFF00"/>
                </a:solidFill>
              </a:rPr>
              <a:t> J, Van </a:t>
            </a:r>
            <a:r>
              <a:rPr lang="it-IT" sz="1200" b="1" dirty="0" err="1">
                <a:solidFill>
                  <a:srgbClr val="FFFF00"/>
                </a:solidFill>
              </a:rPr>
              <a:t>der</a:t>
            </a:r>
            <a:r>
              <a:rPr lang="it-IT" sz="1200" b="1" dirty="0">
                <a:solidFill>
                  <a:srgbClr val="FFFF00"/>
                </a:solidFill>
              </a:rPr>
              <a:t> </a:t>
            </a:r>
            <a:r>
              <a:rPr lang="it-IT" sz="1200" b="1" dirty="0" err="1">
                <a:solidFill>
                  <a:srgbClr val="FFFF00"/>
                </a:solidFill>
              </a:rPr>
              <a:t>Heijde</a:t>
            </a:r>
            <a:r>
              <a:rPr lang="it-IT" sz="1200" b="1" dirty="0">
                <a:solidFill>
                  <a:srgbClr val="FFFF00"/>
                </a:solidFill>
              </a:rPr>
              <a:t> D. </a:t>
            </a:r>
            <a:r>
              <a:rPr lang="it-IT" sz="1200" b="1" dirty="0" err="1">
                <a:solidFill>
                  <a:srgbClr val="FFFF00"/>
                </a:solidFill>
              </a:rPr>
              <a:t>Arthritis</a:t>
            </a:r>
            <a:r>
              <a:rPr lang="it-IT" sz="1200" b="1" dirty="0">
                <a:solidFill>
                  <a:srgbClr val="FFFF00"/>
                </a:solidFill>
              </a:rPr>
              <a:t> </a:t>
            </a:r>
            <a:r>
              <a:rPr lang="it-IT" sz="1200" b="1" dirty="0" err="1">
                <a:solidFill>
                  <a:srgbClr val="FFFF00"/>
                </a:solidFill>
              </a:rPr>
              <a:t>Rheum</a:t>
            </a:r>
            <a:r>
              <a:rPr lang="it-IT" sz="1200" b="1" dirty="0">
                <a:solidFill>
                  <a:srgbClr val="FFFF00"/>
                </a:solidFill>
              </a:rPr>
              <a:t> 2013;65(3):543-551</a:t>
            </a:r>
          </a:p>
        </p:txBody>
      </p:sp>
      <p:sp>
        <p:nvSpPr>
          <p:cNvPr id="134150" name="Rectangle 6"/>
          <p:cNvSpPr>
            <a:spLocks noChangeArrowheads="1"/>
          </p:cNvSpPr>
          <p:nvPr/>
        </p:nvSpPr>
        <p:spPr bwMode="auto">
          <a:xfrm>
            <a:off x="1000100" y="2786058"/>
            <a:ext cx="2643206" cy="3000396"/>
          </a:xfrm>
          <a:prstGeom prst="rect">
            <a:avLst/>
          </a:prstGeom>
          <a:gradFill rotWithShape="1">
            <a:gsLst>
              <a:gs pos="0">
                <a:srgbClr val="B40048">
                  <a:alpha val="25000"/>
                </a:srgbClr>
              </a:gs>
              <a:gs pos="50000">
                <a:schemeClr val="bg1">
                  <a:alpha val="25000"/>
                </a:schemeClr>
              </a:gs>
              <a:gs pos="100000">
                <a:srgbClr val="B40048">
                  <a:alpha val="25000"/>
                </a:srgbClr>
              </a:gs>
            </a:gsLst>
            <a:lin ang="0" scaled="1"/>
          </a:gradFill>
          <a:ln w="28575">
            <a:solidFill>
              <a:srgbClr val="B40048"/>
            </a:solidFill>
            <a:miter lim="800000"/>
            <a:headEnd/>
            <a:tailEnd/>
          </a:ln>
          <a:effec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4150"/>
                                        </p:tgtEl>
                                        <p:attrNameLst>
                                          <p:attrName>style.visibility</p:attrName>
                                        </p:attrNameLst>
                                      </p:cBhvr>
                                      <p:to>
                                        <p:strVal val="visible"/>
                                      </p:to>
                                    </p:set>
                                    <p:anim calcmode="lin" valueType="num">
                                      <p:cBhvr>
                                        <p:cTn id="7" dur="1000" fill="hold"/>
                                        <p:tgtEl>
                                          <p:spTgt spid="134150"/>
                                        </p:tgtEl>
                                        <p:attrNameLst>
                                          <p:attrName>ppt_w</p:attrName>
                                        </p:attrNameLst>
                                      </p:cBhvr>
                                      <p:tavLst>
                                        <p:tav tm="0">
                                          <p:val>
                                            <p:strVal val="#ppt_w*0.70"/>
                                          </p:val>
                                        </p:tav>
                                        <p:tav tm="100000">
                                          <p:val>
                                            <p:strVal val="#ppt_w"/>
                                          </p:val>
                                        </p:tav>
                                      </p:tavLst>
                                    </p:anim>
                                    <p:anim calcmode="lin" valueType="num">
                                      <p:cBhvr>
                                        <p:cTn id="8" dur="1000" fill="hold"/>
                                        <p:tgtEl>
                                          <p:spTgt spid="134150"/>
                                        </p:tgtEl>
                                        <p:attrNameLst>
                                          <p:attrName>ppt_h</p:attrName>
                                        </p:attrNameLst>
                                      </p:cBhvr>
                                      <p:tavLst>
                                        <p:tav tm="0">
                                          <p:val>
                                            <p:strVal val="#ppt_h"/>
                                          </p:val>
                                        </p:tav>
                                        <p:tav tm="100000">
                                          <p:val>
                                            <p:strVal val="#ppt_h"/>
                                          </p:val>
                                        </p:tav>
                                      </p:tavLst>
                                    </p:anim>
                                    <p:animEffect transition="in" filter="fade">
                                      <p:cBhvr>
                                        <p:cTn id="9" dur="1000"/>
                                        <p:tgtEl>
                                          <p:spTgt spid="134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p:cNvSpPr>
          <p:nvPr>
            <p:ph type="title"/>
          </p:nvPr>
        </p:nvSpPr>
        <p:spPr>
          <a:xfrm>
            <a:off x="4786314" y="285728"/>
            <a:ext cx="4143404" cy="2286016"/>
          </a:xfrm>
        </p:spPr>
        <p:txBody>
          <a:bodyPr/>
          <a:lstStyle/>
          <a:p>
            <a:pPr algn="ctr"/>
            <a:r>
              <a:rPr lang="it-IT" sz="2000" b="1" dirty="0" smtClean="0">
                <a:solidFill>
                  <a:srgbClr val="FF0000"/>
                </a:solidFill>
                <a:latin typeface="Comic Sans MS" pitchFamily="66" charset="0"/>
              </a:rPr>
              <a:t/>
            </a:r>
            <a:br>
              <a:rPr lang="it-IT" sz="2000" b="1" dirty="0" smtClean="0">
                <a:solidFill>
                  <a:srgbClr val="FF0000"/>
                </a:solidFill>
                <a:latin typeface="Comic Sans MS" pitchFamily="66" charset="0"/>
              </a:rPr>
            </a:br>
            <a:r>
              <a:rPr lang="it-IT" sz="2000" b="1" dirty="0" smtClean="0">
                <a:solidFill>
                  <a:schemeClr val="accent4">
                    <a:lumMod val="60000"/>
                    <a:lumOff val="40000"/>
                  </a:schemeClr>
                </a:solidFill>
                <a:latin typeface="Comic Sans MS" pitchFamily="66" charset="0"/>
              </a:rPr>
              <a:t>CRITERI   </a:t>
            </a:r>
            <a:r>
              <a:rPr lang="it-IT" sz="2000" b="1" dirty="0" err="1" smtClean="0">
                <a:solidFill>
                  <a:schemeClr val="accent4">
                    <a:lumMod val="60000"/>
                    <a:lumOff val="40000"/>
                  </a:schemeClr>
                </a:solidFill>
                <a:latin typeface="Comic Sans MS" pitchFamily="66" charset="0"/>
              </a:rPr>
              <a:t>DI</a:t>
            </a:r>
            <a:r>
              <a:rPr lang="it-IT" sz="2000" b="1" dirty="0" smtClean="0">
                <a:solidFill>
                  <a:schemeClr val="accent4">
                    <a:lumMod val="60000"/>
                    <a:lumOff val="40000"/>
                  </a:schemeClr>
                </a:solidFill>
                <a:latin typeface="Comic Sans MS" pitchFamily="66" charset="0"/>
              </a:rPr>
              <a:t>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CLASSIFICAZIONE   ASAS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a:r>
            <a:br>
              <a:rPr lang="it-IT" sz="2000" b="1" dirty="0" smtClean="0">
                <a:solidFill>
                  <a:schemeClr val="accent4">
                    <a:lumMod val="60000"/>
                    <a:lumOff val="40000"/>
                  </a:schemeClr>
                </a:solidFill>
                <a:latin typeface="Comic Sans MS" pitchFamily="66" charset="0"/>
              </a:rPr>
            </a:br>
            <a:r>
              <a:rPr lang="it-IT" sz="2000" b="1" dirty="0" smtClean="0">
                <a:solidFill>
                  <a:schemeClr val="accent4">
                    <a:lumMod val="60000"/>
                    <a:lumOff val="40000"/>
                  </a:schemeClr>
                </a:solidFill>
                <a:latin typeface="Comic Sans MS" pitchFamily="66" charset="0"/>
              </a:rPr>
              <a:t> per  le   </a:t>
            </a:r>
            <a:br>
              <a:rPr lang="it-IT" sz="2000" b="1" dirty="0" smtClean="0">
                <a:solidFill>
                  <a:schemeClr val="accent4">
                    <a:lumMod val="60000"/>
                    <a:lumOff val="40000"/>
                  </a:schemeClr>
                </a:solidFill>
                <a:latin typeface="Comic Sans MS" pitchFamily="66" charset="0"/>
              </a:rPr>
            </a:br>
            <a:r>
              <a:rPr lang="it-IT" sz="2000" b="1" dirty="0" smtClean="0">
                <a:solidFill>
                  <a:srgbClr val="FF0000"/>
                </a:solidFill>
                <a:latin typeface="Comic Sans MS" pitchFamily="66" charset="0"/>
              </a:rPr>
              <a:t/>
            </a:r>
            <a:br>
              <a:rPr lang="it-IT" sz="2000" b="1" dirty="0" smtClean="0">
                <a:solidFill>
                  <a:srgbClr val="FF0000"/>
                </a:solidFill>
                <a:latin typeface="Comic Sans MS" pitchFamily="66" charset="0"/>
              </a:rPr>
            </a:br>
            <a:r>
              <a:rPr lang="it-IT" sz="3600" b="1" dirty="0" smtClean="0">
                <a:solidFill>
                  <a:srgbClr val="FF0000"/>
                </a:solidFill>
                <a:latin typeface="Comic Sans MS" pitchFamily="66" charset="0"/>
              </a:rPr>
              <a:t>SPA  PERIFERICHE</a:t>
            </a:r>
            <a:r>
              <a:rPr lang="it-IT" sz="1600" b="1" dirty="0" smtClean="0">
                <a:latin typeface="Comic Sans MS" pitchFamily="66" charset="0"/>
              </a:rPr>
              <a:t/>
            </a:r>
            <a:br>
              <a:rPr lang="it-IT" sz="1600" b="1" dirty="0" smtClean="0">
                <a:latin typeface="Comic Sans MS" pitchFamily="66" charset="0"/>
              </a:rPr>
            </a:br>
            <a:r>
              <a:rPr lang="it-IT" sz="1400" b="1" dirty="0" smtClean="0">
                <a:solidFill>
                  <a:srgbClr val="00FF00"/>
                </a:solidFill>
                <a:latin typeface="Comic Sans MS" pitchFamily="66" charset="0"/>
              </a:rPr>
              <a:t> </a:t>
            </a:r>
            <a:endParaRPr lang="it-IT" sz="1400" dirty="0"/>
          </a:p>
        </p:txBody>
      </p:sp>
      <p:sp>
        <p:nvSpPr>
          <p:cNvPr id="726019" name="Text Box 3"/>
          <p:cNvSpPr txBox="1">
            <a:spLocks noChangeArrowheads="1"/>
          </p:cNvSpPr>
          <p:nvPr/>
        </p:nvSpPr>
        <p:spPr bwMode="auto">
          <a:xfrm>
            <a:off x="0" y="6504057"/>
            <a:ext cx="4572000" cy="353943"/>
          </a:xfrm>
          <a:prstGeom prst="rect">
            <a:avLst/>
          </a:prstGeom>
          <a:solidFill>
            <a:schemeClr val="bg1"/>
          </a:solidFill>
          <a:ln w="28575">
            <a:noFill/>
            <a:miter lim="800000"/>
            <a:headEnd/>
            <a:tailEnd/>
          </a:ln>
          <a:effectLst/>
        </p:spPr>
        <p:txBody>
          <a:bodyPr wrap="square" tIns="91440" bIns="91440">
            <a:spAutoFit/>
          </a:bodyPr>
          <a:lstStyle/>
          <a:p>
            <a:pPr>
              <a:spcBef>
                <a:spcPct val="50000"/>
              </a:spcBef>
            </a:pPr>
            <a:r>
              <a:rPr lang="it-IT" sz="1100" b="1" i="1" dirty="0" err="1"/>
              <a:t>Ann</a:t>
            </a:r>
            <a:r>
              <a:rPr lang="it-IT" sz="1100" b="1" i="1" dirty="0"/>
              <a:t> </a:t>
            </a:r>
            <a:r>
              <a:rPr lang="it-IT" sz="1100" b="1" i="1" dirty="0" err="1"/>
              <a:t>Rheum</a:t>
            </a:r>
            <a:r>
              <a:rPr lang="it-IT" sz="1100" b="1" i="1" dirty="0"/>
              <a:t> </a:t>
            </a:r>
            <a:r>
              <a:rPr lang="it-IT" sz="1100" b="1" i="1" dirty="0" err="1"/>
              <a:t>Dis</a:t>
            </a:r>
            <a:r>
              <a:rPr lang="it-IT" sz="1100" b="1" i="1" dirty="0"/>
              <a:t> </a:t>
            </a:r>
            <a:r>
              <a:rPr lang="it-IT" sz="1100" b="1" dirty="0"/>
              <a:t>2011;70:25–31. </a:t>
            </a:r>
            <a:r>
              <a:rPr lang="it-IT" sz="1100" b="1" dirty="0" err="1"/>
              <a:t>doi</a:t>
            </a:r>
            <a:r>
              <a:rPr lang="it-IT" sz="1100" b="1" dirty="0"/>
              <a:t>:10.1136/</a:t>
            </a:r>
            <a:r>
              <a:rPr lang="it-IT" sz="1100" b="1" dirty="0" err="1"/>
              <a:t>ard</a:t>
            </a:r>
            <a:r>
              <a:rPr lang="it-IT" sz="1100" b="1" dirty="0"/>
              <a:t>.2010.133645 29</a:t>
            </a:r>
          </a:p>
        </p:txBody>
      </p:sp>
      <p:pic>
        <p:nvPicPr>
          <p:cNvPr id="726020" name="Picture 4"/>
          <p:cNvPicPr>
            <a:picLocks noChangeAspect="1" noChangeArrowheads="1"/>
          </p:cNvPicPr>
          <p:nvPr/>
        </p:nvPicPr>
        <p:blipFill>
          <a:blip r:embed="rId3"/>
          <a:srcRect/>
          <a:stretch>
            <a:fillRect/>
          </a:stretch>
        </p:blipFill>
        <p:spPr bwMode="auto">
          <a:xfrm>
            <a:off x="0" y="0"/>
            <a:ext cx="4429124" cy="6429396"/>
          </a:xfrm>
          <a:prstGeom prst="rect">
            <a:avLst/>
          </a:prstGeom>
          <a:noFill/>
          <a:ln w="28575">
            <a:noFill/>
            <a:miter lim="800000"/>
            <a:headEnd/>
            <a:tailEnd/>
          </a:ln>
          <a:effectLst/>
        </p:spPr>
      </p:pic>
      <p:sp>
        <p:nvSpPr>
          <p:cNvPr id="726024" name="Text Box 8"/>
          <p:cNvSpPr txBox="1">
            <a:spLocks noChangeArrowheads="1"/>
          </p:cNvSpPr>
          <p:nvPr/>
        </p:nvSpPr>
        <p:spPr bwMode="auto">
          <a:xfrm>
            <a:off x="5286380" y="5929330"/>
            <a:ext cx="2928958" cy="723275"/>
          </a:xfrm>
          <a:prstGeom prst="rect">
            <a:avLst/>
          </a:prstGeom>
          <a:noFill/>
          <a:ln w="28575">
            <a:noFill/>
            <a:miter lim="800000"/>
            <a:headEnd/>
            <a:tailEnd/>
          </a:ln>
          <a:effectLst/>
        </p:spPr>
        <p:txBody>
          <a:bodyPr wrap="square" tIns="91440" bIns="91440">
            <a:spAutoFit/>
          </a:bodyPr>
          <a:lstStyle/>
          <a:p>
            <a:pPr>
              <a:spcBef>
                <a:spcPct val="50000"/>
              </a:spcBef>
            </a:pPr>
            <a:r>
              <a:rPr lang="it-IT" sz="1400" b="1" dirty="0" err="1">
                <a:solidFill>
                  <a:srgbClr val="FF0000"/>
                </a:solidFill>
              </a:rPr>
              <a:t>Sensitivity</a:t>
            </a:r>
            <a:r>
              <a:rPr lang="it-IT" sz="1400" b="1" dirty="0">
                <a:solidFill>
                  <a:srgbClr val="FF0000"/>
                </a:solidFill>
              </a:rPr>
              <a:t> = 77.8 % </a:t>
            </a:r>
            <a:endParaRPr lang="it-IT" sz="1400" b="1" dirty="0" smtClean="0">
              <a:solidFill>
                <a:srgbClr val="FF0000"/>
              </a:solidFill>
            </a:endParaRPr>
          </a:p>
          <a:p>
            <a:pPr>
              <a:spcBef>
                <a:spcPct val="50000"/>
              </a:spcBef>
            </a:pPr>
            <a:r>
              <a:rPr lang="it-IT" sz="1400" b="1" dirty="0" err="1" smtClean="0">
                <a:solidFill>
                  <a:srgbClr val="FF0000"/>
                </a:solidFill>
              </a:rPr>
              <a:t>Specificity</a:t>
            </a:r>
            <a:r>
              <a:rPr lang="it-IT" sz="1400" b="1" dirty="0" smtClean="0">
                <a:solidFill>
                  <a:srgbClr val="FF0000"/>
                </a:solidFill>
              </a:rPr>
              <a:t> </a:t>
            </a:r>
            <a:r>
              <a:rPr lang="it-IT" sz="1400" b="1" dirty="0">
                <a:solidFill>
                  <a:srgbClr val="FF0000"/>
                </a:solidFill>
              </a:rPr>
              <a:t>82.2% </a:t>
            </a:r>
            <a:r>
              <a:rPr lang="it-IT" sz="1400" b="1" dirty="0" smtClean="0">
                <a:solidFill>
                  <a:srgbClr val="FF0000"/>
                </a:solidFill>
              </a:rPr>
              <a:t>                      </a:t>
            </a:r>
            <a:r>
              <a:rPr lang="it-IT" sz="1400" b="1" dirty="0" err="1">
                <a:solidFill>
                  <a:srgbClr val="FF0000"/>
                </a:solidFill>
              </a:rPr>
              <a:t>n=</a:t>
            </a:r>
            <a:r>
              <a:rPr lang="it-IT" sz="1400" b="1" dirty="0">
                <a:solidFill>
                  <a:srgbClr val="FF0000"/>
                </a:solidFill>
              </a:rPr>
              <a:t> 266</a:t>
            </a:r>
          </a:p>
        </p:txBody>
      </p:sp>
      <p:sp>
        <p:nvSpPr>
          <p:cNvPr id="726026" name="Text Box 10"/>
          <p:cNvSpPr txBox="1">
            <a:spLocks noChangeArrowheads="1"/>
          </p:cNvSpPr>
          <p:nvPr/>
        </p:nvSpPr>
        <p:spPr bwMode="auto">
          <a:xfrm>
            <a:off x="4857752" y="4500570"/>
            <a:ext cx="3929090" cy="1154162"/>
          </a:xfrm>
          <a:prstGeom prst="rect">
            <a:avLst/>
          </a:prstGeom>
          <a:noFill/>
          <a:ln w="28575">
            <a:noFill/>
            <a:miter lim="800000"/>
            <a:headEnd/>
            <a:tailEnd/>
          </a:ln>
          <a:effectLst/>
        </p:spPr>
        <p:txBody>
          <a:bodyPr wrap="square" tIns="91440" bIns="91440">
            <a:spAutoFit/>
          </a:bodyPr>
          <a:lstStyle/>
          <a:p>
            <a:pPr>
              <a:spcBef>
                <a:spcPct val="50000"/>
              </a:spcBef>
            </a:pPr>
            <a:r>
              <a:rPr lang="it-IT" dirty="0" err="1">
                <a:solidFill>
                  <a:srgbClr val="FFFF00"/>
                </a:solidFill>
              </a:rPr>
              <a:t>*Peripheral</a:t>
            </a:r>
            <a:r>
              <a:rPr lang="it-IT" dirty="0">
                <a:solidFill>
                  <a:srgbClr val="FFFF00"/>
                </a:solidFill>
              </a:rPr>
              <a:t> </a:t>
            </a:r>
            <a:r>
              <a:rPr lang="it-IT" dirty="0" smtClean="0">
                <a:solidFill>
                  <a:srgbClr val="FFFF00"/>
                </a:solidFill>
              </a:rPr>
              <a:t>  </a:t>
            </a:r>
            <a:r>
              <a:rPr lang="it-IT" dirty="0" err="1" smtClean="0">
                <a:solidFill>
                  <a:srgbClr val="FFFF00"/>
                </a:solidFill>
              </a:rPr>
              <a:t>arthritis</a:t>
            </a:r>
            <a:r>
              <a:rPr lang="it-IT" dirty="0"/>
              <a:t>: </a:t>
            </a:r>
            <a:endParaRPr lang="it-IT" dirty="0" smtClean="0"/>
          </a:p>
          <a:p>
            <a:pPr>
              <a:spcBef>
                <a:spcPct val="50000"/>
              </a:spcBef>
            </a:pPr>
            <a:r>
              <a:rPr lang="it-IT" dirty="0" err="1" smtClean="0">
                <a:solidFill>
                  <a:schemeClr val="accent4">
                    <a:lumMod val="60000"/>
                    <a:lumOff val="40000"/>
                  </a:schemeClr>
                </a:solidFill>
              </a:rPr>
              <a:t>usually</a:t>
            </a:r>
            <a:r>
              <a:rPr lang="it-IT" dirty="0" smtClean="0">
                <a:solidFill>
                  <a:schemeClr val="accent4">
                    <a:lumMod val="60000"/>
                    <a:lumOff val="40000"/>
                  </a:schemeClr>
                </a:solidFill>
              </a:rPr>
              <a:t>  </a:t>
            </a:r>
            <a:r>
              <a:rPr lang="it-IT" dirty="0" err="1" smtClean="0">
                <a:solidFill>
                  <a:schemeClr val="accent4">
                    <a:lumMod val="60000"/>
                    <a:lumOff val="40000"/>
                  </a:schemeClr>
                </a:solidFill>
              </a:rPr>
              <a:t>predominantly</a:t>
            </a:r>
            <a:r>
              <a:rPr lang="it-IT" dirty="0" smtClean="0">
                <a:solidFill>
                  <a:schemeClr val="accent4">
                    <a:lumMod val="60000"/>
                    <a:lumOff val="40000"/>
                  </a:schemeClr>
                </a:solidFill>
              </a:rPr>
              <a:t>    </a:t>
            </a:r>
            <a:r>
              <a:rPr lang="it-IT" dirty="0" err="1" smtClean="0">
                <a:solidFill>
                  <a:schemeClr val="accent4">
                    <a:lumMod val="60000"/>
                    <a:lumOff val="40000"/>
                  </a:schemeClr>
                </a:solidFill>
              </a:rPr>
              <a:t>lower</a:t>
            </a:r>
            <a:r>
              <a:rPr lang="it-IT" dirty="0" smtClean="0">
                <a:solidFill>
                  <a:schemeClr val="accent4">
                    <a:lumMod val="60000"/>
                    <a:lumOff val="40000"/>
                  </a:schemeClr>
                </a:solidFill>
              </a:rPr>
              <a:t>  </a:t>
            </a:r>
            <a:r>
              <a:rPr lang="it-IT" dirty="0" err="1" smtClean="0">
                <a:solidFill>
                  <a:schemeClr val="accent4">
                    <a:lumMod val="60000"/>
                    <a:lumOff val="40000"/>
                  </a:schemeClr>
                </a:solidFill>
              </a:rPr>
              <a:t>limb</a:t>
            </a:r>
            <a:r>
              <a:rPr lang="it-IT" dirty="0" smtClean="0">
                <a:solidFill>
                  <a:schemeClr val="accent4">
                    <a:lumMod val="60000"/>
                    <a:lumOff val="40000"/>
                  </a:schemeClr>
                </a:solidFill>
              </a:rPr>
              <a:t>    and / or    </a:t>
            </a:r>
            <a:r>
              <a:rPr lang="it-IT" dirty="0" err="1" smtClean="0">
                <a:solidFill>
                  <a:schemeClr val="accent4">
                    <a:lumMod val="60000"/>
                    <a:lumOff val="40000"/>
                  </a:schemeClr>
                </a:solidFill>
              </a:rPr>
              <a:t>asymmetric</a:t>
            </a:r>
            <a:r>
              <a:rPr lang="it-IT" dirty="0" smtClean="0">
                <a:solidFill>
                  <a:schemeClr val="accent4">
                    <a:lumMod val="60000"/>
                    <a:lumOff val="40000"/>
                  </a:schemeClr>
                </a:solidFill>
              </a:rPr>
              <a:t>    </a:t>
            </a:r>
            <a:r>
              <a:rPr lang="it-IT" dirty="0" err="1">
                <a:solidFill>
                  <a:schemeClr val="accent4">
                    <a:lumMod val="60000"/>
                    <a:lumOff val="40000"/>
                  </a:schemeClr>
                </a:solidFill>
              </a:rPr>
              <a:t>arthritis</a:t>
            </a:r>
            <a:endParaRPr lang="it-IT" dirty="0">
              <a:solidFill>
                <a:schemeClr val="accent4">
                  <a:lumMod val="60000"/>
                  <a:lumOff val="40000"/>
                </a:schemeClr>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INO\Pictures\Scansioni personali\REMISSIONE24.jpg"/>
          <p:cNvPicPr>
            <a:picLocks noChangeAspect="1" noChangeArrowheads="1"/>
          </p:cNvPicPr>
          <p:nvPr/>
        </p:nvPicPr>
        <p:blipFill>
          <a:blip r:embed="rId2" cstate="print"/>
          <a:srcRect/>
          <a:stretch>
            <a:fillRect/>
          </a:stretch>
        </p:blipFill>
        <p:spPr bwMode="auto">
          <a:xfrm>
            <a:off x="500034" y="1857364"/>
            <a:ext cx="4214842" cy="1500198"/>
          </a:xfrm>
          <a:prstGeom prst="rect">
            <a:avLst/>
          </a:prstGeom>
          <a:noFill/>
        </p:spPr>
      </p:pic>
      <p:pic>
        <p:nvPicPr>
          <p:cNvPr id="3" name="Picture 2" descr="C:\Users\PINO\Pictures\Scansioni personali\remissione26.jpg"/>
          <p:cNvPicPr>
            <a:picLocks noChangeAspect="1" noChangeArrowheads="1"/>
          </p:cNvPicPr>
          <p:nvPr/>
        </p:nvPicPr>
        <p:blipFill>
          <a:blip r:embed="rId3"/>
          <a:srcRect/>
          <a:stretch>
            <a:fillRect/>
          </a:stretch>
        </p:blipFill>
        <p:spPr bwMode="auto">
          <a:xfrm>
            <a:off x="500034" y="142852"/>
            <a:ext cx="4214842" cy="1571636"/>
          </a:xfrm>
          <a:prstGeom prst="rect">
            <a:avLst/>
          </a:prstGeom>
          <a:noFill/>
        </p:spPr>
      </p:pic>
      <p:pic>
        <p:nvPicPr>
          <p:cNvPr id="4" name="Picture 5" descr="C:\Users\PINO\Pictures\Scansioni personali\remissione25.jpg"/>
          <p:cNvPicPr>
            <a:picLocks noChangeAspect="1" noChangeArrowheads="1"/>
          </p:cNvPicPr>
          <p:nvPr/>
        </p:nvPicPr>
        <p:blipFill>
          <a:blip r:embed="rId4"/>
          <a:srcRect/>
          <a:stretch>
            <a:fillRect/>
          </a:stretch>
        </p:blipFill>
        <p:spPr bwMode="auto">
          <a:xfrm>
            <a:off x="5286380" y="785794"/>
            <a:ext cx="3086100" cy="5586413"/>
          </a:xfrm>
          <a:prstGeom prst="rect">
            <a:avLst/>
          </a:prstGeom>
          <a:noFill/>
        </p:spPr>
      </p:pic>
      <p:pic>
        <p:nvPicPr>
          <p:cNvPr id="5" name="Picture 3" descr="C:\Users\PINO\Pictures\Scansioni personali\remissione28.jpg"/>
          <p:cNvPicPr>
            <a:picLocks noChangeAspect="1" noChangeArrowheads="1"/>
          </p:cNvPicPr>
          <p:nvPr/>
        </p:nvPicPr>
        <p:blipFill>
          <a:blip r:embed="rId5"/>
          <a:srcRect/>
          <a:stretch>
            <a:fillRect/>
          </a:stretch>
        </p:blipFill>
        <p:spPr bwMode="auto">
          <a:xfrm>
            <a:off x="928662" y="3714752"/>
            <a:ext cx="2943225" cy="1860550"/>
          </a:xfrm>
          <a:prstGeom prst="rect">
            <a:avLst/>
          </a:prstGeom>
          <a:noFill/>
        </p:spPr>
      </p:pic>
      <p:pic>
        <p:nvPicPr>
          <p:cNvPr id="6" name="Picture 2" descr="C:\Users\PINO\Pictures\Scansioni personali\remissione27.jpg"/>
          <p:cNvPicPr>
            <a:picLocks noChangeAspect="1" noChangeArrowheads="1"/>
          </p:cNvPicPr>
          <p:nvPr/>
        </p:nvPicPr>
        <p:blipFill>
          <a:blip r:embed="rId6"/>
          <a:srcRect/>
          <a:stretch>
            <a:fillRect/>
          </a:stretch>
        </p:blipFill>
        <p:spPr bwMode="auto">
          <a:xfrm>
            <a:off x="928662" y="5500702"/>
            <a:ext cx="2928958" cy="10922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1714488"/>
            <a:ext cx="8153400" cy="2476512"/>
          </a:xfrm>
        </p:spPr>
        <p:txBody>
          <a:bodyPr/>
          <a:lstStyle/>
          <a:p>
            <a:pPr algn="ctr"/>
            <a:r>
              <a:rPr lang="it-IT" b="1" dirty="0" smtClean="0">
                <a:solidFill>
                  <a:srgbClr val="B40048"/>
                </a:solidFill>
                <a:ea typeface="MS Mincho" pitchFamily="49" charset="-128"/>
              </a:rPr>
              <a:t> </a:t>
            </a:r>
            <a:r>
              <a:rPr lang="it-IT" b="1" dirty="0" smtClean="0">
                <a:solidFill>
                  <a:srgbClr val="FF0000"/>
                </a:solidFill>
                <a:ea typeface="MS Mincho" pitchFamily="49" charset="-128"/>
              </a:rPr>
              <a:t>SpA </a:t>
            </a:r>
            <a:r>
              <a:rPr lang="it-IT" b="1" dirty="0">
                <a:solidFill>
                  <a:srgbClr val="FF0000"/>
                </a:solidFill>
                <a:ea typeface="MS Mincho" pitchFamily="49" charset="-128"/>
              </a:rPr>
              <a:t>assiale</a:t>
            </a:r>
          </a:p>
        </p:txBody>
      </p:sp>
      <p:sp>
        <p:nvSpPr>
          <p:cNvPr id="4099" name="Rectangle 3"/>
          <p:cNvSpPr>
            <a:spLocks noGrp="1" noChangeArrowheads="1"/>
          </p:cNvSpPr>
          <p:nvPr>
            <p:ph type="subTitle" idx="1"/>
          </p:nvPr>
        </p:nvSpPr>
        <p:spPr/>
        <p:txBody>
          <a:bodyPr/>
          <a:lstStyle/>
          <a:p>
            <a:pPr algn="ctr"/>
            <a:r>
              <a:rPr lang="it-IT" sz="4000" i="1" dirty="0">
                <a:solidFill>
                  <a:schemeClr val="accent4">
                    <a:lumMod val="60000"/>
                    <a:lumOff val="40000"/>
                  </a:schemeClr>
                </a:solidFill>
                <a:ea typeface="MS Mincho" pitchFamily="49" charset="-128"/>
              </a:rPr>
              <a:t>DEFINIZIONE </a:t>
            </a:r>
            <a:r>
              <a:rPr lang="it-IT" sz="4000" i="1" dirty="0" smtClean="0">
                <a:solidFill>
                  <a:schemeClr val="accent4">
                    <a:lumMod val="60000"/>
                    <a:lumOff val="40000"/>
                  </a:schemeClr>
                </a:solidFill>
                <a:ea typeface="MS Mincho" pitchFamily="49" charset="-128"/>
              </a:rPr>
              <a:t>   di    REMISSIONE</a:t>
            </a:r>
            <a:endParaRPr lang="it-IT" sz="4000" i="1" dirty="0">
              <a:solidFill>
                <a:schemeClr val="accent4">
                  <a:lumMod val="60000"/>
                  <a:lumOff val="40000"/>
                </a:schemeClr>
              </a:solidFill>
              <a:ea typeface="MS Mincho" pitchFamily="49" charset="-12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4282" y="357166"/>
            <a:ext cx="8643998" cy="914400"/>
          </a:xfrm>
        </p:spPr>
        <p:txBody>
          <a:bodyPr/>
          <a:lstStyle/>
          <a:p>
            <a:pPr algn="ctr"/>
            <a:r>
              <a:rPr lang="it-IT" sz="2400" b="1" dirty="0" smtClean="0">
                <a:solidFill>
                  <a:srgbClr val="FF0000"/>
                </a:solidFill>
              </a:rPr>
              <a:t>TIPI  </a:t>
            </a:r>
            <a:r>
              <a:rPr lang="it-IT" sz="2400" b="1" dirty="0" err="1" smtClean="0">
                <a:solidFill>
                  <a:srgbClr val="FF0000"/>
                </a:solidFill>
              </a:rPr>
              <a:t>DI</a:t>
            </a:r>
            <a:r>
              <a:rPr lang="it-IT" sz="2400" b="1" dirty="0" smtClean="0">
                <a:solidFill>
                  <a:srgbClr val="FF0000"/>
                </a:solidFill>
              </a:rPr>
              <a:t>  REMISSIONE  POSSIBILI  NELLA  SPA  ASSIALE</a:t>
            </a:r>
            <a:endParaRPr lang="it-IT" sz="2400" b="1" dirty="0">
              <a:solidFill>
                <a:srgbClr val="FF0000"/>
              </a:solidFill>
            </a:endParaRPr>
          </a:p>
        </p:txBody>
      </p:sp>
      <p:sp>
        <p:nvSpPr>
          <p:cNvPr id="6147" name="Rectangle 3"/>
          <p:cNvSpPr>
            <a:spLocks noGrp="1" noChangeArrowheads="1"/>
          </p:cNvSpPr>
          <p:nvPr>
            <p:ph type="body" idx="1"/>
          </p:nvPr>
        </p:nvSpPr>
        <p:spPr>
          <a:xfrm>
            <a:off x="500034" y="1428736"/>
            <a:ext cx="8329642" cy="4572000"/>
          </a:xfrm>
        </p:spPr>
        <p:txBody>
          <a:bodyPr/>
          <a:lstStyle/>
          <a:p>
            <a:pPr marL="533400" indent="-533400">
              <a:lnSpc>
                <a:spcPct val="110000"/>
              </a:lnSpc>
              <a:buNone/>
            </a:pPr>
            <a:r>
              <a:rPr lang="it-IT" sz="2400" dirty="0" smtClean="0">
                <a:solidFill>
                  <a:schemeClr val="accent4">
                    <a:lumMod val="60000"/>
                    <a:lumOff val="40000"/>
                  </a:schemeClr>
                </a:solidFill>
              </a:rPr>
              <a:t>1)    Remissione  clinica</a:t>
            </a:r>
            <a:endParaRPr lang="it-IT" sz="2400" dirty="0">
              <a:solidFill>
                <a:schemeClr val="accent4">
                  <a:lumMod val="60000"/>
                  <a:lumOff val="40000"/>
                </a:schemeClr>
              </a:solidFill>
            </a:endParaRPr>
          </a:p>
          <a:p>
            <a:pPr marL="533400" indent="-533400">
              <a:lnSpc>
                <a:spcPct val="110000"/>
              </a:lnSpc>
              <a:buNone/>
            </a:pPr>
            <a:r>
              <a:rPr lang="it-IT" sz="2400" dirty="0" smtClean="0">
                <a:solidFill>
                  <a:schemeClr val="accent4">
                    <a:lumMod val="60000"/>
                    <a:lumOff val="40000"/>
                  </a:schemeClr>
                </a:solidFill>
              </a:rPr>
              <a:t>2)    Assenza  </a:t>
            </a:r>
            <a:r>
              <a:rPr lang="it-IT" sz="2400" dirty="0">
                <a:solidFill>
                  <a:schemeClr val="accent4">
                    <a:lumMod val="60000"/>
                    <a:lumOff val="40000"/>
                  </a:schemeClr>
                </a:solidFill>
              </a:rPr>
              <a:t>di </a:t>
            </a:r>
            <a:r>
              <a:rPr lang="it-IT" sz="2400" dirty="0" smtClean="0">
                <a:solidFill>
                  <a:schemeClr val="accent4">
                    <a:lumMod val="60000"/>
                    <a:lumOff val="40000"/>
                  </a:schemeClr>
                </a:solidFill>
              </a:rPr>
              <a:t> flogosi  oggettivabile </a:t>
            </a:r>
          </a:p>
          <a:p>
            <a:pPr marL="533400" indent="-533400">
              <a:lnSpc>
                <a:spcPct val="110000"/>
              </a:lnSpc>
              <a:buNone/>
            </a:pPr>
            <a:r>
              <a:rPr lang="it-IT" sz="2400" dirty="0" smtClean="0">
                <a:solidFill>
                  <a:srgbClr val="FFFF00"/>
                </a:solidFill>
              </a:rPr>
              <a:t>         </a:t>
            </a:r>
            <a:r>
              <a:rPr lang="it-IT" sz="2400" dirty="0" smtClean="0">
                <a:solidFill>
                  <a:srgbClr val="04FC2D"/>
                </a:solidFill>
              </a:rPr>
              <a:t>(  PCR </a:t>
            </a:r>
            <a:r>
              <a:rPr lang="it-IT" sz="2400" dirty="0">
                <a:solidFill>
                  <a:srgbClr val="04FC2D"/>
                </a:solidFill>
              </a:rPr>
              <a:t>elevata </a:t>
            </a:r>
            <a:r>
              <a:rPr lang="it-IT" sz="2400" dirty="0" smtClean="0">
                <a:solidFill>
                  <a:srgbClr val="04FC2D"/>
                </a:solidFill>
              </a:rPr>
              <a:t>   e / o    lesioni  attive  alla  RM )</a:t>
            </a:r>
            <a:endParaRPr lang="it-IT" sz="2400" dirty="0">
              <a:solidFill>
                <a:srgbClr val="04FC2D"/>
              </a:solidFill>
            </a:endParaRPr>
          </a:p>
          <a:p>
            <a:pPr marL="533400" indent="-533400">
              <a:lnSpc>
                <a:spcPct val="110000"/>
              </a:lnSpc>
              <a:buNone/>
            </a:pPr>
            <a:r>
              <a:rPr lang="it-IT" sz="2400" dirty="0" smtClean="0">
                <a:solidFill>
                  <a:schemeClr val="accent4">
                    <a:lumMod val="60000"/>
                    <a:lumOff val="40000"/>
                  </a:schemeClr>
                </a:solidFill>
              </a:rPr>
              <a:t>3)     Remissione  della  funzione  fisica</a:t>
            </a:r>
          </a:p>
          <a:p>
            <a:pPr marL="533400" indent="-533400">
              <a:lnSpc>
                <a:spcPct val="110000"/>
              </a:lnSpc>
              <a:buNone/>
            </a:pPr>
            <a:r>
              <a:rPr lang="it-IT" sz="2400" dirty="0" smtClean="0">
                <a:solidFill>
                  <a:schemeClr val="accent4">
                    <a:lumMod val="60000"/>
                    <a:lumOff val="40000"/>
                  </a:schemeClr>
                </a:solidFill>
              </a:rPr>
              <a:t>4)    Prevenzione  del  danno  strutturale </a:t>
            </a:r>
            <a:endParaRPr lang="it-IT" sz="2400" dirty="0">
              <a:solidFill>
                <a:schemeClr val="accent4">
                  <a:lumMod val="60000"/>
                  <a:lumOff val="40000"/>
                </a:schemeClr>
              </a:solidFill>
            </a:endParaRPr>
          </a:p>
          <a:p>
            <a:pPr marL="533400" indent="-533400">
              <a:lnSpc>
                <a:spcPct val="110000"/>
              </a:lnSpc>
              <a:buNone/>
            </a:pPr>
            <a:r>
              <a:rPr lang="it-IT" sz="2400" dirty="0" smtClean="0">
                <a:solidFill>
                  <a:schemeClr val="accent4">
                    <a:lumMod val="60000"/>
                    <a:lumOff val="40000"/>
                  </a:schemeClr>
                </a:solidFill>
              </a:rPr>
              <a:t>5)    Remissione  delle manifestazioni  extra - articolari  associate </a:t>
            </a:r>
          </a:p>
          <a:p>
            <a:pPr marL="533400" indent="-533400">
              <a:lnSpc>
                <a:spcPct val="110000"/>
              </a:lnSpc>
              <a:buNone/>
            </a:pPr>
            <a:r>
              <a:rPr lang="it-IT" sz="2400" dirty="0" smtClean="0">
                <a:solidFill>
                  <a:schemeClr val="accent4">
                    <a:lumMod val="60000"/>
                    <a:lumOff val="40000"/>
                  </a:schemeClr>
                </a:solidFill>
              </a:rPr>
              <a:t>        </a:t>
            </a:r>
            <a:r>
              <a:rPr lang="it-IT" sz="2400" dirty="0" smtClean="0">
                <a:solidFill>
                  <a:srgbClr val="04FC2D"/>
                </a:solidFill>
              </a:rPr>
              <a:t>( uveite</a:t>
            </a:r>
            <a:r>
              <a:rPr lang="it-IT" sz="2400" dirty="0">
                <a:solidFill>
                  <a:srgbClr val="04FC2D"/>
                </a:solidFill>
              </a:rPr>
              <a:t>, </a:t>
            </a:r>
            <a:r>
              <a:rPr lang="it-IT" sz="2400" dirty="0" smtClean="0">
                <a:solidFill>
                  <a:srgbClr val="04FC2D"/>
                </a:solidFill>
              </a:rPr>
              <a:t>  psoriasi   </a:t>
            </a:r>
            <a:r>
              <a:rPr lang="it-IT" sz="2400" dirty="0">
                <a:solidFill>
                  <a:srgbClr val="04FC2D"/>
                </a:solidFill>
              </a:rPr>
              <a:t>o </a:t>
            </a:r>
            <a:r>
              <a:rPr lang="it-IT" sz="2400" dirty="0" smtClean="0">
                <a:solidFill>
                  <a:srgbClr val="04FC2D"/>
                </a:solidFill>
              </a:rPr>
              <a:t>  IBD )</a:t>
            </a:r>
            <a:endParaRPr lang="it-IT" sz="2400" dirty="0">
              <a:solidFill>
                <a:srgbClr val="04FC2D"/>
              </a:solidFill>
            </a:endParaRPr>
          </a:p>
        </p:txBody>
      </p:sp>
      <p:sp>
        <p:nvSpPr>
          <p:cNvPr id="6148" name="Rectangle 4"/>
          <p:cNvSpPr>
            <a:spLocks noChangeArrowheads="1"/>
          </p:cNvSpPr>
          <p:nvPr/>
        </p:nvSpPr>
        <p:spPr bwMode="auto">
          <a:xfrm>
            <a:off x="2071670" y="6072206"/>
            <a:ext cx="4643470" cy="307777"/>
          </a:xfrm>
          <a:prstGeom prst="rect">
            <a:avLst/>
          </a:prstGeom>
          <a:noFill/>
          <a:ln w="9525">
            <a:noFill/>
            <a:miter lim="800000"/>
            <a:headEnd/>
            <a:tailEnd/>
          </a:ln>
          <a:effectLst/>
        </p:spPr>
        <p:txBody>
          <a:bodyPr wrap="square">
            <a:spAutoFit/>
          </a:bodyPr>
          <a:lstStyle/>
          <a:p>
            <a:pPr algn="ctr"/>
            <a:r>
              <a:rPr lang="it-IT" sz="1400" b="1" dirty="0" err="1">
                <a:solidFill>
                  <a:srgbClr val="FFFF00"/>
                </a:solidFill>
              </a:rPr>
              <a:t>Ann</a:t>
            </a:r>
            <a:r>
              <a:rPr lang="it-IT" sz="1400" b="1" dirty="0">
                <a:solidFill>
                  <a:srgbClr val="FFFF00"/>
                </a:solidFill>
              </a:rPr>
              <a:t> </a:t>
            </a:r>
            <a:r>
              <a:rPr lang="it-IT" sz="1400" b="1" dirty="0" smtClean="0">
                <a:solidFill>
                  <a:srgbClr val="FFFF00"/>
                </a:solidFill>
              </a:rPr>
              <a:t>  </a:t>
            </a:r>
            <a:r>
              <a:rPr lang="it-IT" sz="1400" b="1" dirty="0" err="1" smtClean="0">
                <a:solidFill>
                  <a:srgbClr val="FFFF00"/>
                </a:solidFill>
              </a:rPr>
              <a:t>Rheum</a:t>
            </a:r>
            <a:r>
              <a:rPr lang="it-IT" sz="1400" b="1" dirty="0" smtClean="0">
                <a:solidFill>
                  <a:srgbClr val="FFFF00"/>
                </a:solidFill>
              </a:rPr>
              <a:t>   </a:t>
            </a:r>
            <a:r>
              <a:rPr lang="it-IT" sz="1400" b="1" dirty="0" err="1" smtClean="0">
                <a:solidFill>
                  <a:srgbClr val="FFFF00"/>
                </a:solidFill>
              </a:rPr>
              <a:t>Dis</a:t>
            </a:r>
            <a:r>
              <a:rPr lang="it-IT" sz="1400" b="1" dirty="0" smtClean="0">
                <a:solidFill>
                  <a:srgbClr val="FFFF00"/>
                </a:solidFill>
              </a:rPr>
              <a:t> </a:t>
            </a:r>
            <a:r>
              <a:rPr lang="it-IT" sz="1400" b="1" dirty="0">
                <a:solidFill>
                  <a:srgbClr val="FFFF00"/>
                </a:solidFill>
              </a:rPr>
              <a:t>2012;71(SII):i93-i95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down)">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down)">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checkerboard(down)">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checkerboard(down)">
                                      <p:cBhvr>
                                        <p:cTn id="22" dur="500"/>
                                        <p:tgtEl>
                                          <p:spTgt spid="6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checkerboard(down)">
                                      <p:cBhvr>
                                        <p:cTn id="27" dur="500"/>
                                        <p:tgtEl>
                                          <p:spTgt spid="6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5"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animEffect transition="in" filter="checkerboard(down)">
                                      <p:cBhvr>
                                        <p:cTn id="32" dur="500"/>
                                        <p:tgtEl>
                                          <p:spTgt spid="6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5" fill="hold" nodeType="clickEffect">
                                  <p:stCondLst>
                                    <p:cond delay="0"/>
                                  </p:stCondLst>
                                  <p:childTnLst>
                                    <p:set>
                                      <p:cBhvr>
                                        <p:cTn id="36" dur="1" fill="hold">
                                          <p:stCondLst>
                                            <p:cond delay="0"/>
                                          </p:stCondLst>
                                        </p:cTn>
                                        <p:tgtEl>
                                          <p:spTgt spid="6147">
                                            <p:txEl>
                                              <p:pRg st="6" end="6"/>
                                            </p:txEl>
                                          </p:spTgt>
                                        </p:tgtEl>
                                        <p:attrNameLst>
                                          <p:attrName>style.visibility</p:attrName>
                                        </p:attrNameLst>
                                      </p:cBhvr>
                                      <p:to>
                                        <p:strVal val="visible"/>
                                      </p:to>
                                    </p:set>
                                    <p:animEffect transition="in" filter="checkerboard(down)">
                                      <p:cBhvr>
                                        <p:cTn id="37"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idx="4294967295"/>
          </p:nvPr>
        </p:nvSpPr>
        <p:spPr>
          <a:xfrm>
            <a:off x="785786" y="214290"/>
            <a:ext cx="7843838" cy="857256"/>
          </a:xfrm>
        </p:spPr>
        <p:txBody>
          <a:bodyPr/>
          <a:lstStyle/>
          <a:p>
            <a:pPr algn="ctr"/>
            <a:r>
              <a:rPr lang="it-IT" sz="2400" b="1" dirty="0" smtClean="0">
                <a:solidFill>
                  <a:srgbClr val="FF0000"/>
                </a:solidFill>
              </a:rPr>
              <a:t>REMISSIONE CLINICA</a:t>
            </a:r>
            <a:r>
              <a:rPr lang="it-IT" sz="2400" b="1" dirty="0" smtClean="0">
                <a:solidFill>
                  <a:srgbClr val="FD537B"/>
                </a:solidFill>
              </a:rPr>
              <a:t/>
            </a:r>
            <a:br>
              <a:rPr lang="it-IT" sz="2400" b="1" dirty="0" smtClean="0">
                <a:solidFill>
                  <a:srgbClr val="FD537B"/>
                </a:solidFill>
              </a:rPr>
            </a:br>
            <a:r>
              <a:rPr lang="it-IT" sz="2400" b="1" dirty="0" smtClean="0">
                <a:solidFill>
                  <a:schemeClr val="accent4">
                    <a:lumMod val="60000"/>
                    <a:lumOff val="40000"/>
                  </a:schemeClr>
                </a:solidFill>
              </a:rPr>
              <a:t>Indici </a:t>
            </a:r>
            <a:r>
              <a:rPr lang="it-IT" sz="2400" b="1" dirty="0" err="1">
                <a:solidFill>
                  <a:schemeClr val="accent4">
                    <a:lumMod val="60000"/>
                    <a:lumOff val="40000"/>
                  </a:schemeClr>
                </a:solidFill>
              </a:rPr>
              <a:t>clinimetrici</a:t>
            </a:r>
            <a:endParaRPr lang="it-IT" sz="2400" b="1" dirty="0">
              <a:solidFill>
                <a:schemeClr val="accent4">
                  <a:lumMod val="60000"/>
                  <a:lumOff val="40000"/>
                </a:schemeClr>
              </a:solidFill>
            </a:endParaRPr>
          </a:p>
        </p:txBody>
      </p:sp>
      <p:pic>
        <p:nvPicPr>
          <p:cNvPr id="123907" name="Picture 2"/>
          <p:cNvPicPr>
            <a:picLocks noGrp="1" noChangeAspect="1" noChangeArrowheads="1"/>
          </p:cNvPicPr>
          <p:nvPr>
            <p:ph idx="4294967295"/>
          </p:nvPr>
        </p:nvPicPr>
        <p:blipFill>
          <a:blip r:embed="rId2"/>
          <a:srcRect/>
          <a:stretch>
            <a:fillRect/>
          </a:stretch>
        </p:blipFill>
        <p:spPr>
          <a:xfrm>
            <a:off x="1643042" y="1357298"/>
            <a:ext cx="6072230" cy="4071966"/>
          </a:xfrm>
        </p:spPr>
      </p:pic>
      <p:pic>
        <p:nvPicPr>
          <p:cNvPr id="123908" name="Picture 3"/>
          <p:cNvPicPr>
            <a:picLocks noChangeAspect="1" noChangeArrowheads="1"/>
          </p:cNvPicPr>
          <p:nvPr/>
        </p:nvPicPr>
        <p:blipFill>
          <a:blip r:embed="rId3"/>
          <a:srcRect/>
          <a:stretch>
            <a:fillRect/>
          </a:stretch>
        </p:blipFill>
        <p:spPr bwMode="auto">
          <a:xfrm>
            <a:off x="2071670" y="5715016"/>
            <a:ext cx="5214974" cy="9286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357158" y="357166"/>
            <a:ext cx="8329642" cy="914400"/>
          </a:xfrm>
        </p:spPr>
        <p:txBody>
          <a:bodyPr/>
          <a:lstStyle/>
          <a:p>
            <a:pPr algn="ctr"/>
            <a:r>
              <a:rPr lang="it-IT" sz="2400" b="1" dirty="0">
                <a:solidFill>
                  <a:srgbClr val="FF0000"/>
                </a:solidFill>
              </a:rPr>
              <a:t>ASDAS</a:t>
            </a:r>
            <a:r>
              <a:rPr lang="it-IT" sz="2400" b="1" dirty="0">
                <a:solidFill>
                  <a:schemeClr val="accent4">
                    <a:lumMod val="60000"/>
                    <a:lumOff val="40000"/>
                  </a:schemeClr>
                </a:solidFill>
              </a:rPr>
              <a:t/>
            </a:r>
            <a:br>
              <a:rPr lang="it-IT" sz="2400" b="1" dirty="0">
                <a:solidFill>
                  <a:schemeClr val="accent4">
                    <a:lumMod val="60000"/>
                    <a:lumOff val="40000"/>
                  </a:schemeClr>
                </a:solidFill>
              </a:rPr>
            </a:br>
            <a:r>
              <a:rPr lang="it-IT" sz="2400" b="1" dirty="0" smtClean="0">
                <a:solidFill>
                  <a:schemeClr val="accent4">
                    <a:lumMod val="60000"/>
                    <a:lumOff val="40000"/>
                  </a:schemeClr>
                </a:solidFill>
              </a:rPr>
              <a:t>( </a:t>
            </a:r>
            <a:r>
              <a:rPr lang="en-US" sz="2400" b="1" dirty="0" err="1" smtClean="0">
                <a:solidFill>
                  <a:schemeClr val="accent4">
                    <a:lumMod val="60000"/>
                    <a:lumOff val="40000"/>
                  </a:schemeClr>
                </a:solidFill>
              </a:rPr>
              <a:t>Ankylosing</a:t>
            </a:r>
            <a:r>
              <a:rPr lang="en-US" sz="2400" b="1" dirty="0" smtClean="0">
                <a:solidFill>
                  <a:schemeClr val="accent4">
                    <a:lumMod val="60000"/>
                    <a:lumOff val="40000"/>
                  </a:schemeClr>
                </a:solidFill>
              </a:rPr>
              <a:t> </a:t>
            </a:r>
            <a:r>
              <a:rPr lang="en-US" sz="2400" b="1" dirty="0" err="1">
                <a:solidFill>
                  <a:schemeClr val="accent4">
                    <a:lumMod val="60000"/>
                    <a:lumOff val="40000"/>
                  </a:schemeClr>
                </a:solidFill>
              </a:rPr>
              <a:t>Spondylitis</a:t>
            </a:r>
            <a:r>
              <a:rPr lang="en-US" sz="2400" b="1" dirty="0">
                <a:solidFill>
                  <a:schemeClr val="accent4">
                    <a:lumMod val="60000"/>
                    <a:lumOff val="40000"/>
                  </a:schemeClr>
                </a:solidFill>
              </a:rPr>
              <a:t> Disease </a:t>
            </a:r>
            <a:r>
              <a:rPr lang="en-US" sz="2400" b="1" dirty="0" smtClean="0">
                <a:solidFill>
                  <a:schemeClr val="accent4">
                    <a:lumMod val="60000"/>
                    <a:lumOff val="40000"/>
                  </a:schemeClr>
                </a:solidFill>
              </a:rPr>
              <a:t>Activity Score )</a:t>
            </a:r>
            <a:endParaRPr lang="it-IT" sz="2400" b="1" dirty="0">
              <a:solidFill>
                <a:schemeClr val="accent4">
                  <a:lumMod val="60000"/>
                  <a:lumOff val="40000"/>
                </a:schemeClr>
              </a:solidFill>
            </a:endParaRPr>
          </a:p>
        </p:txBody>
      </p:sp>
      <p:pic>
        <p:nvPicPr>
          <p:cNvPr id="130051" name="Picture 2"/>
          <p:cNvPicPr>
            <a:picLocks noGrp="1" noChangeAspect="1" noChangeArrowheads="1"/>
          </p:cNvPicPr>
          <p:nvPr>
            <p:ph idx="4294967295"/>
          </p:nvPr>
        </p:nvPicPr>
        <p:blipFill>
          <a:blip r:embed="rId2"/>
          <a:srcRect/>
          <a:stretch>
            <a:fillRect/>
          </a:stretch>
        </p:blipFill>
        <p:spPr>
          <a:xfrm>
            <a:off x="996950" y="1524000"/>
            <a:ext cx="7150100" cy="4002088"/>
          </a:xfrm>
        </p:spPr>
      </p:pic>
      <p:pic>
        <p:nvPicPr>
          <p:cNvPr id="130052" name="Picture 3"/>
          <p:cNvPicPr>
            <a:picLocks noChangeAspect="1" noChangeArrowheads="1"/>
          </p:cNvPicPr>
          <p:nvPr/>
        </p:nvPicPr>
        <p:blipFill>
          <a:blip r:embed="rId3"/>
          <a:srcRect/>
          <a:stretch>
            <a:fillRect/>
          </a:stretch>
        </p:blipFill>
        <p:spPr bwMode="auto">
          <a:xfrm>
            <a:off x="4947834" y="6500834"/>
            <a:ext cx="3740564" cy="214314"/>
          </a:xfrm>
          <a:prstGeom prst="rect">
            <a:avLst/>
          </a:prstGeom>
          <a:noFill/>
          <a:ln w="9525">
            <a:noFill/>
            <a:miter lim="800000"/>
            <a:headEnd/>
            <a:tailEnd/>
          </a:ln>
        </p:spPr>
      </p:pic>
      <p:sp>
        <p:nvSpPr>
          <p:cNvPr id="130053" name="Rectangle 5"/>
          <p:cNvSpPr>
            <a:spLocks noChangeArrowheads="1"/>
          </p:cNvSpPr>
          <p:nvPr/>
        </p:nvSpPr>
        <p:spPr bwMode="auto">
          <a:xfrm>
            <a:off x="293688" y="5715000"/>
            <a:ext cx="8629650" cy="457200"/>
          </a:xfrm>
          <a:prstGeom prst="rect">
            <a:avLst/>
          </a:prstGeom>
          <a:solidFill>
            <a:srgbClr val="B40048"/>
          </a:solidFill>
          <a:ln w="9525">
            <a:noFill/>
            <a:miter lim="800000"/>
            <a:headEnd/>
            <a:tailEnd/>
          </a:ln>
          <a:effectLst/>
        </p:spPr>
        <p:txBody>
          <a:bodyPr wrap="none">
            <a:spAutoFit/>
          </a:bodyPr>
          <a:lstStyle/>
          <a:p>
            <a:r>
              <a:rPr lang="it-IT" sz="2400">
                <a:solidFill>
                  <a:schemeClr val="bg1"/>
                </a:solidFill>
                <a:latin typeface="Candara" pitchFamily="34" charset="0"/>
              </a:rPr>
              <a:t>remissione clinica definita da </a:t>
            </a:r>
            <a:r>
              <a:rPr lang="it-IT" sz="2400" b="1">
                <a:solidFill>
                  <a:schemeClr val="bg1"/>
                </a:solidFill>
                <a:latin typeface="Candara" pitchFamily="34" charset="0"/>
              </a:rPr>
              <a:t>ASDAS &lt;1.3</a:t>
            </a:r>
            <a:r>
              <a:rPr lang="it-IT" sz="2400">
                <a:solidFill>
                  <a:schemeClr val="bg1"/>
                </a:solidFill>
                <a:latin typeface="Candara" pitchFamily="34" charset="0"/>
              </a:rPr>
              <a:t> [ASDAS inactive disease]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596" y="285728"/>
            <a:ext cx="8186766" cy="857256"/>
          </a:xfrm>
        </p:spPr>
        <p:txBody>
          <a:bodyPr/>
          <a:lstStyle/>
          <a:p>
            <a:pPr algn="ctr"/>
            <a:r>
              <a:rPr lang="it-IT" sz="2400" dirty="0" smtClean="0">
                <a:solidFill>
                  <a:srgbClr val="FF0000"/>
                </a:solidFill>
              </a:rPr>
              <a:t> </a:t>
            </a:r>
            <a:endParaRPr lang="it-IT" sz="2400" dirty="0">
              <a:solidFill>
                <a:srgbClr val="FF0000"/>
              </a:solidFill>
            </a:endParaRPr>
          </a:p>
        </p:txBody>
      </p:sp>
      <p:pic>
        <p:nvPicPr>
          <p:cNvPr id="93187" name="Picture 3" descr="C:\Users\PINO\Pictures\Scansioni personali\Scan_Pic0034.jpg"/>
          <p:cNvPicPr>
            <a:picLocks noChangeAspect="1" noChangeArrowheads="1"/>
          </p:cNvPicPr>
          <p:nvPr/>
        </p:nvPicPr>
        <p:blipFill>
          <a:blip r:embed="rId2"/>
          <a:srcRect/>
          <a:stretch>
            <a:fillRect/>
          </a:stretch>
        </p:blipFill>
        <p:spPr bwMode="auto">
          <a:xfrm>
            <a:off x="285720" y="857232"/>
            <a:ext cx="8572560" cy="5786478"/>
          </a:xfrm>
          <a:prstGeom prst="rect">
            <a:avLst/>
          </a:prstGeom>
          <a:noFill/>
        </p:spPr>
      </p:pic>
      <p:sp>
        <p:nvSpPr>
          <p:cNvPr id="5" name="Rettangolo 4"/>
          <p:cNvSpPr/>
          <p:nvPr/>
        </p:nvSpPr>
        <p:spPr>
          <a:xfrm>
            <a:off x="2857488" y="214290"/>
            <a:ext cx="4000512" cy="646331"/>
          </a:xfrm>
          <a:prstGeom prst="rect">
            <a:avLst/>
          </a:prstGeom>
        </p:spPr>
        <p:txBody>
          <a:bodyPr wrap="square">
            <a:spAutoFit/>
          </a:bodyPr>
          <a:lstStyle/>
          <a:p>
            <a:r>
              <a:rPr lang="en-US" b="1" i="1" dirty="0" smtClean="0">
                <a:solidFill>
                  <a:srgbClr val="FF0000"/>
                </a:solidFill>
              </a:rPr>
              <a:t>Ann Rheum </a:t>
            </a:r>
            <a:r>
              <a:rPr lang="en-US" b="1" i="1" dirty="0" err="1" smtClean="0">
                <a:solidFill>
                  <a:srgbClr val="FF0000"/>
                </a:solidFill>
              </a:rPr>
              <a:t>Dis</a:t>
            </a:r>
            <a:r>
              <a:rPr lang="en-US" b="1" i="1" dirty="0" smtClean="0">
                <a:solidFill>
                  <a:srgbClr val="FF0000"/>
                </a:solidFill>
              </a:rPr>
              <a:t> 2010 69: 964-975</a:t>
            </a:r>
            <a:r>
              <a:rPr lang="en-US" b="1" i="1" dirty="0" smtClean="0">
                <a:solidFill>
                  <a:srgbClr val="FFFF00"/>
                </a:solidFill>
              </a:rPr>
              <a:t> </a:t>
            </a:r>
          </a:p>
          <a:p>
            <a:r>
              <a:rPr lang="en-US" b="1" i="1" dirty="0" smtClean="0">
                <a:solidFill>
                  <a:srgbClr val="FFFF00"/>
                </a:solidFill>
              </a:rPr>
              <a:t> </a:t>
            </a:r>
            <a:endParaRPr lang="it-IT" b="1"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214282" y="357166"/>
            <a:ext cx="8715436" cy="1714512"/>
          </a:xfrm>
        </p:spPr>
        <p:txBody>
          <a:bodyPr/>
          <a:lstStyle/>
          <a:p>
            <a:pPr algn="ctr"/>
            <a:r>
              <a:rPr lang="it-IT" sz="2800" b="1" dirty="0" smtClean="0">
                <a:solidFill>
                  <a:srgbClr val="FF0000"/>
                </a:solidFill>
              </a:rPr>
              <a:t>REMISSIONE</a:t>
            </a:r>
            <a:br>
              <a:rPr lang="it-IT" sz="2800" b="1" dirty="0" smtClean="0">
                <a:solidFill>
                  <a:srgbClr val="FF0000"/>
                </a:solidFill>
              </a:rPr>
            </a:br>
            <a:r>
              <a:rPr lang="it-IT" sz="2800" b="1" dirty="0" smtClean="0">
                <a:solidFill>
                  <a:srgbClr val="FF0000"/>
                </a:solidFill>
              </a:rPr>
              <a:t>ASSENZA </a:t>
            </a:r>
            <a:r>
              <a:rPr lang="it-IT" sz="2800" b="1" dirty="0" err="1" smtClean="0">
                <a:solidFill>
                  <a:srgbClr val="FF0000"/>
                </a:solidFill>
              </a:rPr>
              <a:t>DI</a:t>
            </a:r>
            <a:r>
              <a:rPr lang="it-IT" sz="2800" b="1" dirty="0" smtClean="0">
                <a:solidFill>
                  <a:srgbClr val="FF0000"/>
                </a:solidFill>
              </a:rPr>
              <a:t> INDICI </a:t>
            </a:r>
            <a:r>
              <a:rPr lang="it-IT" sz="2800" b="1" dirty="0" err="1" smtClean="0">
                <a:solidFill>
                  <a:srgbClr val="FF0000"/>
                </a:solidFill>
              </a:rPr>
              <a:t>DI</a:t>
            </a:r>
            <a:r>
              <a:rPr lang="it-IT" sz="2800" b="1" dirty="0" smtClean="0">
                <a:solidFill>
                  <a:srgbClr val="FF0000"/>
                </a:solidFill>
              </a:rPr>
              <a:t> </a:t>
            </a:r>
            <a:br>
              <a:rPr lang="it-IT" sz="2800" b="1" dirty="0" smtClean="0">
                <a:solidFill>
                  <a:srgbClr val="FF0000"/>
                </a:solidFill>
              </a:rPr>
            </a:br>
            <a:r>
              <a:rPr lang="it-IT" sz="3600" b="1" dirty="0" smtClean="0">
                <a:solidFill>
                  <a:schemeClr val="accent4">
                    <a:lumMod val="60000"/>
                    <a:lumOff val="40000"/>
                  </a:schemeClr>
                </a:solidFill>
              </a:rPr>
              <a:t>FLOGOSI</a:t>
            </a:r>
            <a:endParaRPr lang="it-IT" sz="3600" b="1" dirty="0">
              <a:solidFill>
                <a:schemeClr val="accent4">
                  <a:lumMod val="60000"/>
                  <a:lumOff val="40000"/>
                </a:schemeClr>
              </a:solidFill>
            </a:endParaRPr>
          </a:p>
        </p:txBody>
      </p:sp>
      <p:sp>
        <p:nvSpPr>
          <p:cNvPr id="142339" name="Rectangle 3"/>
          <p:cNvSpPr>
            <a:spLocks noGrp="1" noChangeArrowheads="1"/>
          </p:cNvSpPr>
          <p:nvPr>
            <p:ph type="body" idx="1"/>
          </p:nvPr>
        </p:nvSpPr>
        <p:spPr>
          <a:xfrm>
            <a:off x="285720" y="2286000"/>
            <a:ext cx="8572560" cy="4572000"/>
          </a:xfrm>
        </p:spPr>
        <p:txBody>
          <a:bodyPr/>
          <a:lstStyle/>
          <a:p>
            <a:pPr marL="533400" indent="-533400">
              <a:lnSpc>
                <a:spcPct val="110000"/>
              </a:lnSpc>
              <a:buFontTx/>
              <a:buAutoNum type="arabicParenR"/>
            </a:pPr>
            <a:endParaRPr lang="it-IT" sz="2400" dirty="0"/>
          </a:p>
          <a:p>
            <a:pPr marL="533400" indent="-533400">
              <a:lnSpc>
                <a:spcPct val="110000"/>
              </a:lnSpc>
              <a:buNone/>
            </a:pPr>
            <a:r>
              <a:rPr lang="it-IT" sz="3600" dirty="0" smtClean="0">
                <a:solidFill>
                  <a:srgbClr val="04FC2D"/>
                </a:solidFill>
              </a:rPr>
              <a:t>2)     assenza </a:t>
            </a:r>
            <a:r>
              <a:rPr lang="it-IT" sz="3600" dirty="0">
                <a:solidFill>
                  <a:srgbClr val="04FC2D"/>
                </a:solidFill>
              </a:rPr>
              <a:t>di flogosi </a:t>
            </a:r>
            <a:r>
              <a:rPr lang="it-IT" sz="3600" dirty="0" smtClean="0">
                <a:solidFill>
                  <a:srgbClr val="04FC2D"/>
                </a:solidFill>
              </a:rPr>
              <a:t>oggettivabile: </a:t>
            </a:r>
          </a:p>
          <a:p>
            <a:pPr marL="533400" indent="-533400">
              <a:lnSpc>
                <a:spcPct val="110000"/>
              </a:lnSpc>
              <a:buNone/>
            </a:pPr>
            <a:r>
              <a:rPr lang="it-IT" sz="3600" dirty="0" smtClean="0">
                <a:solidFill>
                  <a:schemeClr val="accent4">
                    <a:lumMod val="60000"/>
                    <a:lumOff val="40000"/>
                  </a:schemeClr>
                </a:solidFill>
              </a:rPr>
              <a:t>         PCR  elevata </a:t>
            </a:r>
          </a:p>
          <a:p>
            <a:pPr marL="533400" indent="-533400">
              <a:lnSpc>
                <a:spcPct val="110000"/>
              </a:lnSpc>
              <a:buNone/>
            </a:pPr>
            <a:r>
              <a:rPr lang="it-IT" sz="3600" dirty="0" smtClean="0">
                <a:solidFill>
                  <a:schemeClr val="accent4">
                    <a:lumMod val="60000"/>
                    <a:lumOff val="40000"/>
                  </a:schemeClr>
                </a:solidFill>
              </a:rPr>
              <a:t>         e / o </a:t>
            </a:r>
          </a:p>
          <a:p>
            <a:pPr marL="533400" indent="-533400">
              <a:lnSpc>
                <a:spcPct val="110000"/>
              </a:lnSpc>
              <a:buNone/>
            </a:pPr>
            <a:r>
              <a:rPr lang="it-IT" sz="3600" dirty="0" smtClean="0">
                <a:solidFill>
                  <a:schemeClr val="accent4">
                    <a:lumMod val="60000"/>
                    <a:lumOff val="40000"/>
                  </a:schemeClr>
                </a:solidFill>
              </a:rPr>
              <a:t>         Lesioni  attive  alla  RM</a:t>
            </a:r>
            <a:endParaRPr lang="it-IT" sz="3600" dirty="0">
              <a:solidFill>
                <a:schemeClr val="accent4">
                  <a:lumMod val="60000"/>
                  <a:lumOff val="40000"/>
                </a:schemeClr>
              </a:solidFill>
            </a:endParaRPr>
          </a:p>
          <a:p>
            <a:pPr marL="533400" indent="-533400">
              <a:lnSpc>
                <a:spcPct val="110000"/>
              </a:lnSpc>
              <a:buFontTx/>
              <a:buAutoNum type="arabicParenR" startAt="2"/>
            </a:pPr>
            <a:endParaRPr lang="it-IT" sz="2400" dirty="0"/>
          </a:p>
          <a:p>
            <a:pPr marL="533400" indent="-533400">
              <a:lnSpc>
                <a:spcPct val="110000"/>
              </a:lnSpc>
              <a:buFontTx/>
              <a:buNone/>
            </a:pPr>
            <a:r>
              <a:rPr lang="it-IT" sz="2400" dirty="0"/>
              <a:t> </a:t>
            </a:r>
          </a:p>
          <a:p>
            <a:pPr marL="533400" indent="-533400">
              <a:lnSpc>
                <a:spcPct val="110000"/>
              </a:lnSpc>
            </a:pPr>
            <a:endParaRPr lang="it-IT" sz="2400" dirty="0"/>
          </a:p>
        </p:txBody>
      </p:sp>
      <p:sp>
        <p:nvSpPr>
          <p:cNvPr id="142340" name="Rectangle 4"/>
          <p:cNvSpPr>
            <a:spLocks noChangeArrowheads="1"/>
          </p:cNvSpPr>
          <p:nvPr/>
        </p:nvSpPr>
        <p:spPr bwMode="auto">
          <a:xfrm>
            <a:off x="5429256" y="6286520"/>
            <a:ext cx="3286148"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42339">
                                            <p:txEl>
                                              <p:pRg st="1" end="1"/>
                                            </p:txEl>
                                          </p:spTgt>
                                        </p:tgtEl>
                                        <p:attrNameLst>
                                          <p:attrName>style.visibility</p:attrName>
                                        </p:attrNameLst>
                                      </p:cBhvr>
                                      <p:to>
                                        <p:strVal val="visible"/>
                                      </p:to>
                                    </p:set>
                                    <p:animEffect transition="in" filter="checkerboard(down)">
                                      <p:cBhvr>
                                        <p:cTn id="7" dur="500"/>
                                        <p:tgtEl>
                                          <p:spTgt spid="142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5" fill="hold" nodeType="clickEffect">
                                  <p:stCondLst>
                                    <p:cond delay="0"/>
                                  </p:stCondLst>
                                  <p:childTnLst>
                                    <p:set>
                                      <p:cBhvr>
                                        <p:cTn id="11" dur="1" fill="hold">
                                          <p:stCondLst>
                                            <p:cond delay="0"/>
                                          </p:stCondLst>
                                        </p:cTn>
                                        <p:tgtEl>
                                          <p:spTgt spid="142339">
                                            <p:txEl>
                                              <p:pRg st="2" end="2"/>
                                            </p:txEl>
                                          </p:spTgt>
                                        </p:tgtEl>
                                        <p:attrNameLst>
                                          <p:attrName>style.visibility</p:attrName>
                                        </p:attrNameLst>
                                      </p:cBhvr>
                                      <p:to>
                                        <p:strVal val="visible"/>
                                      </p:to>
                                    </p:set>
                                    <p:animEffect transition="in" filter="checkerboard(down)">
                                      <p:cBhvr>
                                        <p:cTn id="12" dur="500"/>
                                        <p:tgtEl>
                                          <p:spTgt spid="142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5" fill="hold" nodeType="clickEffect">
                                  <p:stCondLst>
                                    <p:cond delay="0"/>
                                  </p:stCondLst>
                                  <p:childTnLst>
                                    <p:set>
                                      <p:cBhvr>
                                        <p:cTn id="16" dur="1" fill="hold">
                                          <p:stCondLst>
                                            <p:cond delay="0"/>
                                          </p:stCondLst>
                                        </p:cTn>
                                        <p:tgtEl>
                                          <p:spTgt spid="142339">
                                            <p:txEl>
                                              <p:pRg st="3" end="3"/>
                                            </p:txEl>
                                          </p:spTgt>
                                        </p:tgtEl>
                                        <p:attrNameLst>
                                          <p:attrName>style.visibility</p:attrName>
                                        </p:attrNameLst>
                                      </p:cBhvr>
                                      <p:to>
                                        <p:strVal val="visible"/>
                                      </p:to>
                                    </p:set>
                                    <p:animEffect transition="in" filter="checkerboard(down)">
                                      <p:cBhvr>
                                        <p:cTn id="17" dur="500"/>
                                        <p:tgtEl>
                                          <p:spTgt spid="142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5" fill="hold" nodeType="clickEffect">
                                  <p:stCondLst>
                                    <p:cond delay="0"/>
                                  </p:stCondLst>
                                  <p:childTnLst>
                                    <p:set>
                                      <p:cBhvr>
                                        <p:cTn id="21" dur="1" fill="hold">
                                          <p:stCondLst>
                                            <p:cond delay="0"/>
                                          </p:stCondLst>
                                        </p:cTn>
                                        <p:tgtEl>
                                          <p:spTgt spid="142339">
                                            <p:txEl>
                                              <p:pRg st="4" end="4"/>
                                            </p:txEl>
                                          </p:spTgt>
                                        </p:tgtEl>
                                        <p:attrNameLst>
                                          <p:attrName>style.visibility</p:attrName>
                                        </p:attrNameLst>
                                      </p:cBhvr>
                                      <p:to>
                                        <p:strVal val="visible"/>
                                      </p:to>
                                    </p:set>
                                    <p:animEffect transition="in" filter="checkerboard(down)">
                                      <p:cBhvr>
                                        <p:cTn id="22" dur="500"/>
                                        <p:tgtEl>
                                          <p:spTgt spid="142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5" fill="hold" nodeType="clickEffect">
                                  <p:stCondLst>
                                    <p:cond delay="0"/>
                                  </p:stCondLst>
                                  <p:childTnLst>
                                    <p:set>
                                      <p:cBhvr>
                                        <p:cTn id="26" dur="1" fill="hold">
                                          <p:stCondLst>
                                            <p:cond delay="0"/>
                                          </p:stCondLst>
                                        </p:cTn>
                                        <p:tgtEl>
                                          <p:spTgt spid="142339">
                                            <p:txEl>
                                              <p:pRg st="6" end="6"/>
                                            </p:txEl>
                                          </p:spTgt>
                                        </p:tgtEl>
                                        <p:attrNameLst>
                                          <p:attrName>style.visibility</p:attrName>
                                        </p:attrNameLst>
                                      </p:cBhvr>
                                      <p:to>
                                        <p:strVal val="visible"/>
                                      </p:to>
                                    </p:set>
                                    <p:animEffect transition="in" filter="checkerboard(down)">
                                      <p:cBhvr>
                                        <p:cTn id="27" dur="500"/>
                                        <p:tgtEl>
                                          <p:spTgt spid="142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500034" y="512064"/>
            <a:ext cx="8186766" cy="914400"/>
          </a:xfrm>
        </p:spPr>
        <p:txBody>
          <a:bodyPr/>
          <a:lstStyle/>
          <a:p>
            <a:pPr algn="ctr"/>
            <a:r>
              <a:rPr lang="it-IT" sz="2800" b="1" dirty="0">
                <a:solidFill>
                  <a:srgbClr val="FF0000"/>
                </a:solidFill>
              </a:rPr>
              <a:t>Ruolo della PCR</a:t>
            </a:r>
          </a:p>
        </p:txBody>
      </p:sp>
      <p:sp>
        <p:nvSpPr>
          <p:cNvPr id="145411" name="Rectangle 3"/>
          <p:cNvSpPr>
            <a:spLocks noGrp="1" noChangeArrowheads="1"/>
          </p:cNvSpPr>
          <p:nvPr>
            <p:ph type="body" idx="1"/>
          </p:nvPr>
        </p:nvSpPr>
        <p:spPr>
          <a:xfrm>
            <a:off x="500034" y="1428736"/>
            <a:ext cx="8186766" cy="4572000"/>
          </a:xfrm>
        </p:spPr>
        <p:txBody>
          <a:bodyPr>
            <a:normAutofit fontScale="92500" lnSpcReduction="10000"/>
          </a:bodyPr>
          <a:lstStyle/>
          <a:p>
            <a:r>
              <a:rPr lang="it-IT" sz="2400" dirty="0">
                <a:solidFill>
                  <a:schemeClr val="accent4">
                    <a:lumMod val="60000"/>
                    <a:lumOff val="40000"/>
                  </a:schemeClr>
                </a:solidFill>
              </a:rPr>
              <a:t>PCR </a:t>
            </a:r>
            <a:r>
              <a:rPr lang="it-IT" sz="2400" dirty="0" smtClean="0">
                <a:solidFill>
                  <a:schemeClr val="accent4">
                    <a:lumMod val="60000"/>
                    <a:lumOff val="40000"/>
                  </a:schemeClr>
                </a:solidFill>
              </a:rPr>
              <a:t> aumentata  solo </a:t>
            </a:r>
            <a:r>
              <a:rPr lang="it-IT" sz="2400" dirty="0">
                <a:solidFill>
                  <a:schemeClr val="accent4">
                    <a:lumMod val="60000"/>
                    <a:lumOff val="40000"/>
                  </a:schemeClr>
                </a:solidFill>
              </a:rPr>
              <a:t>nel 60% circa dei pazienti con SA attiva</a:t>
            </a:r>
            <a:r>
              <a:rPr lang="it-IT" sz="2400" dirty="0" smtClean="0">
                <a:solidFill>
                  <a:schemeClr val="accent4">
                    <a:lumMod val="60000"/>
                    <a:lumOff val="40000"/>
                  </a:schemeClr>
                </a:solidFill>
              </a:rPr>
              <a:t>;</a:t>
            </a:r>
          </a:p>
          <a:p>
            <a:endParaRPr lang="it-IT" sz="2400" dirty="0">
              <a:solidFill>
                <a:schemeClr val="accent4">
                  <a:lumMod val="60000"/>
                  <a:lumOff val="40000"/>
                </a:schemeClr>
              </a:solidFill>
            </a:endParaRPr>
          </a:p>
          <a:p>
            <a:r>
              <a:rPr lang="it-IT" sz="2400" dirty="0">
                <a:solidFill>
                  <a:schemeClr val="accent4">
                    <a:lumMod val="60000"/>
                    <a:lumOff val="40000"/>
                  </a:schemeClr>
                </a:solidFill>
              </a:rPr>
              <a:t>correlazione tra aumento della PCR e migliore risposta all’</a:t>
            </a:r>
            <a:r>
              <a:rPr lang="it-IT" sz="2400" dirty="0" err="1">
                <a:solidFill>
                  <a:schemeClr val="accent4">
                    <a:lumMod val="60000"/>
                    <a:lumOff val="40000"/>
                  </a:schemeClr>
                </a:solidFill>
              </a:rPr>
              <a:t>anti-TNF</a:t>
            </a:r>
            <a:r>
              <a:rPr lang="it-IT" sz="2400" dirty="0">
                <a:solidFill>
                  <a:schemeClr val="accent4">
                    <a:lumMod val="60000"/>
                    <a:lumOff val="40000"/>
                  </a:schemeClr>
                </a:solidFill>
              </a:rPr>
              <a:t> e della progressione RX</a:t>
            </a:r>
            <a:r>
              <a:rPr lang="it-IT" sz="2400" dirty="0" smtClean="0">
                <a:solidFill>
                  <a:schemeClr val="accent4">
                    <a:lumMod val="60000"/>
                    <a:lumOff val="40000"/>
                  </a:schemeClr>
                </a:solidFill>
              </a:rPr>
              <a:t>;</a:t>
            </a:r>
          </a:p>
          <a:p>
            <a:endParaRPr lang="it-IT" sz="2400" dirty="0">
              <a:solidFill>
                <a:schemeClr val="accent4">
                  <a:lumMod val="60000"/>
                  <a:lumOff val="40000"/>
                </a:schemeClr>
              </a:solidFill>
            </a:endParaRPr>
          </a:p>
          <a:p>
            <a:r>
              <a:rPr lang="it-IT" sz="2400" dirty="0">
                <a:solidFill>
                  <a:schemeClr val="accent4">
                    <a:lumMod val="60000"/>
                    <a:lumOff val="40000"/>
                  </a:schemeClr>
                </a:solidFill>
              </a:rPr>
              <a:t>normalizzare la PCR costituisce un’importante </a:t>
            </a:r>
            <a:r>
              <a:rPr lang="it-IT" sz="2400" i="1" dirty="0" err="1">
                <a:solidFill>
                  <a:schemeClr val="accent4">
                    <a:lumMod val="60000"/>
                    <a:lumOff val="40000"/>
                  </a:schemeClr>
                </a:solidFill>
              </a:rPr>
              <a:t>outcome</a:t>
            </a:r>
            <a:r>
              <a:rPr lang="it-IT" sz="2400" i="1" dirty="0">
                <a:solidFill>
                  <a:schemeClr val="accent4">
                    <a:lumMod val="60000"/>
                    <a:lumOff val="40000"/>
                  </a:schemeClr>
                </a:solidFill>
              </a:rPr>
              <a:t> </a:t>
            </a:r>
            <a:r>
              <a:rPr lang="it-IT" sz="2400" i="1" dirty="0" err="1">
                <a:solidFill>
                  <a:schemeClr val="accent4">
                    <a:lumMod val="60000"/>
                    <a:lumOff val="40000"/>
                  </a:schemeClr>
                </a:solidFill>
              </a:rPr>
              <a:t>measure</a:t>
            </a:r>
            <a:r>
              <a:rPr lang="it-IT" sz="2400" dirty="0">
                <a:solidFill>
                  <a:schemeClr val="accent4">
                    <a:lumMod val="60000"/>
                    <a:lumOff val="40000"/>
                  </a:schemeClr>
                </a:solidFill>
              </a:rPr>
              <a:t> di risposta alla terapia</a:t>
            </a:r>
            <a:r>
              <a:rPr lang="it-IT" sz="2400" dirty="0" smtClean="0">
                <a:solidFill>
                  <a:schemeClr val="accent4">
                    <a:lumMod val="60000"/>
                    <a:lumOff val="40000"/>
                  </a:schemeClr>
                </a:solidFill>
              </a:rPr>
              <a:t>;</a:t>
            </a:r>
          </a:p>
          <a:p>
            <a:endParaRPr lang="it-IT" sz="2400" dirty="0">
              <a:solidFill>
                <a:schemeClr val="accent4">
                  <a:lumMod val="60000"/>
                  <a:lumOff val="40000"/>
                </a:schemeClr>
              </a:solidFill>
            </a:endParaRPr>
          </a:p>
          <a:p>
            <a:r>
              <a:rPr lang="it-IT" sz="2400" dirty="0">
                <a:solidFill>
                  <a:schemeClr val="accent4">
                    <a:lumMod val="60000"/>
                    <a:lumOff val="40000"/>
                  </a:schemeClr>
                </a:solidFill>
              </a:rPr>
              <a:t>dopo terapia con FANS e soprattutto </a:t>
            </a:r>
            <a:r>
              <a:rPr lang="it-IT" sz="2400" dirty="0" err="1">
                <a:solidFill>
                  <a:schemeClr val="accent4">
                    <a:lumMod val="60000"/>
                    <a:lumOff val="40000"/>
                  </a:schemeClr>
                </a:solidFill>
              </a:rPr>
              <a:t>anti-TNF</a:t>
            </a:r>
            <a:r>
              <a:rPr lang="it-IT" sz="2400" dirty="0">
                <a:solidFill>
                  <a:schemeClr val="accent4">
                    <a:lumMod val="60000"/>
                    <a:lumOff val="40000"/>
                  </a:schemeClr>
                </a:solidFill>
              </a:rPr>
              <a:t> si assiste a normalizzazione della PCR</a:t>
            </a:r>
            <a:r>
              <a:rPr lang="it-IT" sz="2400" dirty="0" smtClean="0">
                <a:solidFill>
                  <a:schemeClr val="accent4">
                    <a:lumMod val="60000"/>
                    <a:lumOff val="40000"/>
                  </a:schemeClr>
                </a:solidFill>
              </a:rPr>
              <a:t>;</a:t>
            </a:r>
          </a:p>
          <a:p>
            <a:endParaRPr lang="it-IT" sz="2400" dirty="0">
              <a:solidFill>
                <a:schemeClr val="accent4">
                  <a:lumMod val="60000"/>
                  <a:lumOff val="40000"/>
                </a:schemeClr>
              </a:solidFill>
            </a:endParaRPr>
          </a:p>
          <a:p>
            <a:r>
              <a:rPr lang="it-IT" sz="2400" dirty="0">
                <a:solidFill>
                  <a:schemeClr val="accent4">
                    <a:lumMod val="60000"/>
                    <a:lumOff val="40000"/>
                  </a:schemeClr>
                </a:solidFill>
              </a:rPr>
              <a:t>la PCR è inserita nel calcolo dell’ASDAS</a:t>
            </a:r>
          </a:p>
        </p:txBody>
      </p:sp>
      <p:sp>
        <p:nvSpPr>
          <p:cNvPr id="145412" name="Rectangle 4"/>
          <p:cNvSpPr>
            <a:spLocks noChangeArrowheads="1"/>
          </p:cNvSpPr>
          <p:nvPr/>
        </p:nvSpPr>
        <p:spPr bwMode="auto">
          <a:xfrm>
            <a:off x="4643438" y="6357958"/>
            <a:ext cx="3641735"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28596" y="214290"/>
            <a:ext cx="8258204" cy="914400"/>
          </a:xfrm>
        </p:spPr>
        <p:txBody>
          <a:bodyPr/>
          <a:lstStyle/>
          <a:p>
            <a:pPr algn="ctr"/>
            <a:r>
              <a:rPr lang="it-IT" sz="3200" b="1" dirty="0">
                <a:solidFill>
                  <a:srgbClr val="FF0000"/>
                </a:solidFill>
              </a:rPr>
              <a:t>Ruolo della RM</a:t>
            </a:r>
          </a:p>
        </p:txBody>
      </p:sp>
      <p:sp>
        <p:nvSpPr>
          <p:cNvPr id="146435" name="Rectangle 3"/>
          <p:cNvSpPr>
            <a:spLocks noGrp="1" noChangeArrowheads="1"/>
          </p:cNvSpPr>
          <p:nvPr>
            <p:ph type="body" idx="1"/>
          </p:nvPr>
        </p:nvSpPr>
        <p:spPr>
          <a:xfrm>
            <a:off x="857224" y="1214422"/>
            <a:ext cx="7772400" cy="4572000"/>
          </a:xfrm>
        </p:spPr>
        <p:txBody>
          <a:bodyPr>
            <a:normAutofit fontScale="92500" lnSpcReduction="10000"/>
          </a:bodyPr>
          <a:lstStyle/>
          <a:p>
            <a:pPr algn="just">
              <a:lnSpc>
                <a:spcPct val="80000"/>
              </a:lnSpc>
            </a:pPr>
            <a:r>
              <a:rPr lang="it-IT" sz="2800" dirty="0">
                <a:solidFill>
                  <a:schemeClr val="accent4">
                    <a:lumMod val="60000"/>
                    <a:lumOff val="40000"/>
                  </a:schemeClr>
                </a:solidFill>
              </a:rPr>
              <a:t>La sequenza esatta tra flogosi ossea attiva e danno osseo strutturale è ancora oggetto di dibattito</a:t>
            </a:r>
            <a:r>
              <a:rPr lang="it-IT" sz="2800" dirty="0" smtClean="0">
                <a:solidFill>
                  <a:schemeClr val="accent4">
                    <a:lumMod val="60000"/>
                    <a:lumOff val="40000"/>
                  </a:schemeClr>
                </a:solidFill>
              </a:rPr>
              <a:t>;</a:t>
            </a:r>
          </a:p>
          <a:p>
            <a:pPr algn="just">
              <a:lnSpc>
                <a:spcPct val="80000"/>
              </a:lnSpc>
            </a:pPr>
            <a:endParaRPr lang="it-IT" sz="2800" dirty="0">
              <a:solidFill>
                <a:schemeClr val="accent4">
                  <a:lumMod val="60000"/>
                  <a:lumOff val="40000"/>
                </a:schemeClr>
              </a:solidFill>
            </a:endParaRPr>
          </a:p>
          <a:p>
            <a:pPr algn="just">
              <a:lnSpc>
                <a:spcPct val="80000"/>
              </a:lnSpc>
            </a:pPr>
            <a:r>
              <a:rPr lang="it-IT" sz="2800" dirty="0">
                <a:solidFill>
                  <a:schemeClr val="accent4">
                    <a:lumMod val="60000"/>
                    <a:lumOff val="40000"/>
                  </a:schemeClr>
                </a:solidFill>
              </a:rPr>
              <a:t>crescenti evidenze mostrano come le lesioni attive in RM predicano lo sviluppo del successivo danno strutturale</a:t>
            </a:r>
            <a:r>
              <a:rPr lang="it-IT" sz="2800" dirty="0" smtClean="0">
                <a:solidFill>
                  <a:schemeClr val="accent4">
                    <a:lumMod val="60000"/>
                    <a:lumOff val="40000"/>
                  </a:schemeClr>
                </a:solidFill>
              </a:rPr>
              <a:t>;</a:t>
            </a:r>
          </a:p>
          <a:p>
            <a:pPr algn="just">
              <a:lnSpc>
                <a:spcPct val="80000"/>
              </a:lnSpc>
            </a:pPr>
            <a:endParaRPr lang="it-IT" sz="2800" dirty="0">
              <a:solidFill>
                <a:schemeClr val="accent4">
                  <a:lumMod val="60000"/>
                  <a:lumOff val="40000"/>
                </a:schemeClr>
              </a:solidFill>
            </a:endParaRPr>
          </a:p>
          <a:p>
            <a:pPr algn="just">
              <a:lnSpc>
                <a:spcPct val="80000"/>
              </a:lnSpc>
            </a:pPr>
            <a:r>
              <a:rPr lang="it-IT" sz="2800" dirty="0">
                <a:solidFill>
                  <a:schemeClr val="accent4">
                    <a:lumMod val="60000"/>
                    <a:lumOff val="40000"/>
                  </a:schemeClr>
                </a:solidFill>
              </a:rPr>
              <a:t>esiste, tuttavia, una discrepanza tra sintomi clinici e lesioni RM </a:t>
            </a:r>
            <a:r>
              <a:rPr lang="it-IT" sz="2800" dirty="0">
                <a:solidFill>
                  <a:schemeClr val="accent4">
                    <a:lumMod val="60000"/>
                    <a:lumOff val="40000"/>
                  </a:schemeClr>
                </a:solidFill>
                <a:latin typeface="Calibri" pitchFamily="34" charset="0"/>
              </a:rPr>
              <a:t>→</a:t>
            </a:r>
            <a:r>
              <a:rPr lang="it-IT" sz="2800" dirty="0">
                <a:solidFill>
                  <a:schemeClr val="accent4">
                    <a:lumMod val="60000"/>
                    <a:lumOff val="40000"/>
                  </a:schemeClr>
                </a:solidFill>
              </a:rPr>
              <a:t> miglioramento clinico non sempre correla con il miglioramento delle lesioni RM</a:t>
            </a:r>
            <a:r>
              <a:rPr lang="it-IT" sz="2800" dirty="0" smtClean="0">
                <a:solidFill>
                  <a:schemeClr val="accent4">
                    <a:lumMod val="60000"/>
                    <a:lumOff val="40000"/>
                  </a:schemeClr>
                </a:solidFill>
              </a:rPr>
              <a:t>;</a:t>
            </a:r>
          </a:p>
          <a:p>
            <a:pPr algn="just">
              <a:lnSpc>
                <a:spcPct val="80000"/>
              </a:lnSpc>
            </a:pPr>
            <a:endParaRPr lang="it-IT" sz="2800" dirty="0">
              <a:solidFill>
                <a:schemeClr val="accent4">
                  <a:lumMod val="60000"/>
                  <a:lumOff val="40000"/>
                </a:schemeClr>
              </a:solidFill>
            </a:endParaRPr>
          </a:p>
          <a:p>
            <a:pPr algn="just">
              <a:lnSpc>
                <a:spcPct val="80000"/>
              </a:lnSpc>
            </a:pPr>
            <a:r>
              <a:rPr lang="it-IT" sz="2800" dirty="0">
                <a:solidFill>
                  <a:schemeClr val="accent4">
                    <a:lumMod val="60000"/>
                    <a:lumOff val="40000"/>
                  </a:schemeClr>
                </a:solidFill>
              </a:rPr>
              <a:t>la risoluzione completa (remissione) della flogosi evidenziabile alla RM) dovrebbe essere un ulteriore importante </a:t>
            </a:r>
            <a:r>
              <a:rPr lang="it-IT" sz="2800" dirty="0" err="1">
                <a:solidFill>
                  <a:schemeClr val="accent4">
                    <a:lumMod val="60000"/>
                    <a:lumOff val="40000"/>
                  </a:schemeClr>
                </a:solidFill>
              </a:rPr>
              <a:t>outcome</a:t>
            </a:r>
            <a:r>
              <a:rPr lang="it-IT" sz="2800" dirty="0">
                <a:solidFill>
                  <a:schemeClr val="accent4">
                    <a:lumMod val="60000"/>
                    <a:lumOff val="40000"/>
                  </a:schemeClr>
                </a:solidFill>
              </a:rPr>
              <a:t> nei RCT</a:t>
            </a:r>
          </a:p>
        </p:txBody>
      </p:sp>
      <p:sp>
        <p:nvSpPr>
          <p:cNvPr id="146436" name="Rectangle 4"/>
          <p:cNvSpPr>
            <a:spLocks noChangeArrowheads="1"/>
          </p:cNvSpPr>
          <p:nvPr/>
        </p:nvSpPr>
        <p:spPr bwMode="auto">
          <a:xfrm>
            <a:off x="5429256" y="6429396"/>
            <a:ext cx="3355983"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500034" y="512064"/>
            <a:ext cx="8186766" cy="914400"/>
          </a:xfrm>
        </p:spPr>
        <p:txBody>
          <a:bodyPr/>
          <a:lstStyle/>
          <a:p>
            <a:pPr algn="ctr"/>
            <a:r>
              <a:rPr lang="it-IT" sz="2400" b="1" dirty="0" smtClean="0">
                <a:solidFill>
                  <a:srgbClr val="FF0000"/>
                </a:solidFill>
              </a:rPr>
              <a:t>REMISSIONE</a:t>
            </a:r>
            <a:r>
              <a:rPr lang="it-IT" sz="2400" b="1" dirty="0" smtClean="0">
                <a:solidFill>
                  <a:srgbClr val="FD537B"/>
                </a:solidFill>
              </a:rPr>
              <a:t/>
            </a:r>
            <a:br>
              <a:rPr lang="it-IT" sz="2400" b="1" dirty="0" smtClean="0">
                <a:solidFill>
                  <a:srgbClr val="FD537B"/>
                </a:solidFill>
              </a:rPr>
            </a:br>
            <a:r>
              <a:rPr lang="it-IT" sz="2800" b="1" dirty="0" smtClean="0">
                <a:solidFill>
                  <a:schemeClr val="accent4">
                    <a:lumMod val="60000"/>
                    <a:lumOff val="40000"/>
                  </a:schemeClr>
                </a:solidFill>
              </a:rPr>
              <a:t>FUNZIONE FISICA</a:t>
            </a:r>
            <a:endParaRPr lang="it-IT" sz="2800" b="1" dirty="0">
              <a:solidFill>
                <a:schemeClr val="accent4">
                  <a:lumMod val="60000"/>
                  <a:lumOff val="40000"/>
                </a:schemeClr>
              </a:solidFill>
            </a:endParaRPr>
          </a:p>
        </p:txBody>
      </p:sp>
      <p:sp>
        <p:nvSpPr>
          <p:cNvPr id="143363" name="Rectangle 3"/>
          <p:cNvSpPr>
            <a:spLocks noGrp="1" noChangeArrowheads="1"/>
          </p:cNvSpPr>
          <p:nvPr>
            <p:ph type="body" idx="1"/>
          </p:nvPr>
        </p:nvSpPr>
        <p:spPr/>
        <p:txBody>
          <a:bodyPr/>
          <a:lstStyle/>
          <a:p>
            <a:pPr marL="533400" indent="-533400">
              <a:lnSpc>
                <a:spcPct val="110000"/>
              </a:lnSpc>
              <a:buFontTx/>
              <a:buAutoNum type="arabicParenR"/>
            </a:pPr>
            <a:endParaRPr lang="it-IT" sz="2400" dirty="0"/>
          </a:p>
          <a:p>
            <a:pPr marL="533400" indent="-533400">
              <a:lnSpc>
                <a:spcPct val="110000"/>
              </a:lnSpc>
              <a:buFontTx/>
              <a:buAutoNum type="arabicParenR"/>
            </a:pPr>
            <a:endParaRPr lang="it-IT" sz="2400" dirty="0"/>
          </a:p>
          <a:p>
            <a:pPr marL="533400" indent="-533400">
              <a:lnSpc>
                <a:spcPct val="110000"/>
              </a:lnSpc>
              <a:buNone/>
            </a:pPr>
            <a:r>
              <a:rPr lang="it-IT" sz="2800" dirty="0" smtClean="0">
                <a:solidFill>
                  <a:srgbClr val="04FC2D"/>
                </a:solidFill>
              </a:rPr>
              <a:t>3)    Remissione   della   “ FUNCTIO  LAESA ”</a:t>
            </a:r>
            <a:endParaRPr lang="it-IT" sz="2800" dirty="0">
              <a:solidFill>
                <a:srgbClr val="04FC2D"/>
              </a:solidFill>
            </a:endParaRPr>
          </a:p>
          <a:p>
            <a:pPr marL="533400" indent="-533400">
              <a:lnSpc>
                <a:spcPct val="110000"/>
              </a:lnSpc>
              <a:buFontTx/>
              <a:buAutoNum type="arabicParenR" startAt="3"/>
            </a:pPr>
            <a:endParaRPr lang="it-IT" sz="2400" dirty="0"/>
          </a:p>
        </p:txBody>
      </p:sp>
      <p:sp>
        <p:nvSpPr>
          <p:cNvPr id="143364" name="Rectangle 4"/>
          <p:cNvSpPr>
            <a:spLocks noChangeArrowheads="1"/>
          </p:cNvSpPr>
          <p:nvPr/>
        </p:nvSpPr>
        <p:spPr bwMode="auto">
          <a:xfrm>
            <a:off x="5286380" y="6286520"/>
            <a:ext cx="3570297"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43363">
                                            <p:txEl>
                                              <p:pRg st="2" end="2"/>
                                            </p:txEl>
                                          </p:spTgt>
                                        </p:tgtEl>
                                        <p:attrNameLst>
                                          <p:attrName>style.visibility</p:attrName>
                                        </p:attrNameLst>
                                      </p:cBhvr>
                                      <p:to>
                                        <p:strVal val="visible"/>
                                      </p:to>
                                    </p:set>
                                    <p:animEffect transition="in" filter="checkerboard(down)">
                                      <p:cBhvr>
                                        <p:cTn id="7" dur="500"/>
                                        <p:tgtEl>
                                          <p:spTgt spid="143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500034" y="512064"/>
            <a:ext cx="8186766" cy="914400"/>
          </a:xfrm>
        </p:spPr>
        <p:txBody>
          <a:bodyPr/>
          <a:lstStyle/>
          <a:p>
            <a:pPr algn="ctr"/>
            <a:r>
              <a:rPr lang="it-IT" sz="3200" b="1" dirty="0">
                <a:solidFill>
                  <a:schemeClr val="accent4">
                    <a:lumMod val="60000"/>
                    <a:lumOff val="40000"/>
                  </a:schemeClr>
                </a:solidFill>
              </a:rPr>
              <a:t>Funzionalità fisica</a:t>
            </a:r>
          </a:p>
        </p:txBody>
      </p:sp>
      <p:sp>
        <p:nvSpPr>
          <p:cNvPr id="147459" name="Rectangle 3"/>
          <p:cNvSpPr>
            <a:spLocks noGrp="1" noChangeArrowheads="1"/>
          </p:cNvSpPr>
          <p:nvPr>
            <p:ph type="body" idx="1"/>
          </p:nvPr>
        </p:nvSpPr>
        <p:spPr>
          <a:xfrm>
            <a:off x="642910" y="1643050"/>
            <a:ext cx="7772400" cy="4572000"/>
          </a:xfrm>
        </p:spPr>
        <p:txBody>
          <a:bodyPr/>
          <a:lstStyle/>
          <a:p>
            <a:pPr algn="just"/>
            <a:r>
              <a:rPr lang="en-US" sz="2800" dirty="0">
                <a:solidFill>
                  <a:srgbClr val="00FF00"/>
                </a:solidFill>
              </a:rPr>
              <a:t>La </a:t>
            </a:r>
            <a:r>
              <a:rPr lang="en-US" sz="2800" dirty="0" err="1">
                <a:solidFill>
                  <a:srgbClr val="00FF00"/>
                </a:solidFill>
              </a:rPr>
              <a:t>disabilità</a:t>
            </a:r>
            <a:r>
              <a:rPr lang="en-US" sz="2800" dirty="0">
                <a:solidFill>
                  <a:srgbClr val="00FF00"/>
                </a:solidFill>
              </a:rPr>
              <a:t> </a:t>
            </a:r>
            <a:r>
              <a:rPr lang="en-US" sz="2800" dirty="0" err="1">
                <a:solidFill>
                  <a:srgbClr val="00FF00"/>
                </a:solidFill>
              </a:rPr>
              <a:t>dipende</a:t>
            </a:r>
            <a:r>
              <a:rPr lang="en-US" sz="2800" dirty="0">
                <a:solidFill>
                  <a:srgbClr val="00FF00"/>
                </a:solidFill>
              </a:rPr>
              <a:t> </a:t>
            </a:r>
            <a:r>
              <a:rPr lang="en-US" sz="2800" dirty="0" err="1">
                <a:solidFill>
                  <a:srgbClr val="00FF00"/>
                </a:solidFill>
              </a:rPr>
              <a:t>sia</a:t>
            </a:r>
            <a:r>
              <a:rPr lang="en-US" sz="2800" dirty="0">
                <a:solidFill>
                  <a:srgbClr val="00FF00"/>
                </a:solidFill>
              </a:rPr>
              <a:t> </a:t>
            </a:r>
            <a:r>
              <a:rPr lang="en-US" sz="2800" dirty="0" err="1">
                <a:solidFill>
                  <a:srgbClr val="00FF00"/>
                </a:solidFill>
              </a:rPr>
              <a:t>dall’attività</a:t>
            </a:r>
            <a:r>
              <a:rPr lang="en-US" sz="2800" dirty="0">
                <a:solidFill>
                  <a:srgbClr val="00FF00"/>
                </a:solidFill>
              </a:rPr>
              <a:t> </a:t>
            </a:r>
            <a:r>
              <a:rPr lang="en-US" sz="2800" dirty="0" err="1">
                <a:solidFill>
                  <a:srgbClr val="00FF00"/>
                </a:solidFill>
              </a:rPr>
              <a:t>di</a:t>
            </a:r>
            <a:r>
              <a:rPr lang="en-US" sz="2800" dirty="0">
                <a:solidFill>
                  <a:srgbClr val="00FF00"/>
                </a:solidFill>
              </a:rPr>
              <a:t> </a:t>
            </a:r>
            <a:r>
              <a:rPr lang="en-US" sz="2800" dirty="0" err="1">
                <a:solidFill>
                  <a:srgbClr val="00FF00"/>
                </a:solidFill>
              </a:rPr>
              <a:t>malattia</a:t>
            </a:r>
            <a:r>
              <a:rPr lang="en-US" sz="2800" dirty="0">
                <a:solidFill>
                  <a:srgbClr val="00FF00"/>
                </a:solidFill>
              </a:rPr>
              <a:t> </a:t>
            </a:r>
            <a:r>
              <a:rPr lang="en-US" sz="2800" dirty="0" err="1">
                <a:solidFill>
                  <a:srgbClr val="00FF00"/>
                </a:solidFill>
              </a:rPr>
              <a:t>che</a:t>
            </a:r>
            <a:r>
              <a:rPr lang="en-US" sz="2800" dirty="0">
                <a:solidFill>
                  <a:srgbClr val="00FF00"/>
                </a:solidFill>
              </a:rPr>
              <a:t> </a:t>
            </a:r>
            <a:r>
              <a:rPr lang="en-US" sz="2800" dirty="0" err="1">
                <a:solidFill>
                  <a:srgbClr val="00FF00"/>
                </a:solidFill>
              </a:rPr>
              <a:t>dallo</a:t>
            </a:r>
            <a:r>
              <a:rPr lang="en-US" sz="2800" dirty="0">
                <a:solidFill>
                  <a:srgbClr val="00FF00"/>
                </a:solidFill>
              </a:rPr>
              <a:t> </a:t>
            </a:r>
            <a:r>
              <a:rPr lang="en-US" sz="2800" dirty="0" err="1">
                <a:solidFill>
                  <a:srgbClr val="00FF00"/>
                </a:solidFill>
              </a:rPr>
              <a:t>stato</a:t>
            </a:r>
            <a:r>
              <a:rPr lang="en-US" sz="2800" dirty="0">
                <a:solidFill>
                  <a:srgbClr val="00FF00"/>
                </a:solidFill>
              </a:rPr>
              <a:t> </a:t>
            </a:r>
            <a:r>
              <a:rPr lang="en-US" sz="2800" dirty="0" err="1">
                <a:solidFill>
                  <a:srgbClr val="00FF00"/>
                </a:solidFill>
              </a:rPr>
              <a:t>di</a:t>
            </a:r>
            <a:r>
              <a:rPr lang="en-US" sz="2800" dirty="0">
                <a:solidFill>
                  <a:srgbClr val="00FF00"/>
                </a:solidFill>
              </a:rPr>
              <a:t> </a:t>
            </a:r>
            <a:r>
              <a:rPr lang="en-US" sz="2800" dirty="0" err="1">
                <a:solidFill>
                  <a:srgbClr val="00FF00"/>
                </a:solidFill>
              </a:rPr>
              <a:t>progressione</a:t>
            </a:r>
            <a:r>
              <a:rPr lang="en-US" sz="2800" dirty="0">
                <a:solidFill>
                  <a:srgbClr val="00FF00"/>
                </a:solidFill>
              </a:rPr>
              <a:t> del </a:t>
            </a:r>
            <a:r>
              <a:rPr lang="en-US" sz="2800" dirty="0" err="1">
                <a:solidFill>
                  <a:srgbClr val="00FF00"/>
                </a:solidFill>
              </a:rPr>
              <a:t>danno</a:t>
            </a:r>
            <a:r>
              <a:rPr lang="en-US" sz="2800" dirty="0">
                <a:solidFill>
                  <a:srgbClr val="00FF00"/>
                </a:solidFill>
              </a:rPr>
              <a:t> </a:t>
            </a:r>
            <a:r>
              <a:rPr lang="en-US" sz="2800" dirty="0" err="1">
                <a:solidFill>
                  <a:srgbClr val="00FF00"/>
                </a:solidFill>
              </a:rPr>
              <a:t>strutturale</a:t>
            </a:r>
            <a:r>
              <a:rPr lang="en-US" sz="2800" dirty="0">
                <a:solidFill>
                  <a:srgbClr val="00FF00"/>
                </a:solidFill>
              </a:rPr>
              <a:t>;</a:t>
            </a:r>
          </a:p>
          <a:p>
            <a:pPr algn="just"/>
            <a:r>
              <a:rPr lang="en-US" sz="2800" dirty="0" err="1">
                <a:solidFill>
                  <a:srgbClr val="00FF00"/>
                </a:solidFill>
              </a:rPr>
              <a:t>raggiungere</a:t>
            </a:r>
            <a:r>
              <a:rPr lang="en-US" sz="2800" dirty="0">
                <a:solidFill>
                  <a:srgbClr val="00FF00"/>
                </a:solidFill>
              </a:rPr>
              <a:t> </a:t>
            </a:r>
            <a:r>
              <a:rPr lang="en-US" sz="2800" dirty="0" err="1">
                <a:solidFill>
                  <a:srgbClr val="00FF00"/>
                </a:solidFill>
              </a:rPr>
              <a:t>una</a:t>
            </a:r>
            <a:r>
              <a:rPr lang="en-US" sz="2800" dirty="0">
                <a:solidFill>
                  <a:srgbClr val="00FF00"/>
                </a:solidFill>
              </a:rPr>
              <a:t> </a:t>
            </a:r>
            <a:r>
              <a:rPr lang="en-US" sz="2800" dirty="0" err="1">
                <a:solidFill>
                  <a:schemeClr val="accent4">
                    <a:lumMod val="60000"/>
                    <a:lumOff val="40000"/>
                  </a:schemeClr>
                </a:solidFill>
              </a:rPr>
              <a:t>normale</a:t>
            </a:r>
            <a:r>
              <a:rPr lang="en-US" sz="2800" dirty="0">
                <a:solidFill>
                  <a:schemeClr val="accent4">
                    <a:lumMod val="60000"/>
                    <a:lumOff val="40000"/>
                  </a:schemeClr>
                </a:solidFill>
              </a:rPr>
              <a:t> </a:t>
            </a:r>
            <a:r>
              <a:rPr lang="en-US" sz="2800" dirty="0" err="1">
                <a:solidFill>
                  <a:schemeClr val="accent4">
                    <a:lumMod val="60000"/>
                    <a:lumOff val="40000"/>
                  </a:schemeClr>
                </a:solidFill>
              </a:rPr>
              <a:t>funzionalità</a:t>
            </a:r>
            <a:r>
              <a:rPr lang="en-US" sz="2800" dirty="0">
                <a:solidFill>
                  <a:schemeClr val="accent4">
                    <a:lumMod val="60000"/>
                    <a:lumOff val="40000"/>
                  </a:schemeClr>
                </a:solidFill>
              </a:rPr>
              <a:t> è </a:t>
            </a:r>
            <a:r>
              <a:rPr lang="en-US" sz="2800" dirty="0" err="1">
                <a:solidFill>
                  <a:schemeClr val="accent4">
                    <a:lumMod val="60000"/>
                    <a:lumOff val="40000"/>
                  </a:schemeClr>
                </a:solidFill>
              </a:rPr>
              <a:t>probabilmente</a:t>
            </a:r>
            <a:r>
              <a:rPr lang="en-US" sz="2800" dirty="0">
                <a:solidFill>
                  <a:schemeClr val="accent4">
                    <a:lumMod val="60000"/>
                    <a:lumOff val="40000"/>
                  </a:schemeClr>
                </a:solidFill>
              </a:rPr>
              <a:t> </a:t>
            </a:r>
            <a:r>
              <a:rPr lang="en-US" sz="2800" dirty="0" err="1">
                <a:solidFill>
                  <a:schemeClr val="accent4">
                    <a:lumMod val="60000"/>
                    <a:lumOff val="40000"/>
                  </a:schemeClr>
                </a:solidFill>
              </a:rPr>
              <a:t>l’obiettivo</a:t>
            </a:r>
            <a:r>
              <a:rPr lang="en-US" sz="2800" dirty="0">
                <a:solidFill>
                  <a:schemeClr val="accent4">
                    <a:lumMod val="60000"/>
                    <a:lumOff val="40000"/>
                  </a:schemeClr>
                </a:solidFill>
              </a:rPr>
              <a:t> </a:t>
            </a:r>
            <a:r>
              <a:rPr lang="en-US" sz="2800" dirty="0" err="1">
                <a:solidFill>
                  <a:schemeClr val="accent4">
                    <a:lumMod val="60000"/>
                    <a:lumOff val="40000"/>
                  </a:schemeClr>
                </a:solidFill>
              </a:rPr>
              <a:t>più</a:t>
            </a:r>
            <a:r>
              <a:rPr lang="en-US" sz="2800" dirty="0">
                <a:solidFill>
                  <a:schemeClr val="accent4">
                    <a:lumMod val="60000"/>
                    <a:lumOff val="40000"/>
                  </a:schemeClr>
                </a:solidFill>
              </a:rPr>
              <a:t> </a:t>
            </a:r>
            <a:r>
              <a:rPr lang="en-US" sz="2800" dirty="0" err="1">
                <a:solidFill>
                  <a:schemeClr val="accent4">
                    <a:lumMod val="60000"/>
                    <a:lumOff val="40000"/>
                  </a:schemeClr>
                </a:solidFill>
              </a:rPr>
              <a:t>ambizioso</a:t>
            </a:r>
            <a:r>
              <a:rPr lang="en-US" sz="2800" dirty="0">
                <a:solidFill>
                  <a:schemeClr val="accent4">
                    <a:lumMod val="60000"/>
                    <a:lumOff val="40000"/>
                  </a:schemeClr>
                </a:solidFill>
              </a:rPr>
              <a:t> </a:t>
            </a:r>
            <a:r>
              <a:rPr lang="en-US" sz="2800" dirty="0" err="1">
                <a:solidFill>
                  <a:schemeClr val="accent4">
                    <a:lumMod val="60000"/>
                    <a:lumOff val="40000"/>
                  </a:schemeClr>
                </a:solidFill>
              </a:rPr>
              <a:t>della</a:t>
            </a:r>
            <a:r>
              <a:rPr lang="en-US" sz="2800" dirty="0">
                <a:solidFill>
                  <a:schemeClr val="accent4">
                    <a:lumMod val="60000"/>
                    <a:lumOff val="40000"/>
                  </a:schemeClr>
                </a:solidFill>
              </a:rPr>
              <a:t> </a:t>
            </a:r>
            <a:r>
              <a:rPr lang="en-US" sz="2800" dirty="0" err="1">
                <a:solidFill>
                  <a:schemeClr val="accent4">
                    <a:lumMod val="60000"/>
                    <a:lumOff val="40000"/>
                  </a:schemeClr>
                </a:solidFill>
              </a:rPr>
              <a:t>strategia</a:t>
            </a:r>
            <a:r>
              <a:rPr lang="en-US" sz="2800" dirty="0">
                <a:solidFill>
                  <a:schemeClr val="accent4">
                    <a:lumMod val="60000"/>
                    <a:lumOff val="40000"/>
                  </a:schemeClr>
                </a:solidFill>
              </a:rPr>
              <a:t> </a:t>
            </a:r>
            <a:r>
              <a:rPr lang="en-US" sz="2800" dirty="0" err="1">
                <a:solidFill>
                  <a:schemeClr val="accent4">
                    <a:lumMod val="60000"/>
                    <a:lumOff val="40000"/>
                  </a:schemeClr>
                </a:solidFill>
              </a:rPr>
              <a:t>terapeutica</a:t>
            </a:r>
            <a:r>
              <a:rPr lang="en-US" sz="2800" dirty="0">
                <a:solidFill>
                  <a:schemeClr val="accent4">
                    <a:lumMod val="60000"/>
                    <a:lumOff val="40000"/>
                  </a:schemeClr>
                </a:solidFill>
              </a:rPr>
              <a:t>,</a:t>
            </a:r>
            <a:r>
              <a:rPr lang="en-US" sz="2800" dirty="0">
                <a:solidFill>
                  <a:srgbClr val="00FF00"/>
                </a:solidFill>
              </a:rPr>
              <a:t> ma è molto </a:t>
            </a:r>
            <a:r>
              <a:rPr lang="en-US" sz="2800" dirty="0" err="1">
                <a:solidFill>
                  <a:srgbClr val="00FF00"/>
                </a:solidFill>
              </a:rPr>
              <a:t>più</a:t>
            </a:r>
            <a:r>
              <a:rPr lang="en-US" sz="2800" dirty="0">
                <a:solidFill>
                  <a:srgbClr val="00FF00"/>
                </a:solidFill>
              </a:rPr>
              <a:t> </a:t>
            </a:r>
            <a:r>
              <a:rPr lang="en-US" sz="2800" dirty="0" err="1">
                <a:solidFill>
                  <a:srgbClr val="00FF00"/>
                </a:solidFill>
              </a:rPr>
              <a:t>realistico</a:t>
            </a:r>
            <a:r>
              <a:rPr lang="en-US" sz="2800" dirty="0">
                <a:solidFill>
                  <a:srgbClr val="00FF00"/>
                </a:solidFill>
              </a:rPr>
              <a:t> </a:t>
            </a:r>
            <a:r>
              <a:rPr lang="en-US" sz="2800" dirty="0" err="1">
                <a:solidFill>
                  <a:srgbClr val="00FF00"/>
                </a:solidFill>
              </a:rPr>
              <a:t>nella</a:t>
            </a:r>
            <a:r>
              <a:rPr lang="en-US" sz="2800" dirty="0">
                <a:solidFill>
                  <a:srgbClr val="00FF00"/>
                </a:solidFill>
              </a:rPr>
              <a:t> </a:t>
            </a:r>
            <a:r>
              <a:rPr lang="en-US" sz="2800" dirty="0" err="1">
                <a:solidFill>
                  <a:srgbClr val="00FF00"/>
                </a:solidFill>
              </a:rPr>
              <a:t>malattia</a:t>
            </a:r>
            <a:r>
              <a:rPr lang="en-US" sz="2800" dirty="0">
                <a:solidFill>
                  <a:srgbClr val="00FF00"/>
                </a:solidFill>
              </a:rPr>
              <a:t> </a:t>
            </a:r>
            <a:r>
              <a:rPr lang="en-US" sz="2800" dirty="0" err="1">
                <a:solidFill>
                  <a:srgbClr val="00FF00"/>
                </a:solidFill>
              </a:rPr>
              <a:t>di</a:t>
            </a:r>
            <a:r>
              <a:rPr lang="en-US" sz="2800" dirty="0">
                <a:solidFill>
                  <a:srgbClr val="00FF00"/>
                </a:solidFill>
              </a:rPr>
              <a:t> </a:t>
            </a:r>
            <a:r>
              <a:rPr lang="en-US" sz="2800" dirty="0" err="1">
                <a:solidFill>
                  <a:srgbClr val="00FF00"/>
                </a:solidFill>
              </a:rPr>
              <a:t>recente</a:t>
            </a:r>
            <a:r>
              <a:rPr lang="en-US" sz="2800" dirty="0">
                <a:solidFill>
                  <a:srgbClr val="00FF00"/>
                </a:solidFill>
              </a:rPr>
              <a:t> </a:t>
            </a:r>
            <a:r>
              <a:rPr lang="en-US" sz="2800" dirty="0" err="1">
                <a:solidFill>
                  <a:srgbClr val="00FF00"/>
                </a:solidFill>
              </a:rPr>
              <a:t>insorgenza</a:t>
            </a:r>
            <a:r>
              <a:rPr lang="en-US" sz="2800" dirty="0">
                <a:solidFill>
                  <a:srgbClr val="00FF00"/>
                </a:solidFill>
              </a:rPr>
              <a:t>;</a:t>
            </a:r>
          </a:p>
          <a:p>
            <a:pPr algn="just"/>
            <a:r>
              <a:rPr lang="en-US" sz="2800" dirty="0" err="1">
                <a:solidFill>
                  <a:srgbClr val="00FF00"/>
                </a:solidFill>
              </a:rPr>
              <a:t>il</a:t>
            </a:r>
            <a:r>
              <a:rPr lang="en-US" sz="2800" dirty="0">
                <a:solidFill>
                  <a:srgbClr val="00FF00"/>
                </a:solidFill>
              </a:rPr>
              <a:t> </a:t>
            </a:r>
            <a:r>
              <a:rPr lang="en-US" sz="2800" dirty="0" err="1">
                <a:solidFill>
                  <a:srgbClr val="00FF00"/>
                </a:solidFill>
              </a:rPr>
              <a:t>raggiungimento</a:t>
            </a:r>
            <a:r>
              <a:rPr lang="en-US" sz="2800" dirty="0">
                <a:solidFill>
                  <a:srgbClr val="00FF00"/>
                </a:solidFill>
              </a:rPr>
              <a:t> </a:t>
            </a:r>
            <a:r>
              <a:rPr lang="en-US" sz="2800" dirty="0" err="1">
                <a:solidFill>
                  <a:srgbClr val="00FF00"/>
                </a:solidFill>
              </a:rPr>
              <a:t>della</a:t>
            </a:r>
            <a:r>
              <a:rPr lang="en-US" sz="2800" dirty="0">
                <a:solidFill>
                  <a:srgbClr val="00FF00"/>
                </a:solidFill>
              </a:rPr>
              <a:t> </a:t>
            </a:r>
            <a:r>
              <a:rPr lang="en-US" sz="2800" dirty="0" err="1">
                <a:solidFill>
                  <a:srgbClr val="00FF00"/>
                </a:solidFill>
              </a:rPr>
              <a:t>normale</a:t>
            </a:r>
            <a:r>
              <a:rPr lang="en-US" sz="2800" dirty="0">
                <a:solidFill>
                  <a:srgbClr val="00FF00"/>
                </a:solidFill>
              </a:rPr>
              <a:t> </a:t>
            </a:r>
            <a:r>
              <a:rPr lang="en-US" sz="2800" dirty="0" err="1">
                <a:solidFill>
                  <a:srgbClr val="00FF00"/>
                </a:solidFill>
              </a:rPr>
              <a:t>funzionalità</a:t>
            </a:r>
            <a:r>
              <a:rPr lang="en-US" sz="2800" dirty="0">
                <a:solidFill>
                  <a:srgbClr val="00FF00"/>
                </a:solidFill>
              </a:rPr>
              <a:t> </a:t>
            </a:r>
            <a:r>
              <a:rPr lang="en-US" sz="2800" dirty="0" err="1">
                <a:solidFill>
                  <a:srgbClr val="00FF00"/>
                </a:solidFill>
              </a:rPr>
              <a:t>fisica</a:t>
            </a:r>
            <a:r>
              <a:rPr lang="en-US" sz="2800" dirty="0">
                <a:solidFill>
                  <a:srgbClr val="00FF00"/>
                </a:solidFill>
              </a:rPr>
              <a:t> è </a:t>
            </a:r>
            <a:r>
              <a:rPr lang="en-US" sz="2800" dirty="0" err="1">
                <a:solidFill>
                  <a:srgbClr val="00FF00"/>
                </a:solidFill>
              </a:rPr>
              <a:t>misurato</a:t>
            </a:r>
            <a:r>
              <a:rPr lang="en-US" sz="2800" dirty="0">
                <a:solidFill>
                  <a:srgbClr val="00FF00"/>
                </a:solidFill>
              </a:rPr>
              <a:t> con </a:t>
            </a:r>
            <a:r>
              <a:rPr lang="en-US" sz="2800" dirty="0" err="1">
                <a:solidFill>
                  <a:srgbClr val="00FF00"/>
                </a:solidFill>
              </a:rPr>
              <a:t>il</a:t>
            </a:r>
            <a:r>
              <a:rPr lang="en-US" sz="2800" dirty="0">
                <a:solidFill>
                  <a:srgbClr val="00FF00"/>
                </a:solidFill>
              </a:rPr>
              <a:t> </a:t>
            </a:r>
            <a:r>
              <a:rPr lang="en-US" sz="2800" dirty="0">
                <a:solidFill>
                  <a:schemeClr val="accent4">
                    <a:lumMod val="60000"/>
                    <a:lumOff val="40000"/>
                  </a:schemeClr>
                </a:solidFill>
              </a:rPr>
              <a:t>BASFI</a:t>
            </a:r>
            <a:r>
              <a:rPr lang="en-US" sz="2800" dirty="0">
                <a:solidFill>
                  <a:srgbClr val="00FF00"/>
                </a:solidFill>
              </a:rPr>
              <a:t>, </a:t>
            </a:r>
            <a:r>
              <a:rPr lang="en-US" sz="2800" dirty="0" err="1">
                <a:solidFill>
                  <a:srgbClr val="00FF00"/>
                </a:solidFill>
              </a:rPr>
              <a:t>che</a:t>
            </a:r>
            <a:r>
              <a:rPr lang="en-US" sz="2800" dirty="0">
                <a:solidFill>
                  <a:srgbClr val="00FF00"/>
                </a:solidFill>
              </a:rPr>
              <a:t> è parte </a:t>
            </a:r>
            <a:r>
              <a:rPr lang="en-US" sz="2800" dirty="0" err="1">
                <a:solidFill>
                  <a:srgbClr val="00FF00"/>
                </a:solidFill>
              </a:rPr>
              <a:t>dei</a:t>
            </a:r>
            <a:r>
              <a:rPr lang="en-US" sz="2800" dirty="0">
                <a:solidFill>
                  <a:srgbClr val="00FF00"/>
                </a:solidFill>
              </a:rPr>
              <a:t> </a:t>
            </a:r>
            <a:r>
              <a:rPr lang="en-US" sz="2800" dirty="0" err="1">
                <a:solidFill>
                  <a:srgbClr val="00FF00"/>
                </a:solidFill>
              </a:rPr>
              <a:t>criteri</a:t>
            </a:r>
            <a:r>
              <a:rPr lang="en-US" sz="2800" dirty="0">
                <a:solidFill>
                  <a:srgbClr val="00FF00"/>
                </a:solidFill>
              </a:rPr>
              <a:t> </a:t>
            </a:r>
            <a:r>
              <a:rPr lang="en-US" sz="2800" dirty="0" err="1">
                <a:solidFill>
                  <a:srgbClr val="00FF00"/>
                </a:solidFill>
              </a:rPr>
              <a:t>di</a:t>
            </a:r>
            <a:r>
              <a:rPr lang="en-US" sz="2800" dirty="0">
                <a:solidFill>
                  <a:srgbClr val="00FF00"/>
                </a:solidFill>
              </a:rPr>
              <a:t> </a:t>
            </a:r>
            <a:r>
              <a:rPr lang="en-US" sz="2800" dirty="0" err="1">
                <a:solidFill>
                  <a:srgbClr val="00FF00"/>
                </a:solidFill>
              </a:rPr>
              <a:t>remissione</a:t>
            </a:r>
            <a:r>
              <a:rPr lang="en-US" sz="2800" dirty="0">
                <a:solidFill>
                  <a:srgbClr val="00FF00"/>
                </a:solidFill>
              </a:rPr>
              <a:t> ASAS.</a:t>
            </a:r>
            <a:endParaRPr lang="it-IT" sz="2800" dirty="0">
              <a:solidFill>
                <a:srgbClr val="00FF00"/>
              </a:solidFill>
            </a:endParaRPr>
          </a:p>
        </p:txBody>
      </p:sp>
      <p:sp>
        <p:nvSpPr>
          <p:cNvPr id="147460" name="Rectangle 4"/>
          <p:cNvSpPr>
            <a:spLocks noChangeArrowheads="1"/>
          </p:cNvSpPr>
          <p:nvPr/>
        </p:nvSpPr>
        <p:spPr bwMode="auto">
          <a:xfrm>
            <a:off x="5857885" y="6429396"/>
            <a:ext cx="3143271"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500034" y="512064"/>
            <a:ext cx="8186766" cy="914400"/>
          </a:xfrm>
        </p:spPr>
        <p:txBody>
          <a:bodyPr/>
          <a:lstStyle/>
          <a:p>
            <a:pPr algn="ctr"/>
            <a:r>
              <a:rPr lang="it-IT" sz="2800" b="1" dirty="0" smtClean="0">
                <a:solidFill>
                  <a:srgbClr val="FF0000"/>
                </a:solidFill>
              </a:rPr>
              <a:t>REMISSIONE</a:t>
            </a:r>
            <a:r>
              <a:rPr lang="it-IT" sz="2800" dirty="0" smtClean="0">
                <a:solidFill>
                  <a:srgbClr val="B40048"/>
                </a:solidFill>
              </a:rPr>
              <a:t/>
            </a:r>
            <a:br>
              <a:rPr lang="it-IT" sz="2800" dirty="0" smtClean="0">
                <a:solidFill>
                  <a:srgbClr val="B40048"/>
                </a:solidFill>
              </a:rPr>
            </a:br>
            <a:r>
              <a:rPr lang="it-IT" sz="2800" b="1" dirty="0" smtClean="0">
                <a:solidFill>
                  <a:schemeClr val="accent4">
                    <a:lumMod val="60000"/>
                    <a:lumOff val="40000"/>
                  </a:schemeClr>
                </a:solidFill>
              </a:rPr>
              <a:t>DANNO STRUTTURALE</a:t>
            </a:r>
            <a:endParaRPr lang="it-IT" sz="2800" b="1" dirty="0">
              <a:solidFill>
                <a:schemeClr val="accent4">
                  <a:lumMod val="60000"/>
                  <a:lumOff val="40000"/>
                </a:schemeClr>
              </a:solidFill>
            </a:endParaRPr>
          </a:p>
        </p:txBody>
      </p:sp>
      <p:sp>
        <p:nvSpPr>
          <p:cNvPr id="144387" name="Rectangle 3"/>
          <p:cNvSpPr>
            <a:spLocks noGrp="1" noChangeArrowheads="1"/>
          </p:cNvSpPr>
          <p:nvPr>
            <p:ph type="body" idx="1"/>
          </p:nvPr>
        </p:nvSpPr>
        <p:spPr/>
        <p:txBody>
          <a:bodyPr/>
          <a:lstStyle/>
          <a:p>
            <a:pPr marL="533400" indent="-533400">
              <a:lnSpc>
                <a:spcPct val="110000"/>
              </a:lnSpc>
              <a:buFontTx/>
              <a:buAutoNum type="arabicParenR"/>
            </a:pPr>
            <a:endParaRPr lang="it-IT" sz="2400" dirty="0"/>
          </a:p>
          <a:p>
            <a:pPr marL="533400" indent="-533400">
              <a:lnSpc>
                <a:spcPct val="110000"/>
              </a:lnSpc>
              <a:buFontTx/>
              <a:buAutoNum type="arabicParenR"/>
            </a:pPr>
            <a:endParaRPr lang="it-IT" sz="2400" dirty="0"/>
          </a:p>
          <a:p>
            <a:pPr marL="533400" indent="-533400">
              <a:lnSpc>
                <a:spcPct val="110000"/>
              </a:lnSpc>
              <a:buFontTx/>
              <a:buAutoNum type="arabicParenR"/>
            </a:pPr>
            <a:endParaRPr lang="it-IT" sz="2400" dirty="0"/>
          </a:p>
          <a:p>
            <a:pPr marL="533400" indent="-533400">
              <a:lnSpc>
                <a:spcPct val="110000"/>
              </a:lnSpc>
              <a:buFontTx/>
              <a:buAutoNum type="arabicParenR"/>
            </a:pPr>
            <a:endParaRPr lang="it-IT" sz="2400" dirty="0"/>
          </a:p>
          <a:p>
            <a:pPr marL="533400" indent="-533400">
              <a:lnSpc>
                <a:spcPct val="110000"/>
              </a:lnSpc>
              <a:buNone/>
            </a:pPr>
            <a:r>
              <a:rPr lang="it-IT" sz="3600" dirty="0" smtClean="0">
                <a:solidFill>
                  <a:srgbClr val="00FF00"/>
                </a:solidFill>
              </a:rPr>
              <a:t>4)    prevenzione </a:t>
            </a:r>
            <a:r>
              <a:rPr lang="it-IT" sz="3600" dirty="0">
                <a:solidFill>
                  <a:srgbClr val="00FF00"/>
                </a:solidFill>
              </a:rPr>
              <a:t>del danno </a:t>
            </a:r>
            <a:r>
              <a:rPr lang="it-IT" sz="3600" dirty="0" smtClean="0">
                <a:solidFill>
                  <a:srgbClr val="00FF00"/>
                </a:solidFill>
              </a:rPr>
              <a:t>strutturale</a:t>
            </a:r>
            <a:endParaRPr lang="it-IT" sz="3600" dirty="0">
              <a:solidFill>
                <a:srgbClr val="00FF00"/>
              </a:solidFill>
            </a:endParaRPr>
          </a:p>
        </p:txBody>
      </p:sp>
      <p:sp>
        <p:nvSpPr>
          <p:cNvPr id="144388" name="Rectangle 4"/>
          <p:cNvSpPr>
            <a:spLocks noChangeArrowheads="1"/>
          </p:cNvSpPr>
          <p:nvPr/>
        </p:nvSpPr>
        <p:spPr bwMode="auto">
          <a:xfrm>
            <a:off x="5286380" y="6143644"/>
            <a:ext cx="3498859"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44387">
                                            <p:txEl>
                                              <p:pRg st="4" end="4"/>
                                            </p:txEl>
                                          </p:spTgt>
                                        </p:tgtEl>
                                        <p:attrNameLst>
                                          <p:attrName>style.visibility</p:attrName>
                                        </p:attrNameLst>
                                      </p:cBhvr>
                                      <p:to>
                                        <p:strVal val="visible"/>
                                      </p:to>
                                    </p:set>
                                    <p:animEffect transition="in" filter="checkerboard(down)">
                                      <p:cBhvr>
                                        <p:cTn id="7" dur="500"/>
                                        <p:tgtEl>
                                          <p:spTgt spid="144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571472" y="357166"/>
            <a:ext cx="8115328" cy="488044"/>
          </a:xfrm>
        </p:spPr>
        <p:txBody>
          <a:bodyPr/>
          <a:lstStyle/>
          <a:p>
            <a:pPr algn="ctr"/>
            <a:r>
              <a:rPr lang="it-IT" sz="2800" b="1" dirty="0">
                <a:solidFill>
                  <a:schemeClr val="accent4">
                    <a:lumMod val="60000"/>
                    <a:lumOff val="40000"/>
                  </a:schemeClr>
                </a:solidFill>
              </a:rPr>
              <a:t>Danno strutturale</a:t>
            </a:r>
          </a:p>
        </p:txBody>
      </p:sp>
      <p:sp>
        <p:nvSpPr>
          <p:cNvPr id="148483" name="Rectangle 3"/>
          <p:cNvSpPr>
            <a:spLocks noGrp="1" noChangeArrowheads="1"/>
          </p:cNvSpPr>
          <p:nvPr>
            <p:ph type="body" idx="1"/>
          </p:nvPr>
        </p:nvSpPr>
        <p:spPr>
          <a:xfrm>
            <a:off x="500034" y="1071546"/>
            <a:ext cx="8201028" cy="5500726"/>
          </a:xfrm>
        </p:spPr>
        <p:txBody>
          <a:bodyPr>
            <a:normAutofit lnSpcReduction="10000"/>
          </a:bodyPr>
          <a:lstStyle/>
          <a:p>
            <a:pPr algn="just">
              <a:lnSpc>
                <a:spcPct val="90000"/>
              </a:lnSpc>
            </a:pPr>
            <a:r>
              <a:rPr lang="it-IT" sz="2400" dirty="0" err="1">
                <a:solidFill>
                  <a:srgbClr val="04FC2D"/>
                </a:solidFill>
              </a:rPr>
              <a:t>any</a:t>
            </a:r>
            <a:r>
              <a:rPr lang="it-IT" sz="2400" dirty="0">
                <a:solidFill>
                  <a:srgbClr val="04FC2D"/>
                </a:solidFill>
              </a:rPr>
              <a:t> treatment </a:t>
            </a:r>
            <a:r>
              <a:rPr lang="it-IT" sz="2400" dirty="0" err="1">
                <a:solidFill>
                  <a:srgbClr val="04FC2D"/>
                </a:solidFill>
              </a:rPr>
              <a:t>before</a:t>
            </a:r>
            <a:r>
              <a:rPr lang="it-IT" sz="2400" dirty="0">
                <a:solidFill>
                  <a:srgbClr val="04FC2D"/>
                </a:solidFill>
              </a:rPr>
              <a:t> the </a:t>
            </a:r>
            <a:r>
              <a:rPr lang="it-IT" sz="2400" dirty="0" err="1">
                <a:solidFill>
                  <a:srgbClr val="04FC2D"/>
                </a:solidFill>
              </a:rPr>
              <a:t>occurrence</a:t>
            </a:r>
            <a:r>
              <a:rPr lang="it-IT" sz="2400" dirty="0">
                <a:solidFill>
                  <a:srgbClr val="04FC2D"/>
                </a:solidFill>
              </a:rPr>
              <a:t> </a:t>
            </a:r>
            <a:r>
              <a:rPr lang="it-IT" sz="2400" dirty="0" err="1">
                <a:solidFill>
                  <a:srgbClr val="04FC2D"/>
                </a:solidFill>
              </a:rPr>
              <a:t>of</a:t>
            </a:r>
            <a:r>
              <a:rPr lang="it-IT" sz="2400" dirty="0">
                <a:solidFill>
                  <a:srgbClr val="04FC2D"/>
                </a:solidFill>
              </a:rPr>
              <a:t> </a:t>
            </a:r>
            <a:r>
              <a:rPr lang="it-IT" sz="2400" dirty="0" err="1">
                <a:solidFill>
                  <a:srgbClr val="04FC2D"/>
                </a:solidFill>
              </a:rPr>
              <a:t>structural</a:t>
            </a:r>
            <a:r>
              <a:rPr lang="it-IT" sz="2400" dirty="0">
                <a:solidFill>
                  <a:srgbClr val="04FC2D"/>
                </a:solidFill>
              </a:rPr>
              <a:t> </a:t>
            </a:r>
            <a:r>
              <a:rPr lang="it-IT" sz="2400" dirty="0" err="1">
                <a:solidFill>
                  <a:srgbClr val="04FC2D"/>
                </a:solidFill>
              </a:rPr>
              <a:t>damage</a:t>
            </a:r>
            <a:r>
              <a:rPr lang="it-IT" sz="2400" dirty="0">
                <a:solidFill>
                  <a:srgbClr val="04FC2D"/>
                </a:solidFill>
              </a:rPr>
              <a:t> </a:t>
            </a:r>
            <a:r>
              <a:rPr lang="it-IT" sz="2400" dirty="0" err="1">
                <a:solidFill>
                  <a:srgbClr val="04FC2D"/>
                </a:solidFill>
              </a:rPr>
              <a:t>would</a:t>
            </a:r>
            <a:r>
              <a:rPr lang="it-IT" sz="2400" dirty="0">
                <a:solidFill>
                  <a:srgbClr val="04FC2D"/>
                </a:solidFill>
              </a:rPr>
              <a:t> </a:t>
            </a:r>
            <a:r>
              <a:rPr lang="it-IT" sz="2400" dirty="0" err="1">
                <a:solidFill>
                  <a:srgbClr val="04FC2D"/>
                </a:solidFill>
              </a:rPr>
              <a:t>be</a:t>
            </a:r>
            <a:r>
              <a:rPr lang="it-IT" sz="2400" dirty="0">
                <a:solidFill>
                  <a:srgbClr val="04FC2D"/>
                </a:solidFill>
              </a:rPr>
              <a:t> </a:t>
            </a:r>
            <a:r>
              <a:rPr lang="it-IT" sz="2400" dirty="0" err="1">
                <a:solidFill>
                  <a:srgbClr val="04FC2D"/>
                </a:solidFill>
              </a:rPr>
              <a:t>optimal</a:t>
            </a:r>
            <a:r>
              <a:rPr lang="it-IT" sz="2400" dirty="0" smtClean="0">
                <a:solidFill>
                  <a:srgbClr val="04FC2D"/>
                </a:solidFill>
              </a:rPr>
              <a:t>.</a:t>
            </a:r>
          </a:p>
          <a:p>
            <a:pPr algn="just">
              <a:lnSpc>
                <a:spcPct val="90000"/>
              </a:lnSpc>
            </a:pPr>
            <a:endParaRPr lang="it-IT" sz="2400" dirty="0">
              <a:solidFill>
                <a:srgbClr val="04FC2D"/>
              </a:solidFill>
            </a:endParaRPr>
          </a:p>
          <a:p>
            <a:pPr algn="just">
              <a:lnSpc>
                <a:spcPct val="90000"/>
              </a:lnSpc>
            </a:pPr>
            <a:r>
              <a:rPr lang="it-IT" sz="2400" dirty="0" err="1">
                <a:solidFill>
                  <a:srgbClr val="04FC2D"/>
                </a:solidFill>
              </a:rPr>
              <a:t>Structural</a:t>
            </a:r>
            <a:r>
              <a:rPr lang="it-IT" sz="2400" dirty="0">
                <a:solidFill>
                  <a:srgbClr val="04FC2D"/>
                </a:solidFill>
              </a:rPr>
              <a:t> </a:t>
            </a:r>
            <a:r>
              <a:rPr lang="it-IT" sz="2400" dirty="0" err="1">
                <a:solidFill>
                  <a:srgbClr val="04FC2D"/>
                </a:solidFill>
              </a:rPr>
              <a:t>damage</a:t>
            </a:r>
            <a:r>
              <a:rPr lang="it-IT" sz="2400" dirty="0">
                <a:solidFill>
                  <a:srgbClr val="04FC2D"/>
                </a:solidFill>
              </a:rPr>
              <a:t> in AS can </a:t>
            </a:r>
            <a:r>
              <a:rPr lang="it-IT" sz="2400" dirty="0" err="1">
                <a:solidFill>
                  <a:srgbClr val="04FC2D"/>
                </a:solidFill>
              </a:rPr>
              <a:t>be</a:t>
            </a:r>
            <a:r>
              <a:rPr lang="it-IT" sz="2400" dirty="0">
                <a:solidFill>
                  <a:srgbClr val="04FC2D"/>
                </a:solidFill>
              </a:rPr>
              <a:t> </a:t>
            </a:r>
            <a:r>
              <a:rPr lang="it-IT" sz="2400" dirty="0" err="1">
                <a:solidFill>
                  <a:srgbClr val="04FC2D"/>
                </a:solidFill>
              </a:rPr>
              <a:t>split</a:t>
            </a:r>
            <a:r>
              <a:rPr lang="it-IT" sz="2400" dirty="0">
                <a:solidFill>
                  <a:srgbClr val="04FC2D"/>
                </a:solidFill>
              </a:rPr>
              <a:t> </a:t>
            </a:r>
            <a:r>
              <a:rPr lang="it-IT" sz="2400" dirty="0" err="1">
                <a:solidFill>
                  <a:srgbClr val="04FC2D"/>
                </a:solidFill>
              </a:rPr>
              <a:t>into</a:t>
            </a:r>
            <a:r>
              <a:rPr lang="it-IT" sz="2400" dirty="0">
                <a:solidFill>
                  <a:srgbClr val="04FC2D"/>
                </a:solidFill>
              </a:rPr>
              <a:t> </a:t>
            </a:r>
            <a:r>
              <a:rPr lang="it-IT" sz="2400" dirty="0" err="1">
                <a:solidFill>
                  <a:srgbClr val="04FC2D"/>
                </a:solidFill>
              </a:rPr>
              <a:t>erosions</a:t>
            </a:r>
            <a:r>
              <a:rPr lang="it-IT" sz="2400" dirty="0">
                <a:solidFill>
                  <a:srgbClr val="04FC2D"/>
                </a:solidFill>
              </a:rPr>
              <a:t> and </a:t>
            </a:r>
            <a:r>
              <a:rPr lang="it-IT" sz="2400" dirty="0" err="1">
                <a:solidFill>
                  <a:srgbClr val="04FC2D"/>
                </a:solidFill>
              </a:rPr>
              <a:t>new</a:t>
            </a:r>
            <a:r>
              <a:rPr lang="it-IT" sz="2400" dirty="0">
                <a:solidFill>
                  <a:srgbClr val="04FC2D"/>
                </a:solidFill>
              </a:rPr>
              <a:t> </a:t>
            </a:r>
            <a:r>
              <a:rPr lang="it-IT" sz="2400" dirty="0" err="1">
                <a:solidFill>
                  <a:srgbClr val="04FC2D"/>
                </a:solidFill>
              </a:rPr>
              <a:t>bone</a:t>
            </a:r>
            <a:r>
              <a:rPr lang="it-IT" sz="2400" dirty="0">
                <a:solidFill>
                  <a:srgbClr val="04FC2D"/>
                </a:solidFill>
              </a:rPr>
              <a:t> </a:t>
            </a:r>
            <a:r>
              <a:rPr lang="it-IT" sz="2400" dirty="0" err="1" smtClean="0">
                <a:solidFill>
                  <a:srgbClr val="04FC2D"/>
                </a:solidFill>
              </a:rPr>
              <a:t>formation</a:t>
            </a:r>
            <a:endParaRPr lang="it-IT" sz="2400" dirty="0" smtClean="0">
              <a:solidFill>
                <a:srgbClr val="04FC2D"/>
              </a:solidFill>
            </a:endParaRPr>
          </a:p>
          <a:p>
            <a:pPr algn="just">
              <a:lnSpc>
                <a:spcPct val="90000"/>
              </a:lnSpc>
            </a:pPr>
            <a:endParaRPr lang="it-IT" sz="2400" dirty="0">
              <a:solidFill>
                <a:srgbClr val="04FC2D"/>
              </a:solidFill>
            </a:endParaRPr>
          </a:p>
          <a:p>
            <a:pPr algn="just">
              <a:lnSpc>
                <a:spcPct val="90000"/>
              </a:lnSpc>
            </a:pPr>
            <a:r>
              <a:rPr lang="it-IT" sz="2400" dirty="0" err="1">
                <a:solidFill>
                  <a:srgbClr val="04FC2D"/>
                </a:solidFill>
              </a:rPr>
              <a:t>Interestingly</a:t>
            </a:r>
            <a:r>
              <a:rPr lang="it-IT" sz="2400" dirty="0">
                <a:solidFill>
                  <a:srgbClr val="04FC2D"/>
                </a:solidFill>
              </a:rPr>
              <a:t>, treatment </a:t>
            </a:r>
            <a:r>
              <a:rPr lang="it-IT" sz="2400" dirty="0" err="1">
                <a:solidFill>
                  <a:srgbClr val="04FC2D"/>
                </a:solidFill>
              </a:rPr>
              <a:t>of</a:t>
            </a:r>
            <a:r>
              <a:rPr lang="it-IT" sz="2400" dirty="0">
                <a:solidFill>
                  <a:srgbClr val="04FC2D"/>
                </a:solidFill>
              </a:rPr>
              <a:t> </a:t>
            </a:r>
            <a:r>
              <a:rPr lang="it-IT" sz="2400" dirty="0" err="1">
                <a:solidFill>
                  <a:srgbClr val="04FC2D"/>
                </a:solidFill>
              </a:rPr>
              <a:t>patients</a:t>
            </a:r>
            <a:r>
              <a:rPr lang="it-IT" sz="2400" dirty="0">
                <a:solidFill>
                  <a:srgbClr val="04FC2D"/>
                </a:solidFill>
              </a:rPr>
              <a:t> </a:t>
            </a:r>
            <a:r>
              <a:rPr lang="it-IT" sz="2400" dirty="0" err="1">
                <a:solidFill>
                  <a:srgbClr val="04FC2D"/>
                </a:solidFill>
              </a:rPr>
              <a:t>with</a:t>
            </a:r>
            <a:r>
              <a:rPr lang="it-IT" sz="2400" dirty="0">
                <a:solidFill>
                  <a:srgbClr val="04FC2D"/>
                </a:solidFill>
              </a:rPr>
              <a:t> AS </a:t>
            </a:r>
            <a:r>
              <a:rPr lang="it-IT" sz="2400" dirty="0" err="1">
                <a:solidFill>
                  <a:srgbClr val="04FC2D"/>
                </a:solidFill>
              </a:rPr>
              <a:t>with</a:t>
            </a:r>
            <a:r>
              <a:rPr lang="it-IT" sz="2400" dirty="0">
                <a:solidFill>
                  <a:srgbClr val="04FC2D"/>
                </a:solidFill>
              </a:rPr>
              <a:t> </a:t>
            </a:r>
            <a:r>
              <a:rPr lang="it-IT" sz="2400" dirty="0" err="1">
                <a:solidFill>
                  <a:srgbClr val="04FC2D"/>
                </a:solidFill>
              </a:rPr>
              <a:t>daily</a:t>
            </a:r>
            <a:r>
              <a:rPr lang="it-IT" sz="2400" dirty="0">
                <a:solidFill>
                  <a:srgbClr val="04FC2D"/>
                </a:solidFill>
              </a:rPr>
              <a:t> </a:t>
            </a:r>
            <a:r>
              <a:rPr lang="it-IT" sz="2400" dirty="0" err="1">
                <a:solidFill>
                  <a:srgbClr val="04FC2D"/>
                </a:solidFill>
              </a:rPr>
              <a:t>NSAIDs</a:t>
            </a:r>
            <a:r>
              <a:rPr lang="it-IT" sz="2400" dirty="0">
                <a:solidFill>
                  <a:srgbClr val="04FC2D"/>
                </a:solidFill>
              </a:rPr>
              <a:t> </a:t>
            </a:r>
            <a:r>
              <a:rPr lang="it-IT" sz="2400" dirty="0" err="1">
                <a:solidFill>
                  <a:srgbClr val="04FC2D"/>
                </a:solidFill>
              </a:rPr>
              <a:t>over</a:t>
            </a:r>
            <a:r>
              <a:rPr lang="it-IT" sz="2400" dirty="0">
                <a:solidFill>
                  <a:srgbClr val="04FC2D"/>
                </a:solidFill>
              </a:rPr>
              <a:t> 2 </a:t>
            </a:r>
            <a:r>
              <a:rPr lang="it-IT" sz="2400" dirty="0" err="1">
                <a:solidFill>
                  <a:srgbClr val="04FC2D"/>
                </a:solidFill>
              </a:rPr>
              <a:t>years</a:t>
            </a:r>
            <a:r>
              <a:rPr lang="it-IT" sz="2400" dirty="0">
                <a:solidFill>
                  <a:srgbClr val="04FC2D"/>
                </a:solidFill>
              </a:rPr>
              <a:t> </a:t>
            </a:r>
            <a:r>
              <a:rPr lang="it-IT" sz="2400" dirty="0" err="1">
                <a:solidFill>
                  <a:srgbClr val="04FC2D"/>
                </a:solidFill>
              </a:rPr>
              <a:t>seems</a:t>
            </a:r>
            <a:r>
              <a:rPr lang="it-IT" sz="2400" dirty="0">
                <a:solidFill>
                  <a:srgbClr val="04FC2D"/>
                </a:solidFill>
              </a:rPr>
              <a:t> </a:t>
            </a:r>
            <a:r>
              <a:rPr lang="it-IT" sz="2400" dirty="0" err="1">
                <a:solidFill>
                  <a:srgbClr val="04FC2D"/>
                </a:solidFill>
              </a:rPr>
              <a:t>to</a:t>
            </a:r>
            <a:r>
              <a:rPr lang="it-IT" sz="2400" dirty="0">
                <a:solidFill>
                  <a:srgbClr val="04FC2D"/>
                </a:solidFill>
              </a:rPr>
              <a:t> reduce </a:t>
            </a:r>
            <a:r>
              <a:rPr lang="it-IT" sz="2400" dirty="0" err="1">
                <a:solidFill>
                  <a:srgbClr val="04FC2D"/>
                </a:solidFill>
              </a:rPr>
              <a:t>new</a:t>
            </a:r>
            <a:r>
              <a:rPr lang="it-IT" sz="2400" dirty="0">
                <a:solidFill>
                  <a:srgbClr val="04FC2D"/>
                </a:solidFill>
              </a:rPr>
              <a:t> </a:t>
            </a:r>
            <a:r>
              <a:rPr lang="it-IT" sz="2400" dirty="0" err="1">
                <a:solidFill>
                  <a:srgbClr val="04FC2D"/>
                </a:solidFill>
              </a:rPr>
              <a:t>bone</a:t>
            </a:r>
            <a:r>
              <a:rPr lang="it-IT" sz="2400" dirty="0">
                <a:solidFill>
                  <a:srgbClr val="04FC2D"/>
                </a:solidFill>
              </a:rPr>
              <a:t> </a:t>
            </a:r>
            <a:r>
              <a:rPr lang="it-IT" sz="2400" dirty="0" err="1">
                <a:solidFill>
                  <a:srgbClr val="04FC2D"/>
                </a:solidFill>
              </a:rPr>
              <a:t>formation</a:t>
            </a:r>
            <a:r>
              <a:rPr lang="it-IT" sz="2400" dirty="0">
                <a:solidFill>
                  <a:srgbClr val="04FC2D"/>
                </a:solidFill>
              </a:rPr>
              <a:t> in the spine, </a:t>
            </a:r>
            <a:r>
              <a:rPr lang="it-IT" sz="2400" dirty="0" err="1">
                <a:solidFill>
                  <a:srgbClr val="04FC2D"/>
                </a:solidFill>
              </a:rPr>
              <a:t>maybe</a:t>
            </a:r>
            <a:r>
              <a:rPr lang="it-IT" sz="2400" dirty="0">
                <a:solidFill>
                  <a:srgbClr val="04FC2D"/>
                </a:solidFill>
              </a:rPr>
              <a:t> </a:t>
            </a:r>
            <a:r>
              <a:rPr lang="it-IT" sz="2400" dirty="0" err="1">
                <a:solidFill>
                  <a:srgbClr val="04FC2D"/>
                </a:solidFill>
              </a:rPr>
              <a:t>because</a:t>
            </a:r>
            <a:r>
              <a:rPr lang="it-IT" sz="2400" dirty="0">
                <a:solidFill>
                  <a:srgbClr val="04FC2D"/>
                </a:solidFill>
              </a:rPr>
              <a:t> </a:t>
            </a:r>
            <a:r>
              <a:rPr lang="it-IT" sz="2400" dirty="0" err="1">
                <a:solidFill>
                  <a:srgbClr val="04FC2D"/>
                </a:solidFill>
              </a:rPr>
              <a:t>osteoblast</a:t>
            </a:r>
            <a:r>
              <a:rPr lang="it-IT" sz="2400" dirty="0">
                <a:solidFill>
                  <a:srgbClr val="04FC2D"/>
                </a:solidFill>
              </a:rPr>
              <a:t> </a:t>
            </a:r>
            <a:r>
              <a:rPr lang="it-IT" sz="2400" dirty="0" err="1">
                <a:solidFill>
                  <a:srgbClr val="04FC2D"/>
                </a:solidFill>
              </a:rPr>
              <a:t>function</a:t>
            </a:r>
            <a:r>
              <a:rPr lang="it-IT" sz="2400" dirty="0">
                <a:solidFill>
                  <a:srgbClr val="04FC2D"/>
                </a:solidFill>
              </a:rPr>
              <a:t> </a:t>
            </a:r>
            <a:r>
              <a:rPr lang="it-IT" sz="2400" dirty="0" err="1">
                <a:solidFill>
                  <a:srgbClr val="04FC2D"/>
                </a:solidFill>
              </a:rPr>
              <a:t>is</a:t>
            </a:r>
            <a:r>
              <a:rPr lang="it-IT" sz="2400" dirty="0">
                <a:solidFill>
                  <a:srgbClr val="04FC2D"/>
                </a:solidFill>
              </a:rPr>
              <a:t> under the </a:t>
            </a:r>
            <a:r>
              <a:rPr lang="it-IT" sz="2400" dirty="0" err="1">
                <a:solidFill>
                  <a:srgbClr val="04FC2D"/>
                </a:solidFill>
              </a:rPr>
              <a:t>infl</a:t>
            </a:r>
            <a:r>
              <a:rPr lang="it-IT" sz="2400" dirty="0">
                <a:solidFill>
                  <a:srgbClr val="04FC2D"/>
                </a:solidFill>
              </a:rPr>
              <a:t> </a:t>
            </a:r>
            <a:r>
              <a:rPr lang="it-IT" sz="2400" dirty="0" err="1">
                <a:solidFill>
                  <a:srgbClr val="04FC2D"/>
                </a:solidFill>
              </a:rPr>
              <a:t>uence</a:t>
            </a:r>
            <a:r>
              <a:rPr lang="it-IT" sz="2400" dirty="0">
                <a:solidFill>
                  <a:srgbClr val="04FC2D"/>
                </a:solidFill>
              </a:rPr>
              <a:t> </a:t>
            </a:r>
            <a:r>
              <a:rPr lang="it-IT" sz="2400" dirty="0" err="1">
                <a:solidFill>
                  <a:srgbClr val="04FC2D"/>
                </a:solidFill>
              </a:rPr>
              <a:t>of</a:t>
            </a:r>
            <a:r>
              <a:rPr lang="it-IT" sz="2400" dirty="0">
                <a:solidFill>
                  <a:srgbClr val="04FC2D"/>
                </a:solidFill>
              </a:rPr>
              <a:t> </a:t>
            </a:r>
            <a:r>
              <a:rPr lang="it-IT" sz="2400" dirty="0" err="1">
                <a:solidFill>
                  <a:srgbClr val="04FC2D"/>
                </a:solidFill>
              </a:rPr>
              <a:t>prostaglandins</a:t>
            </a:r>
            <a:r>
              <a:rPr lang="it-IT" sz="2400" dirty="0" smtClean="0">
                <a:solidFill>
                  <a:srgbClr val="04FC2D"/>
                </a:solidFill>
              </a:rPr>
              <a:t>.</a:t>
            </a:r>
          </a:p>
          <a:p>
            <a:pPr algn="just">
              <a:lnSpc>
                <a:spcPct val="90000"/>
              </a:lnSpc>
            </a:pPr>
            <a:endParaRPr lang="it-IT" sz="2400" dirty="0">
              <a:solidFill>
                <a:srgbClr val="04FC2D"/>
              </a:solidFill>
            </a:endParaRPr>
          </a:p>
          <a:p>
            <a:pPr algn="just">
              <a:lnSpc>
                <a:spcPct val="90000"/>
              </a:lnSpc>
            </a:pPr>
            <a:r>
              <a:rPr lang="it-IT" sz="2400" dirty="0">
                <a:solidFill>
                  <a:srgbClr val="04FC2D"/>
                </a:solidFill>
              </a:rPr>
              <a:t>Future </a:t>
            </a:r>
            <a:r>
              <a:rPr lang="it-IT" sz="2400" dirty="0" err="1">
                <a:solidFill>
                  <a:srgbClr val="04FC2D"/>
                </a:solidFill>
              </a:rPr>
              <a:t>trials</a:t>
            </a:r>
            <a:r>
              <a:rPr lang="it-IT" sz="2400" dirty="0">
                <a:solidFill>
                  <a:srgbClr val="04FC2D"/>
                </a:solidFill>
              </a:rPr>
              <a:t> </a:t>
            </a:r>
            <a:r>
              <a:rPr lang="it-IT" sz="2400" dirty="0" err="1">
                <a:solidFill>
                  <a:srgbClr val="04FC2D"/>
                </a:solidFill>
              </a:rPr>
              <a:t>should</a:t>
            </a:r>
            <a:r>
              <a:rPr lang="it-IT" sz="2400" dirty="0">
                <a:solidFill>
                  <a:srgbClr val="04FC2D"/>
                </a:solidFill>
              </a:rPr>
              <a:t> </a:t>
            </a:r>
            <a:r>
              <a:rPr lang="it-IT" sz="2400" dirty="0" err="1">
                <a:solidFill>
                  <a:srgbClr val="04FC2D"/>
                </a:solidFill>
              </a:rPr>
              <a:t>attempt</a:t>
            </a:r>
            <a:r>
              <a:rPr lang="it-IT" sz="2400" dirty="0">
                <a:solidFill>
                  <a:srgbClr val="04FC2D"/>
                </a:solidFill>
              </a:rPr>
              <a:t> </a:t>
            </a:r>
            <a:r>
              <a:rPr lang="it-IT" sz="2400" dirty="0" err="1">
                <a:solidFill>
                  <a:srgbClr val="04FC2D"/>
                </a:solidFill>
              </a:rPr>
              <a:t>to</a:t>
            </a:r>
            <a:r>
              <a:rPr lang="it-IT" sz="2400" dirty="0">
                <a:solidFill>
                  <a:srgbClr val="04FC2D"/>
                </a:solidFill>
              </a:rPr>
              <a:t> </a:t>
            </a:r>
            <a:r>
              <a:rPr lang="it-IT" sz="2400" dirty="0" err="1">
                <a:solidFill>
                  <a:srgbClr val="04FC2D"/>
                </a:solidFill>
              </a:rPr>
              <a:t>answer</a:t>
            </a:r>
            <a:r>
              <a:rPr lang="it-IT" sz="2400" dirty="0">
                <a:solidFill>
                  <a:srgbClr val="04FC2D"/>
                </a:solidFill>
              </a:rPr>
              <a:t> 2 </a:t>
            </a:r>
            <a:r>
              <a:rPr lang="it-IT" sz="2400" dirty="0" err="1">
                <a:solidFill>
                  <a:srgbClr val="04FC2D"/>
                </a:solidFill>
              </a:rPr>
              <a:t>questions</a:t>
            </a:r>
            <a:r>
              <a:rPr lang="it-IT" sz="2400" dirty="0">
                <a:solidFill>
                  <a:srgbClr val="04FC2D"/>
                </a:solidFill>
              </a:rPr>
              <a:t>: </a:t>
            </a:r>
          </a:p>
          <a:p>
            <a:pPr lvl="1" algn="just">
              <a:lnSpc>
                <a:spcPct val="90000"/>
              </a:lnSpc>
            </a:pPr>
            <a:r>
              <a:rPr lang="it-IT" sz="2000" dirty="0">
                <a:solidFill>
                  <a:schemeClr val="accent4">
                    <a:lumMod val="60000"/>
                    <a:lumOff val="40000"/>
                  </a:schemeClr>
                </a:solidFill>
              </a:rPr>
              <a:t>(1) Can </a:t>
            </a:r>
            <a:r>
              <a:rPr lang="it-IT" sz="2000" dirty="0" err="1">
                <a:solidFill>
                  <a:schemeClr val="accent4">
                    <a:lumMod val="60000"/>
                    <a:lumOff val="40000"/>
                  </a:schemeClr>
                </a:solidFill>
              </a:rPr>
              <a:t>new</a:t>
            </a:r>
            <a:r>
              <a:rPr lang="it-IT" sz="2000" dirty="0">
                <a:solidFill>
                  <a:schemeClr val="accent4">
                    <a:lumMod val="60000"/>
                    <a:lumOff val="40000"/>
                  </a:schemeClr>
                </a:solidFill>
              </a:rPr>
              <a:t> </a:t>
            </a:r>
            <a:r>
              <a:rPr lang="it-IT" sz="2000" dirty="0" err="1">
                <a:solidFill>
                  <a:schemeClr val="accent4">
                    <a:lumMod val="60000"/>
                    <a:lumOff val="40000"/>
                  </a:schemeClr>
                </a:solidFill>
              </a:rPr>
              <a:t>bone</a:t>
            </a:r>
            <a:r>
              <a:rPr lang="it-IT" sz="2000" dirty="0">
                <a:solidFill>
                  <a:schemeClr val="accent4">
                    <a:lumMod val="60000"/>
                    <a:lumOff val="40000"/>
                  </a:schemeClr>
                </a:solidFill>
              </a:rPr>
              <a:t> </a:t>
            </a:r>
            <a:r>
              <a:rPr lang="it-IT" sz="2000" dirty="0" err="1">
                <a:solidFill>
                  <a:schemeClr val="accent4">
                    <a:lumMod val="60000"/>
                    <a:lumOff val="40000"/>
                  </a:schemeClr>
                </a:solidFill>
              </a:rPr>
              <a:t>formation</a:t>
            </a:r>
            <a:r>
              <a:rPr lang="it-IT" sz="2000" dirty="0">
                <a:solidFill>
                  <a:schemeClr val="accent4">
                    <a:lumMod val="60000"/>
                    <a:lumOff val="40000"/>
                  </a:schemeClr>
                </a:solidFill>
              </a:rPr>
              <a:t> </a:t>
            </a:r>
            <a:r>
              <a:rPr lang="it-IT" sz="2000" dirty="0" err="1">
                <a:solidFill>
                  <a:schemeClr val="accent4">
                    <a:lumMod val="60000"/>
                    <a:lumOff val="40000"/>
                  </a:schemeClr>
                </a:solidFill>
              </a:rPr>
              <a:t>be</a:t>
            </a:r>
            <a:r>
              <a:rPr lang="it-IT" sz="2000" dirty="0">
                <a:solidFill>
                  <a:schemeClr val="accent4">
                    <a:lumMod val="60000"/>
                    <a:lumOff val="40000"/>
                  </a:schemeClr>
                </a:solidFill>
              </a:rPr>
              <a:t> </a:t>
            </a:r>
            <a:r>
              <a:rPr lang="it-IT" sz="2000" dirty="0" err="1">
                <a:solidFill>
                  <a:schemeClr val="accent4">
                    <a:lumMod val="60000"/>
                    <a:lumOff val="40000"/>
                  </a:schemeClr>
                </a:solidFill>
              </a:rPr>
              <a:t>prevented</a:t>
            </a:r>
            <a:r>
              <a:rPr lang="it-IT" sz="2000" dirty="0">
                <a:solidFill>
                  <a:schemeClr val="accent4">
                    <a:lumMod val="60000"/>
                    <a:lumOff val="40000"/>
                  </a:schemeClr>
                </a:solidFill>
              </a:rPr>
              <a:t> </a:t>
            </a:r>
            <a:r>
              <a:rPr lang="it-IT" sz="2000" dirty="0" err="1">
                <a:solidFill>
                  <a:schemeClr val="accent4">
                    <a:lumMod val="60000"/>
                    <a:lumOff val="40000"/>
                  </a:schemeClr>
                </a:solidFill>
              </a:rPr>
              <a:t>if</a:t>
            </a:r>
            <a:r>
              <a:rPr lang="it-IT" sz="2000" dirty="0">
                <a:solidFill>
                  <a:schemeClr val="accent4">
                    <a:lumMod val="60000"/>
                    <a:lumOff val="40000"/>
                  </a:schemeClr>
                </a:solidFill>
              </a:rPr>
              <a:t> </a:t>
            </a:r>
            <a:r>
              <a:rPr lang="it-IT" sz="2000" dirty="0" err="1">
                <a:solidFill>
                  <a:schemeClr val="accent4">
                    <a:lumMod val="60000"/>
                    <a:lumOff val="40000"/>
                  </a:schemeClr>
                </a:solidFill>
              </a:rPr>
              <a:t>patients</a:t>
            </a:r>
            <a:r>
              <a:rPr lang="it-IT" sz="2000" dirty="0">
                <a:solidFill>
                  <a:schemeClr val="accent4">
                    <a:lumMod val="60000"/>
                    <a:lumOff val="40000"/>
                  </a:schemeClr>
                </a:solidFill>
              </a:rPr>
              <a:t> are </a:t>
            </a:r>
            <a:r>
              <a:rPr lang="it-IT" sz="2000" dirty="0" err="1">
                <a:solidFill>
                  <a:schemeClr val="accent4">
                    <a:lumMod val="60000"/>
                    <a:lumOff val="40000"/>
                  </a:schemeClr>
                </a:solidFill>
              </a:rPr>
              <a:t>treated</a:t>
            </a:r>
            <a:r>
              <a:rPr lang="it-IT" sz="2000" dirty="0">
                <a:solidFill>
                  <a:schemeClr val="accent4">
                    <a:lumMod val="60000"/>
                    <a:lumOff val="40000"/>
                  </a:schemeClr>
                </a:solidFill>
              </a:rPr>
              <a:t> </a:t>
            </a:r>
            <a:r>
              <a:rPr lang="it-IT" sz="2000" dirty="0" err="1">
                <a:solidFill>
                  <a:schemeClr val="accent4">
                    <a:lumMod val="60000"/>
                    <a:lumOff val="40000"/>
                  </a:schemeClr>
                </a:solidFill>
              </a:rPr>
              <a:t>early</a:t>
            </a:r>
            <a:r>
              <a:rPr lang="it-IT" sz="2000" dirty="0">
                <a:solidFill>
                  <a:schemeClr val="accent4">
                    <a:lumMod val="60000"/>
                    <a:lumOff val="40000"/>
                  </a:schemeClr>
                </a:solidFill>
              </a:rPr>
              <a:t> </a:t>
            </a:r>
            <a:r>
              <a:rPr lang="it-IT" sz="2000" dirty="0" err="1">
                <a:solidFill>
                  <a:schemeClr val="accent4">
                    <a:lumMod val="60000"/>
                    <a:lumOff val="40000"/>
                  </a:schemeClr>
                </a:solidFill>
              </a:rPr>
              <a:t>with</a:t>
            </a:r>
            <a:r>
              <a:rPr lang="it-IT" sz="2000" dirty="0">
                <a:solidFill>
                  <a:schemeClr val="accent4">
                    <a:lumMod val="60000"/>
                    <a:lumOff val="40000"/>
                  </a:schemeClr>
                </a:solidFill>
              </a:rPr>
              <a:t> TNF </a:t>
            </a:r>
            <a:r>
              <a:rPr lang="it-IT" sz="2000" dirty="0" err="1">
                <a:solidFill>
                  <a:schemeClr val="accent4">
                    <a:lumMod val="60000"/>
                    <a:lumOff val="40000"/>
                  </a:schemeClr>
                </a:solidFill>
              </a:rPr>
              <a:t>blockers</a:t>
            </a:r>
            <a:r>
              <a:rPr lang="it-IT" sz="2000" dirty="0">
                <a:solidFill>
                  <a:schemeClr val="accent4">
                    <a:lumMod val="60000"/>
                    <a:lumOff val="40000"/>
                  </a:schemeClr>
                </a:solidFill>
              </a:rPr>
              <a:t>? </a:t>
            </a:r>
          </a:p>
          <a:p>
            <a:pPr lvl="1" algn="just">
              <a:lnSpc>
                <a:spcPct val="90000"/>
              </a:lnSpc>
            </a:pPr>
            <a:r>
              <a:rPr lang="it-IT" sz="2000" dirty="0">
                <a:solidFill>
                  <a:schemeClr val="accent4">
                    <a:lumMod val="60000"/>
                    <a:lumOff val="40000"/>
                  </a:schemeClr>
                </a:solidFill>
              </a:rPr>
              <a:t>(2) Can </a:t>
            </a:r>
            <a:r>
              <a:rPr lang="it-IT" sz="2000" dirty="0" err="1">
                <a:solidFill>
                  <a:schemeClr val="accent4">
                    <a:lumMod val="60000"/>
                    <a:lumOff val="40000"/>
                  </a:schemeClr>
                </a:solidFill>
              </a:rPr>
              <a:t>combination</a:t>
            </a:r>
            <a:r>
              <a:rPr lang="it-IT" sz="2000" dirty="0">
                <a:solidFill>
                  <a:schemeClr val="accent4">
                    <a:lumMod val="60000"/>
                    <a:lumOff val="40000"/>
                  </a:schemeClr>
                </a:solidFill>
              </a:rPr>
              <a:t> </a:t>
            </a:r>
            <a:r>
              <a:rPr lang="it-IT" sz="2000" dirty="0" err="1">
                <a:solidFill>
                  <a:schemeClr val="accent4">
                    <a:lumMod val="60000"/>
                    <a:lumOff val="40000"/>
                  </a:schemeClr>
                </a:solidFill>
              </a:rPr>
              <a:t>therapy</a:t>
            </a:r>
            <a:r>
              <a:rPr lang="it-IT" sz="2000" dirty="0">
                <a:solidFill>
                  <a:schemeClr val="accent4">
                    <a:lumMod val="60000"/>
                    <a:lumOff val="40000"/>
                  </a:schemeClr>
                </a:solidFill>
              </a:rPr>
              <a:t> </a:t>
            </a:r>
            <a:r>
              <a:rPr lang="it-IT" sz="2000" dirty="0" err="1">
                <a:solidFill>
                  <a:schemeClr val="accent4">
                    <a:lumMod val="60000"/>
                    <a:lumOff val="40000"/>
                  </a:schemeClr>
                </a:solidFill>
              </a:rPr>
              <a:t>of</a:t>
            </a:r>
            <a:r>
              <a:rPr lang="it-IT" sz="2000" dirty="0">
                <a:solidFill>
                  <a:schemeClr val="accent4">
                    <a:lumMod val="60000"/>
                    <a:lumOff val="40000"/>
                  </a:schemeClr>
                </a:solidFill>
              </a:rPr>
              <a:t> TNF </a:t>
            </a:r>
            <a:r>
              <a:rPr lang="it-IT" sz="2000" dirty="0" err="1">
                <a:solidFill>
                  <a:schemeClr val="accent4">
                    <a:lumMod val="60000"/>
                    <a:lumOff val="40000"/>
                  </a:schemeClr>
                </a:solidFill>
              </a:rPr>
              <a:t>blockers</a:t>
            </a:r>
            <a:r>
              <a:rPr lang="it-IT" sz="2000" dirty="0">
                <a:solidFill>
                  <a:schemeClr val="accent4">
                    <a:lumMod val="60000"/>
                    <a:lumOff val="40000"/>
                  </a:schemeClr>
                </a:solidFill>
              </a:rPr>
              <a:t> </a:t>
            </a:r>
            <a:r>
              <a:rPr lang="it-IT" sz="2000" dirty="0" err="1">
                <a:solidFill>
                  <a:schemeClr val="accent4">
                    <a:lumMod val="60000"/>
                    <a:lumOff val="40000"/>
                  </a:schemeClr>
                </a:solidFill>
              </a:rPr>
              <a:t>with</a:t>
            </a:r>
            <a:r>
              <a:rPr lang="it-IT" sz="2000" dirty="0">
                <a:solidFill>
                  <a:schemeClr val="accent4">
                    <a:lumMod val="60000"/>
                    <a:lumOff val="40000"/>
                  </a:schemeClr>
                </a:solidFill>
              </a:rPr>
              <a:t> </a:t>
            </a:r>
            <a:r>
              <a:rPr lang="it-IT" sz="2000" dirty="0" err="1">
                <a:solidFill>
                  <a:schemeClr val="accent4">
                    <a:lumMod val="60000"/>
                    <a:lumOff val="40000"/>
                  </a:schemeClr>
                </a:solidFill>
              </a:rPr>
              <a:t>NSAIDs</a:t>
            </a:r>
            <a:r>
              <a:rPr lang="it-IT" sz="2000" dirty="0">
                <a:solidFill>
                  <a:schemeClr val="accent4">
                    <a:lumMod val="60000"/>
                    <a:lumOff val="40000"/>
                  </a:schemeClr>
                </a:solidFill>
              </a:rPr>
              <a:t> stop RX </a:t>
            </a:r>
            <a:r>
              <a:rPr lang="it-IT" sz="2000" dirty="0" err="1">
                <a:solidFill>
                  <a:schemeClr val="accent4">
                    <a:lumMod val="60000"/>
                    <a:lumOff val="40000"/>
                  </a:schemeClr>
                </a:solidFill>
              </a:rPr>
              <a:t>progression</a:t>
            </a:r>
            <a:endParaRPr lang="it-IT" sz="2000" dirty="0">
              <a:solidFill>
                <a:schemeClr val="accent4">
                  <a:lumMod val="60000"/>
                  <a:lumOff val="40000"/>
                </a:schemeClr>
              </a:solidFill>
            </a:endParaRPr>
          </a:p>
        </p:txBody>
      </p:sp>
      <p:sp>
        <p:nvSpPr>
          <p:cNvPr id="148484" name="Rectangle 4"/>
          <p:cNvSpPr>
            <a:spLocks noChangeArrowheads="1"/>
          </p:cNvSpPr>
          <p:nvPr/>
        </p:nvSpPr>
        <p:spPr bwMode="auto">
          <a:xfrm>
            <a:off x="5857884" y="6429396"/>
            <a:ext cx="3070231"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28596" y="512064"/>
            <a:ext cx="8258204" cy="914400"/>
          </a:xfrm>
        </p:spPr>
        <p:txBody>
          <a:bodyPr/>
          <a:lstStyle/>
          <a:p>
            <a:pPr algn="ctr"/>
            <a:r>
              <a:rPr lang="it-IT" sz="2800" b="1" dirty="0" smtClean="0">
                <a:solidFill>
                  <a:srgbClr val="FF0000"/>
                </a:solidFill>
              </a:rPr>
              <a:t>REMISSIONE</a:t>
            </a:r>
            <a:r>
              <a:rPr lang="it-IT" sz="2800" b="1" dirty="0" smtClean="0">
                <a:solidFill>
                  <a:srgbClr val="FD537B"/>
                </a:solidFill>
              </a:rPr>
              <a:t/>
            </a:r>
            <a:br>
              <a:rPr lang="it-IT" sz="2800" b="1" dirty="0" smtClean="0">
                <a:solidFill>
                  <a:srgbClr val="FD537B"/>
                </a:solidFill>
              </a:rPr>
            </a:br>
            <a:r>
              <a:rPr lang="it-IT" sz="2800" b="1" dirty="0" smtClean="0">
                <a:solidFill>
                  <a:schemeClr val="accent4">
                    <a:lumMod val="60000"/>
                    <a:lumOff val="40000"/>
                  </a:schemeClr>
                </a:solidFill>
              </a:rPr>
              <a:t>MANIFESTAZIONI EXTRA-ARTICOLARI ASSOCIATE</a:t>
            </a:r>
            <a:endParaRPr lang="it-IT" sz="2800" b="1" dirty="0">
              <a:solidFill>
                <a:schemeClr val="accent4">
                  <a:lumMod val="60000"/>
                  <a:lumOff val="40000"/>
                </a:schemeClr>
              </a:solidFill>
            </a:endParaRPr>
          </a:p>
        </p:txBody>
      </p:sp>
      <p:sp>
        <p:nvSpPr>
          <p:cNvPr id="140291" name="Rectangle 3"/>
          <p:cNvSpPr>
            <a:spLocks noGrp="1" noChangeArrowheads="1"/>
          </p:cNvSpPr>
          <p:nvPr>
            <p:ph type="body" idx="1"/>
          </p:nvPr>
        </p:nvSpPr>
        <p:spPr/>
        <p:txBody>
          <a:bodyPr/>
          <a:lstStyle/>
          <a:p>
            <a:pPr marL="533400" indent="-533400">
              <a:lnSpc>
                <a:spcPct val="110000"/>
              </a:lnSpc>
              <a:buFontTx/>
              <a:buAutoNum type="arabicParenR"/>
            </a:pPr>
            <a:endParaRPr lang="it-IT" sz="2400" dirty="0">
              <a:solidFill>
                <a:schemeClr val="accent4">
                  <a:lumMod val="60000"/>
                  <a:lumOff val="40000"/>
                </a:schemeClr>
              </a:solidFill>
            </a:endParaRPr>
          </a:p>
          <a:p>
            <a:pPr marL="533400" indent="-533400">
              <a:lnSpc>
                <a:spcPct val="110000"/>
              </a:lnSpc>
              <a:buFontTx/>
              <a:buAutoNum type="arabicParenR"/>
            </a:pPr>
            <a:endParaRPr lang="it-IT" sz="2400" dirty="0">
              <a:solidFill>
                <a:schemeClr val="accent4">
                  <a:lumMod val="60000"/>
                  <a:lumOff val="40000"/>
                </a:schemeClr>
              </a:solidFill>
            </a:endParaRPr>
          </a:p>
          <a:p>
            <a:pPr marL="533400" indent="-533400">
              <a:lnSpc>
                <a:spcPct val="110000"/>
              </a:lnSpc>
              <a:buFontTx/>
              <a:buAutoNum type="arabicParenR"/>
            </a:pPr>
            <a:endParaRPr lang="it-IT" sz="2400" dirty="0">
              <a:solidFill>
                <a:schemeClr val="accent4">
                  <a:lumMod val="60000"/>
                  <a:lumOff val="40000"/>
                </a:schemeClr>
              </a:solidFill>
            </a:endParaRPr>
          </a:p>
          <a:p>
            <a:pPr marL="533400" indent="-533400">
              <a:lnSpc>
                <a:spcPct val="110000"/>
              </a:lnSpc>
              <a:buNone/>
            </a:pPr>
            <a:r>
              <a:rPr lang="it-IT" sz="2800" dirty="0" smtClean="0">
                <a:solidFill>
                  <a:schemeClr val="accent4">
                    <a:lumMod val="60000"/>
                    <a:lumOff val="40000"/>
                  </a:schemeClr>
                </a:solidFill>
              </a:rPr>
              <a:t>5)    remissione </a:t>
            </a:r>
            <a:r>
              <a:rPr lang="it-IT" sz="2800" dirty="0">
                <a:solidFill>
                  <a:schemeClr val="accent4">
                    <a:lumMod val="60000"/>
                    <a:lumOff val="40000"/>
                  </a:schemeClr>
                </a:solidFill>
              </a:rPr>
              <a:t>delle manifestazioni </a:t>
            </a:r>
            <a:r>
              <a:rPr lang="it-IT" sz="2800" dirty="0" err="1">
                <a:solidFill>
                  <a:schemeClr val="accent4">
                    <a:lumMod val="60000"/>
                    <a:lumOff val="40000"/>
                  </a:schemeClr>
                </a:solidFill>
              </a:rPr>
              <a:t>extra-articolari</a:t>
            </a:r>
            <a:r>
              <a:rPr lang="it-IT" sz="2800" dirty="0">
                <a:solidFill>
                  <a:schemeClr val="accent4">
                    <a:lumMod val="60000"/>
                    <a:lumOff val="40000"/>
                  </a:schemeClr>
                </a:solidFill>
              </a:rPr>
              <a:t> associate </a:t>
            </a:r>
            <a:r>
              <a:rPr lang="it-IT" sz="2800" dirty="0">
                <a:solidFill>
                  <a:srgbClr val="00FF00"/>
                </a:solidFill>
              </a:rPr>
              <a:t>(uveite, psoriasi o IBD</a:t>
            </a:r>
            <a:r>
              <a:rPr lang="it-IT" sz="2800" dirty="0" smtClean="0">
                <a:solidFill>
                  <a:srgbClr val="00FF00"/>
                </a:solidFill>
              </a:rPr>
              <a:t>)</a:t>
            </a:r>
            <a:endParaRPr lang="it-IT" sz="2800" dirty="0">
              <a:solidFill>
                <a:srgbClr val="00FF00"/>
              </a:solidFill>
            </a:endParaRPr>
          </a:p>
        </p:txBody>
      </p:sp>
      <p:sp>
        <p:nvSpPr>
          <p:cNvPr id="140292" name="Rectangle 4"/>
          <p:cNvSpPr>
            <a:spLocks noChangeArrowheads="1"/>
          </p:cNvSpPr>
          <p:nvPr/>
        </p:nvSpPr>
        <p:spPr bwMode="auto">
          <a:xfrm>
            <a:off x="5429256" y="6357958"/>
            <a:ext cx="3570297"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140291">
                                            <p:txEl>
                                              <p:pRg st="3" end="3"/>
                                            </p:txEl>
                                          </p:spTgt>
                                        </p:tgtEl>
                                        <p:attrNameLst>
                                          <p:attrName>style.visibility</p:attrName>
                                        </p:attrNameLst>
                                      </p:cBhvr>
                                      <p:to>
                                        <p:strVal val="visible"/>
                                      </p:to>
                                    </p:set>
                                    <p:animEffect transition="in" filter="checkerboard(down)">
                                      <p:cBhvr>
                                        <p:cTn id="7" dur="500"/>
                                        <p:tgtEl>
                                          <p:spTgt spid="1402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500034" y="285728"/>
            <a:ext cx="8186766" cy="914400"/>
          </a:xfrm>
        </p:spPr>
        <p:txBody>
          <a:bodyPr/>
          <a:lstStyle/>
          <a:p>
            <a:pPr algn="ctr"/>
            <a:r>
              <a:rPr lang="it-IT" sz="2400" b="1" dirty="0" smtClean="0">
                <a:solidFill>
                  <a:srgbClr val="FF0000"/>
                </a:solidFill>
              </a:rPr>
              <a:t>MANIFESTAZIONI EXTRA-ARTICOLARI IN CORSO </a:t>
            </a:r>
            <a:r>
              <a:rPr lang="it-IT" sz="2400" b="1" dirty="0" err="1" smtClean="0">
                <a:solidFill>
                  <a:srgbClr val="FF0000"/>
                </a:solidFill>
              </a:rPr>
              <a:t>DI</a:t>
            </a:r>
            <a:r>
              <a:rPr lang="it-IT" sz="2400" b="1" dirty="0" smtClean="0">
                <a:solidFill>
                  <a:srgbClr val="FF0000"/>
                </a:solidFill>
              </a:rPr>
              <a:t> SA</a:t>
            </a:r>
            <a:endParaRPr lang="it-IT" sz="2400" b="1" dirty="0">
              <a:solidFill>
                <a:srgbClr val="FF0000"/>
              </a:solidFill>
            </a:endParaRPr>
          </a:p>
        </p:txBody>
      </p:sp>
      <p:pic>
        <p:nvPicPr>
          <p:cNvPr id="138243" name="Picture 3"/>
          <p:cNvPicPr>
            <a:picLocks noChangeAspect="1" noChangeArrowheads="1"/>
          </p:cNvPicPr>
          <p:nvPr/>
        </p:nvPicPr>
        <p:blipFill>
          <a:blip r:embed="rId2"/>
          <a:srcRect t="18628"/>
          <a:stretch>
            <a:fillRect/>
          </a:stretch>
        </p:blipFill>
        <p:spPr bwMode="auto">
          <a:xfrm>
            <a:off x="914400" y="1638300"/>
            <a:ext cx="7408863" cy="4521200"/>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asellaDiTesto 4"/>
          <p:cNvSpPr txBox="1">
            <a:spLocks noChangeArrowheads="1"/>
          </p:cNvSpPr>
          <p:nvPr/>
        </p:nvSpPr>
        <p:spPr bwMode="auto">
          <a:xfrm>
            <a:off x="500034" y="1916113"/>
            <a:ext cx="8215370" cy="2062103"/>
          </a:xfrm>
          <a:prstGeom prst="rect">
            <a:avLst/>
          </a:prstGeom>
          <a:noFill/>
          <a:ln w="9525">
            <a:noFill/>
            <a:miter lim="800000"/>
            <a:headEnd/>
            <a:tailEnd/>
          </a:ln>
        </p:spPr>
        <p:txBody>
          <a:bodyPr wrap="square">
            <a:spAutoFit/>
          </a:bodyPr>
          <a:lstStyle/>
          <a:p>
            <a:r>
              <a:rPr lang="en-US" sz="3200" dirty="0" smtClean="0">
                <a:solidFill>
                  <a:schemeClr val="accent4">
                    <a:lumMod val="60000"/>
                    <a:lumOff val="40000"/>
                  </a:schemeClr>
                </a:solidFill>
                <a:latin typeface="Times New Roman" pitchFamily="18" charset="0"/>
                <a:ea typeface="MS PGothic" pitchFamily="34" charset="-128"/>
                <a:cs typeface="Arial" charset="0"/>
              </a:rPr>
              <a:t>“ Overall,   it   </a:t>
            </a:r>
            <a:r>
              <a:rPr lang="en-US" sz="3200" dirty="0">
                <a:solidFill>
                  <a:schemeClr val="accent4">
                    <a:lumMod val="60000"/>
                    <a:lumOff val="40000"/>
                  </a:schemeClr>
                </a:solidFill>
                <a:latin typeface="Times New Roman" pitchFamily="18" charset="0"/>
                <a:ea typeface="MS PGothic" pitchFamily="34" charset="-128"/>
                <a:cs typeface="Arial" charset="0"/>
              </a:rPr>
              <a:t>is </a:t>
            </a:r>
            <a:r>
              <a:rPr lang="en-US" sz="3200" dirty="0" smtClean="0">
                <a:solidFill>
                  <a:schemeClr val="accent4">
                    <a:lumMod val="60000"/>
                    <a:lumOff val="40000"/>
                  </a:schemeClr>
                </a:solidFill>
                <a:latin typeface="Times New Roman" pitchFamily="18" charset="0"/>
                <a:ea typeface="MS PGothic" pitchFamily="34" charset="-128"/>
                <a:cs typeface="Arial" charset="0"/>
              </a:rPr>
              <a:t> important   to  realize   that   in </a:t>
            </a:r>
            <a:r>
              <a:rPr lang="en-US" sz="3200" dirty="0">
                <a:solidFill>
                  <a:schemeClr val="accent4">
                    <a:lumMod val="60000"/>
                    <a:lumOff val="40000"/>
                  </a:schemeClr>
                </a:solidFill>
                <a:latin typeface="Times New Roman" pitchFamily="18" charset="0"/>
                <a:ea typeface="MS PGothic" pitchFamily="34" charset="-128"/>
                <a:cs typeface="Arial" charset="0"/>
              </a:rPr>
              <a:t>patients with </a:t>
            </a:r>
            <a:r>
              <a:rPr lang="en-US" sz="3200" dirty="0" err="1">
                <a:solidFill>
                  <a:schemeClr val="accent4">
                    <a:lumMod val="60000"/>
                    <a:lumOff val="40000"/>
                  </a:schemeClr>
                </a:solidFill>
                <a:latin typeface="Times New Roman" pitchFamily="18" charset="0"/>
                <a:ea typeface="MS PGothic" pitchFamily="34" charset="-128"/>
                <a:cs typeface="Arial" charset="0"/>
              </a:rPr>
              <a:t>SpA</a:t>
            </a:r>
            <a:r>
              <a:rPr lang="en-US" sz="3200" dirty="0">
                <a:solidFill>
                  <a:srgbClr val="04FC2D"/>
                </a:solidFill>
                <a:latin typeface="Times New Roman" pitchFamily="18" charset="0"/>
                <a:ea typeface="MS PGothic" pitchFamily="34" charset="-128"/>
                <a:cs typeface="Arial" charset="0"/>
              </a:rPr>
              <a:t>, </a:t>
            </a:r>
            <a:r>
              <a:rPr lang="en-US" sz="3200" dirty="0" smtClean="0">
                <a:solidFill>
                  <a:srgbClr val="04FC2D"/>
                </a:solidFill>
                <a:latin typeface="Times New Roman" pitchFamily="18" charset="0"/>
                <a:ea typeface="MS PGothic" pitchFamily="34" charset="-128"/>
                <a:cs typeface="Arial" charset="0"/>
              </a:rPr>
              <a:t> </a:t>
            </a:r>
            <a:r>
              <a:rPr lang="en-US" sz="3200" b="1" dirty="0" smtClean="0">
                <a:solidFill>
                  <a:srgbClr val="04FC2D"/>
                </a:solidFill>
                <a:latin typeface="Times New Roman" pitchFamily="18" charset="0"/>
                <a:ea typeface="MS PGothic" pitchFamily="34" charset="-128"/>
                <a:cs typeface="Arial" charset="0"/>
              </a:rPr>
              <a:t>EAMs </a:t>
            </a:r>
            <a:r>
              <a:rPr lang="en-US" sz="3200" b="1" dirty="0">
                <a:solidFill>
                  <a:srgbClr val="04FC2D"/>
                </a:solidFill>
                <a:latin typeface="Times New Roman" pitchFamily="18" charset="0"/>
                <a:ea typeface="MS PGothic" pitchFamily="34" charset="-128"/>
                <a:cs typeface="Arial" charset="0"/>
              </a:rPr>
              <a:t>frequently occur</a:t>
            </a:r>
            <a:r>
              <a:rPr lang="en-US" sz="3200" dirty="0">
                <a:solidFill>
                  <a:srgbClr val="04FC2D"/>
                </a:solidFill>
                <a:latin typeface="Times New Roman" pitchFamily="18" charset="0"/>
                <a:ea typeface="MS PGothic" pitchFamily="34" charset="-128"/>
                <a:cs typeface="Arial" charset="0"/>
              </a:rPr>
              <a:t> </a:t>
            </a:r>
            <a:r>
              <a:rPr lang="en-US" sz="3200" dirty="0">
                <a:solidFill>
                  <a:schemeClr val="accent4">
                    <a:lumMod val="60000"/>
                    <a:lumOff val="40000"/>
                  </a:schemeClr>
                </a:solidFill>
                <a:latin typeface="Times New Roman" pitchFamily="18" charset="0"/>
                <a:ea typeface="MS PGothic" pitchFamily="34" charset="-128"/>
                <a:cs typeface="Arial" charset="0"/>
              </a:rPr>
              <a:t>and </a:t>
            </a:r>
            <a:r>
              <a:rPr lang="en-US" sz="3200" dirty="0">
                <a:solidFill>
                  <a:srgbClr val="04FC2D"/>
                </a:solidFill>
                <a:latin typeface="Times New Roman" pitchFamily="18" charset="0"/>
                <a:ea typeface="MS PGothic" pitchFamily="34" charset="-128"/>
                <a:cs typeface="Arial" charset="0"/>
              </a:rPr>
              <a:t>should </a:t>
            </a:r>
            <a:r>
              <a:rPr lang="en-US" sz="3200" dirty="0" smtClean="0">
                <a:solidFill>
                  <a:srgbClr val="04FC2D"/>
                </a:solidFill>
                <a:latin typeface="Times New Roman" pitchFamily="18" charset="0"/>
                <a:ea typeface="MS PGothic" pitchFamily="34" charset="-128"/>
                <a:cs typeface="Arial" charset="0"/>
              </a:rPr>
              <a:t> be  taken  into  account   </a:t>
            </a:r>
            <a:r>
              <a:rPr lang="en-US" sz="3200" dirty="0">
                <a:solidFill>
                  <a:srgbClr val="04FC2D"/>
                </a:solidFill>
                <a:latin typeface="Times New Roman" pitchFamily="18" charset="0"/>
                <a:ea typeface="MS PGothic" pitchFamily="34" charset="-128"/>
                <a:cs typeface="Arial" charset="0"/>
              </a:rPr>
              <a:t>in </a:t>
            </a:r>
            <a:r>
              <a:rPr lang="en-US" sz="3200" dirty="0" smtClean="0">
                <a:solidFill>
                  <a:srgbClr val="04FC2D"/>
                </a:solidFill>
                <a:latin typeface="Times New Roman" pitchFamily="18" charset="0"/>
                <a:ea typeface="MS PGothic" pitchFamily="34" charset="-128"/>
                <a:cs typeface="Arial" charset="0"/>
              </a:rPr>
              <a:t> the </a:t>
            </a:r>
            <a:r>
              <a:rPr lang="en-US" sz="3200" b="1" dirty="0">
                <a:solidFill>
                  <a:srgbClr val="04FC2D"/>
                </a:solidFill>
                <a:latin typeface="Times New Roman" pitchFamily="18" charset="0"/>
                <a:ea typeface="MS PGothic" pitchFamily="34" charset="-128"/>
                <a:cs typeface="Arial" charset="0"/>
              </a:rPr>
              <a:t>choice of treatment</a:t>
            </a:r>
            <a:r>
              <a:rPr lang="en-US" sz="3200" dirty="0">
                <a:solidFill>
                  <a:srgbClr val="04FC2D"/>
                </a:solidFill>
                <a:latin typeface="Times New Roman" pitchFamily="18" charset="0"/>
                <a:ea typeface="MS PGothic" pitchFamily="34" charset="-128"/>
                <a:cs typeface="Arial" charset="0"/>
              </a:rPr>
              <a:t>.</a:t>
            </a:r>
            <a:r>
              <a:rPr lang="it-IT" sz="3200" dirty="0">
                <a:solidFill>
                  <a:srgbClr val="04FC2D"/>
                </a:solidFill>
                <a:latin typeface="Times New Roman" pitchFamily="18" charset="0"/>
                <a:ea typeface="MS PGothic" pitchFamily="34" charset="-128"/>
                <a:cs typeface="Arial" charset="0"/>
              </a:rPr>
              <a:t>”</a:t>
            </a:r>
          </a:p>
        </p:txBody>
      </p:sp>
      <p:sp>
        <p:nvSpPr>
          <p:cNvPr id="139267" name="Rectangle 3"/>
          <p:cNvSpPr>
            <a:spLocks noChangeArrowheads="1"/>
          </p:cNvSpPr>
          <p:nvPr/>
        </p:nvSpPr>
        <p:spPr bwMode="auto">
          <a:xfrm>
            <a:off x="2071670" y="5786454"/>
            <a:ext cx="4895850" cy="641350"/>
          </a:xfrm>
          <a:prstGeom prst="rect">
            <a:avLst/>
          </a:prstGeom>
          <a:noFill/>
          <a:ln w="9525" algn="ctr">
            <a:noFill/>
            <a:miter lim="800000"/>
            <a:headEnd/>
            <a:tailEnd/>
          </a:ln>
          <a:effectLst/>
        </p:spPr>
        <p:txBody>
          <a:bodyPr anchor="ctr">
            <a:spAutoFit/>
          </a:bodyPr>
          <a:lstStyle/>
          <a:p>
            <a:pPr eaLnBrk="0" hangingPunct="0"/>
            <a:r>
              <a:rPr lang="it-IT" dirty="0">
                <a:solidFill>
                  <a:srgbClr val="FFFF00"/>
                </a:solidFill>
                <a:latin typeface="Calibri" pitchFamily="34" charset="0"/>
                <a:ea typeface="Calibri" pitchFamily="34" charset="0"/>
                <a:cs typeface="Tahoma" pitchFamily="34" charset="0"/>
              </a:rPr>
              <a:t>Van </a:t>
            </a:r>
            <a:r>
              <a:rPr lang="it-IT" dirty="0" err="1">
                <a:solidFill>
                  <a:srgbClr val="FFFF00"/>
                </a:solidFill>
                <a:latin typeface="Calibri" pitchFamily="34" charset="0"/>
                <a:ea typeface="Calibri" pitchFamily="34" charset="0"/>
                <a:cs typeface="Tahoma" pitchFamily="34" charset="0"/>
              </a:rPr>
              <a:t>der</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Horst-Bruinsma</a:t>
            </a:r>
            <a:r>
              <a:rPr lang="it-IT" dirty="0">
                <a:solidFill>
                  <a:srgbClr val="FFFF00"/>
                </a:solidFill>
                <a:latin typeface="Calibri" pitchFamily="34" charset="0"/>
                <a:ea typeface="Calibri" pitchFamily="34" charset="0"/>
                <a:cs typeface="Tahoma" pitchFamily="34" charset="0"/>
              </a:rPr>
              <a:t> IE, </a:t>
            </a:r>
            <a:r>
              <a:rPr lang="it-IT" dirty="0" err="1">
                <a:solidFill>
                  <a:srgbClr val="FFFF00"/>
                </a:solidFill>
                <a:latin typeface="Calibri" pitchFamily="34" charset="0"/>
                <a:ea typeface="Calibri" pitchFamily="34" charset="0"/>
                <a:cs typeface="Tahoma" pitchFamily="34" charset="0"/>
              </a:rPr>
              <a:t>Nurmohamed</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MT</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Ther</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Adv</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Musculoskel</a:t>
            </a:r>
            <a:r>
              <a:rPr lang="it-IT" dirty="0">
                <a:solidFill>
                  <a:srgbClr val="FFFF00"/>
                </a:solidFill>
                <a:latin typeface="Calibri" pitchFamily="34" charset="0"/>
                <a:ea typeface="Calibri" pitchFamily="34" charset="0"/>
                <a:cs typeface="Tahoma" pitchFamily="34" charset="0"/>
              </a:rPr>
              <a:t> </a:t>
            </a:r>
            <a:r>
              <a:rPr lang="it-IT" dirty="0" err="1">
                <a:solidFill>
                  <a:srgbClr val="FFFF00"/>
                </a:solidFill>
                <a:latin typeface="Calibri" pitchFamily="34" charset="0"/>
                <a:ea typeface="Calibri" pitchFamily="34" charset="0"/>
                <a:cs typeface="Tahoma" pitchFamily="34" charset="0"/>
              </a:rPr>
              <a:t>Dis</a:t>
            </a:r>
            <a:r>
              <a:rPr lang="it-IT" dirty="0">
                <a:solidFill>
                  <a:srgbClr val="FFFF00"/>
                </a:solidFill>
                <a:latin typeface="Calibri" pitchFamily="34" charset="0"/>
                <a:ea typeface="Calibri" pitchFamily="34" charset="0"/>
                <a:cs typeface="Tahoma" pitchFamily="34" charset="0"/>
              </a:rPr>
              <a:t>  2012;4(6):413–22</a:t>
            </a:r>
            <a:r>
              <a:rPr lang="it-IT" dirty="0">
                <a:solidFill>
                  <a:srgbClr val="FFFF00"/>
                </a:solidFill>
                <a:latin typeface="Calibri" pitchFamily="34" charset="0"/>
                <a:ea typeface="MS PGothic" pitchFamily="34" charset="-128"/>
                <a:cs typeface="Tahoma" pitchFamily="34" charset="0"/>
              </a:rPr>
              <a:t> </a:t>
            </a:r>
          </a:p>
        </p:txBody>
      </p:sp>
      <p:sp>
        <p:nvSpPr>
          <p:cNvPr id="139268" name="Rectangle 4"/>
          <p:cNvSpPr>
            <a:spLocks noGrp="1" noChangeArrowheads="1"/>
          </p:cNvSpPr>
          <p:nvPr>
            <p:ph type="title"/>
          </p:nvPr>
        </p:nvSpPr>
        <p:spPr>
          <a:xfrm>
            <a:off x="357158" y="357166"/>
            <a:ext cx="8329642" cy="914400"/>
          </a:xfrm>
        </p:spPr>
        <p:txBody>
          <a:bodyPr/>
          <a:lstStyle/>
          <a:p>
            <a:pPr algn="ctr"/>
            <a:r>
              <a:rPr lang="it-IT" sz="2400" b="1" dirty="0" smtClean="0">
                <a:solidFill>
                  <a:schemeClr val="accent4">
                    <a:lumMod val="60000"/>
                    <a:lumOff val="40000"/>
                  </a:schemeClr>
                </a:solidFill>
              </a:rPr>
              <a:t>MANIFESTAZIONI EXTRA-ARTICOLARI</a:t>
            </a:r>
            <a:br>
              <a:rPr lang="it-IT" sz="2400" b="1" dirty="0" smtClean="0">
                <a:solidFill>
                  <a:schemeClr val="accent4">
                    <a:lumMod val="60000"/>
                    <a:lumOff val="40000"/>
                  </a:schemeClr>
                </a:solidFill>
              </a:rPr>
            </a:br>
            <a:r>
              <a:rPr lang="it-IT" sz="2400" b="1" dirty="0" smtClean="0">
                <a:solidFill>
                  <a:srgbClr val="B40048"/>
                </a:solidFill>
              </a:rPr>
              <a:t> </a:t>
            </a:r>
            <a:r>
              <a:rPr lang="it-IT" sz="2400" b="1" dirty="0" smtClean="0">
                <a:solidFill>
                  <a:srgbClr val="00FF00"/>
                </a:solidFill>
              </a:rPr>
              <a:t>( </a:t>
            </a:r>
            <a:r>
              <a:rPr lang="it-IT" sz="2400" b="1" dirty="0" err="1" smtClean="0">
                <a:solidFill>
                  <a:srgbClr val="00FF00"/>
                </a:solidFill>
              </a:rPr>
              <a:t>EAMs</a:t>
            </a:r>
            <a:r>
              <a:rPr lang="it-IT" sz="2400" b="1" dirty="0" smtClean="0">
                <a:solidFill>
                  <a:srgbClr val="00FF00"/>
                </a:solidFill>
              </a:rPr>
              <a:t> )</a:t>
            </a:r>
            <a:endParaRPr lang="it-IT" sz="2400" b="1" dirty="0">
              <a:solidFill>
                <a:srgbClr val="00FF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C:\Users\PINO\Pictures\Scansioni personali\Scan_Pic0029.jpg"/>
          <p:cNvPicPr>
            <a:picLocks noChangeAspect="1" noChangeArrowheads="1"/>
          </p:cNvPicPr>
          <p:nvPr/>
        </p:nvPicPr>
        <p:blipFill>
          <a:blip r:embed="rId2" cstate="print"/>
          <a:srcRect/>
          <a:stretch>
            <a:fillRect/>
          </a:stretch>
        </p:blipFill>
        <p:spPr bwMode="auto">
          <a:xfrm>
            <a:off x="285720" y="357166"/>
            <a:ext cx="8572560" cy="6143668"/>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714348" y="214290"/>
            <a:ext cx="7772400" cy="500066"/>
          </a:xfrm>
        </p:spPr>
        <p:txBody>
          <a:bodyPr/>
          <a:lstStyle/>
          <a:p>
            <a:pPr algn="ctr"/>
            <a:r>
              <a:rPr lang="it-IT" sz="3200" b="1" dirty="0" smtClean="0">
                <a:solidFill>
                  <a:srgbClr val="FF0000"/>
                </a:solidFill>
              </a:rPr>
              <a:t>CONCLUSIONI</a:t>
            </a:r>
            <a:endParaRPr lang="it-IT" sz="3200" b="1" dirty="0">
              <a:solidFill>
                <a:srgbClr val="FF0000"/>
              </a:solidFill>
            </a:endParaRPr>
          </a:p>
        </p:txBody>
      </p:sp>
      <p:sp>
        <p:nvSpPr>
          <p:cNvPr id="141315" name="Rectangle 3"/>
          <p:cNvSpPr>
            <a:spLocks noGrp="1" noChangeArrowheads="1"/>
          </p:cNvSpPr>
          <p:nvPr>
            <p:ph type="body" idx="1"/>
          </p:nvPr>
        </p:nvSpPr>
        <p:spPr>
          <a:xfrm>
            <a:off x="428596" y="1000108"/>
            <a:ext cx="8229600" cy="5548330"/>
          </a:xfrm>
        </p:spPr>
        <p:txBody>
          <a:bodyPr>
            <a:normAutofit fontScale="92500" lnSpcReduction="10000"/>
          </a:bodyPr>
          <a:lstStyle/>
          <a:p>
            <a:pPr algn="just"/>
            <a:r>
              <a:rPr lang="it-IT" sz="2000" dirty="0">
                <a:solidFill>
                  <a:schemeClr val="accent4">
                    <a:lumMod val="60000"/>
                    <a:lumOff val="40000"/>
                  </a:schemeClr>
                </a:solidFill>
              </a:rPr>
              <a:t>tra gli strumenti per valutare la </a:t>
            </a:r>
            <a:r>
              <a:rPr lang="it-IT" sz="2000" dirty="0">
                <a:solidFill>
                  <a:srgbClr val="00FF00"/>
                </a:solidFill>
              </a:rPr>
              <a:t>remissione clinica nelle SpA assiali</a:t>
            </a:r>
            <a:r>
              <a:rPr lang="it-IT" sz="2000" dirty="0">
                <a:solidFill>
                  <a:schemeClr val="accent4">
                    <a:lumMod val="60000"/>
                    <a:lumOff val="40000"/>
                  </a:schemeClr>
                </a:solidFill>
              </a:rPr>
              <a:t>, </a:t>
            </a:r>
            <a:endParaRPr lang="it-IT" sz="2000" dirty="0" smtClean="0">
              <a:solidFill>
                <a:schemeClr val="accent4">
                  <a:lumMod val="60000"/>
                  <a:lumOff val="40000"/>
                </a:schemeClr>
              </a:solidFill>
            </a:endParaRPr>
          </a:p>
          <a:p>
            <a:pPr algn="just">
              <a:buNone/>
            </a:pPr>
            <a:r>
              <a:rPr lang="it-IT" sz="2000" b="1" dirty="0" smtClean="0">
                <a:solidFill>
                  <a:schemeClr val="accent4">
                    <a:lumMod val="60000"/>
                    <a:lumOff val="40000"/>
                  </a:schemeClr>
                </a:solidFill>
              </a:rPr>
              <a:t>       l’ </a:t>
            </a:r>
            <a:r>
              <a:rPr lang="it-IT" sz="2000" b="1" dirty="0" smtClean="0">
                <a:solidFill>
                  <a:srgbClr val="00FF00"/>
                </a:solidFill>
              </a:rPr>
              <a:t>ASDAS </a:t>
            </a:r>
            <a:r>
              <a:rPr lang="it-IT" sz="2000" b="1" i="1" dirty="0" err="1">
                <a:solidFill>
                  <a:srgbClr val="00FF00"/>
                </a:solidFill>
              </a:rPr>
              <a:t>inactive</a:t>
            </a:r>
            <a:r>
              <a:rPr lang="it-IT" sz="2000" b="1" i="1" dirty="0">
                <a:solidFill>
                  <a:srgbClr val="00FF00"/>
                </a:solidFill>
              </a:rPr>
              <a:t> </a:t>
            </a:r>
            <a:r>
              <a:rPr lang="it-IT" sz="2000" b="1" i="1" dirty="0" err="1">
                <a:solidFill>
                  <a:srgbClr val="00FF00"/>
                </a:solidFill>
              </a:rPr>
              <a:t>disease</a:t>
            </a:r>
            <a:r>
              <a:rPr lang="it-IT" sz="2000" dirty="0">
                <a:solidFill>
                  <a:srgbClr val="00FF00"/>
                </a:solidFill>
              </a:rPr>
              <a:t> </a:t>
            </a:r>
            <a:r>
              <a:rPr lang="it-IT" sz="2000" dirty="0">
                <a:solidFill>
                  <a:schemeClr val="accent4">
                    <a:lumMod val="60000"/>
                    <a:lumOff val="40000"/>
                  </a:schemeClr>
                </a:solidFill>
              </a:rPr>
              <a:t>sembra essere il migliore</a:t>
            </a:r>
            <a:r>
              <a:rPr lang="it-IT" sz="2000" dirty="0" smtClean="0">
                <a:solidFill>
                  <a:schemeClr val="accent4">
                    <a:lumMod val="60000"/>
                    <a:lumOff val="40000"/>
                  </a:schemeClr>
                </a:solidFill>
              </a:rPr>
              <a:t>;</a:t>
            </a:r>
          </a:p>
          <a:p>
            <a:pPr algn="just"/>
            <a:endParaRPr lang="it-IT" sz="2000" dirty="0">
              <a:solidFill>
                <a:schemeClr val="accent4">
                  <a:lumMod val="60000"/>
                  <a:lumOff val="40000"/>
                </a:schemeClr>
              </a:solidFill>
            </a:endParaRPr>
          </a:p>
          <a:p>
            <a:pPr algn="just"/>
            <a:r>
              <a:rPr lang="en-US" sz="2000" dirty="0" err="1">
                <a:solidFill>
                  <a:schemeClr val="accent4">
                    <a:lumMod val="60000"/>
                    <a:lumOff val="40000"/>
                  </a:schemeClr>
                </a:solidFill>
              </a:rPr>
              <a:t>l’esatto</a:t>
            </a:r>
            <a:r>
              <a:rPr lang="en-US" sz="2000" dirty="0">
                <a:solidFill>
                  <a:schemeClr val="accent4">
                    <a:lumMod val="60000"/>
                    <a:lumOff val="40000"/>
                  </a:schemeClr>
                </a:solidFill>
              </a:rPr>
              <a:t> </a:t>
            </a:r>
            <a:r>
              <a:rPr lang="en-US" sz="2000" dirty="0" err="1">
                <a:solidFill>
                  <a:srgbClr val="00FF00"/>
                </a:solidFill>
              </a:rPr>
              <a:t>ruolo</a:t>
            </a:r>
            <a:r>
              <a:rPr lang="en-US" sz="2000" dirty="0">
                <a:solidFill>
                  <a:srgbClr val="00FF00"/>
                </a:solidFill>
              </a:rPr>
              <a:t> </a:t>
            </a:r>
            <a:r>
              <a:rPr lang="en-US" sz="2000" dirty="0" err="1">
                <a:solidFill>
                  <a:srgbClr val="00FF00"/>
                </a:solidFill>
              </a:rPr>
              <a:t>dell’imaging</a:t>
            </a:r>
            <a:r>
              <a:rPr lang="en-US" sz="2000" dirty="0">
                <a:solidFill>
                  <a:srgbClr val="00FF00"/>
                </a:solidFill>
              </a:rPr>
              <a:t> (RM </a:t>
            </a:r>
            <a:r>
              <a:rPr lang="en-US" sz="2000" dirty="0" err="1">
                <a:solidFill>
                  <a:srgbClr val="00FF00"/>
                </a:solidFill>
              </a:rPr>
              <a:t>ed</a:t>
            </a:r>
            <a:r>
              <a:rPr lang="en-US" sz="2000" dirty="0">
                <a:solidFill>
                  <a:srgbClr val="00FF00"/>
                </a:solidFill>
              </a:rPr>
              <a:t> RX) </a:t>
            </a:r>
            <a:r>
              <a:rPr lang="en-US" sz="2000" dirty="0" err="1">
                <a:solidFill>
                  <a:srgbClr val="00FF00"/>
                </a:solidFill>
              </a:rPr>
              <a:t>nella</a:t>
            </a:r>
            <a:r>
              <a:rPr lang="en-US" sz="2000" dirty="0">
                <a:solidFill>
                  <a:srgbClr val="00FF00"/>
                </a:solidFill>
              </a:rPr>
              <a:t> </a:t>
            </a:r>
            <a:r>
              <a:rPr lang="en-US" sz="2000" dirty="0" err="1">
                <a:solidFill>
                  <a:srgbClr val="00FF00"/>
                </a:solidFill>
              </a:rPr>
              <a:t>definizione</a:t>
            </a:r>
            <a:r>
              <a:rPr lang="en-US" sz="2000" dirty="0">
                <a:solidFill>
                  <a:srgbClr val="00FF00"/>
                </a:solidFill>
              </a:rPr>
              <a:t> </a:t>
            </a:r>
            <a:r>
              <a:rPr lang="en-US" sz="2000" dirty="0" err="1">
                <a:solidFill>
                  <a:srgbClr val="00FF00"/>
                </a:solidFill>
              </a:rPr>
              <a:t>della</a:t>
            </a:r>
            <a:r>
              <a:rPr lang="en-US" sz="2000" dirty="0">
                <a:solidFill>
                  <a:srgbClr val="00FF00"/>
                </a:solidFill>
              </a:rPr>
              <a:t> </a:t>
            </a:r>
            <a:r>
              <a:rPr lang="en-US" sz="2000" dirty="0" err="1">
                <a:solidFill>
                  <a:srgbClr val="00FF00"/>
                </a:solidFill>
              </a:rPr>
              <a:t>remissione</a:t>
            </a:r>
            <a:r>
              <a:rPr lang="en-US" sz="2000" dirty="0">
                <a:solidFill>
                  <a:srgbClr val="00FF00"/>
                </a:solidFill>
              </a:rPr>
              <a:t> </a:t>
            </a:r>
            <a:r>
              <a:rPr lang="en-US" sz="2000" dirty="0" err="1">
                <a:solidFill>
                  <a:schemeClr val="accent4">
                    <a:lumMod val="60000"/>
                    <a:lumOff val="40000"/>
                  </a:schemeClr>
                </a:solidFill>
              </a:rPr>
              <a:t>deve</a:t>
            </a:r>
            <a:r>
              <a:rPr lang="en-US" sz="2000" dirty="0">
                <a:solidFill>
                  <a:schemeClr val="accent4">
                    <a:lumMod val="60000"/>
                    <a:lumOff val="40000"/>
                  </a:schemeClr>
                </a:solidFill>
              </a:rPr>
              <a:t> </a:t>
            </a:r>
            <a:r>
              <a:rPr lang="en-US" sz="2000" dirty="0" err="1">
                <a:solidFill>
                  <a:schemeClr val="accent4">
                    <a:lumMod val="60000"/>
                    <a:lumOff val="40000"/>
                  </a:schemeClr>
                </a:solidFill>
              </a:rPr>
              <a:t>essere</a:t>
            </a:r>
            <a:r>
              <a:rPr lang="en-US" sz="2000" dirty="0">
                <a:solidFill>
                  <a:schemeClr val="accent4">
                    <a:lumMod val="60000"/>
                    <a:lumOff val="40000"/>
                  </a:schemeClr>
                </a:solidFill>
              </a:rPr>
              <a:t> </a:t>
            </a:r>
            <a:r>
              <a:rPr lang="en-US" sz="2000" dirty="0" err="1">
                <a:solidFill>
                  <a:schemeClr val="accent4">
                    <a:lumMod val="60000"/>
                    <a:lumOff val="40000"/>
                  </a:schemeClr>
                </a:solidFill>
              </a:rPr>
              <a:t>ancora</a:t>
            </a:r>
            <a:r>
              <a:rPr lang="en-US" sz="2000" dirty="0">
                <a:solidFill>
                  <a:schemeClr val="accent4">
                    <a:lumMod val="60000"/>
                    <a:lumOff val="40000"/>
                  </a:schemeClr>
                </a:solidFill>
              </a:rPr>
              <a:t> </a:t>
            </a:r>
            <a:r>
              <a:rPr lang="en-US" sz="2000" dirty="0" err="1">
                <a:solidFill>
                  <a:schemeClr val="accent4">
                    <a:lumMod val="60000"/>
                    <a:lumOff val="40000"/>
                  </a:schemeClr>
                </a:solidFill>
              </a:rPr>
              <a:t>definito</a:t>
            </a:r>
            <a:r>
              <a:rPr lang="en-US" sz="2000" dirty="0">
                <a:solidFill>
                  <a:schemeClr val="accent4">
                    <a:lumMod val="60000"/>
                    <a:lumOff val="40000"/>
                  </a:schemeClr>
                </a:solidFill>
              </a:rPr>
              <a:t>, ma </a:t>
            </a:r>
            <a:r>
              <a:rPr lang="en-US" sz="2000" dirty="0" err="1">
                <a:solidFill>
                  <a:schemeClr val="accent4">
                    <a:lumMod val="60000"/>
                    <a:lumOff val="40000"/>
                  </a:schemeClr>
                </a:solidFill>
              </a:rPr>
              <a:t>potrebbe</a:t>
            </a:r>
            <a:r>
              <a:rPr lang="en-US" sz="2000" dirty="0">
                <a:solidFill>
                  <a:schemeClr val="accent4">
                    <a:lumMod val="60000"/>
                    <a:lumOff val="40000"/>
                  </a:schemeClr>
                </a:solidFill>
              </a:rPr>
              <a:t> </a:t>
            </a:r>
            <a:r>
              <a:rPr lang="en-US" sz="2000" dirty="0" err="1">
                <a:solidFill>
                  <a:schemeClr val="accent4">
                    <a:lumMod val="60000"/>
                    <a:lumOff val="40000"/>
                  </a:schemeClr>
                </a:solidFill>
              </a:rPr>
              <a:t>giocare</a:t>
            </a:r>
            <a:r>
              <a:rPr lang="en-US" sz="2000" dirty="0">
                <a:solidFill>
                  <a:schemeClr val="accent4">
                    <a:lumMod val="60000"/>
                    <a:lumOff val="40000"/>
                  </a:schemeClr>
                </a:solidFill>
              </a:rPr>
              <a:t> un </a:t>
            </a:r>
            <a:r>
              <a:rPr lang="en-US" sz="2000" dirty="0" err="1">
                <a:solidFill>
                  <a:schemeClr val="accent4">
                    <a:lumMod val="60000"/>
                    <a:lumOff val="40000"/>
                  </a:schemeClr>
                </a:solidFill>
              </a:rPr>
              <a:t>ruolo</a:t>
            </a:r>
            <a:r>
              <a:rPr lang="en-US" sz="2000" dirty="0">
                <a:solidFill>
                  <a:schemeClr val="accent4">
                    <a:lumMod val="60000"/>
                    <a:lumOff val="40000"/>
                  </a:schemeClr>
                </a:solidFill>
              </a:rPr>
              <a:t> </a:t>
            </a:r>
            <a:r>
              <a:rPr lang="en-US" sz="2000" dirty="0" err="1">
                <a:solidFill>
                  <a:schemeClr val="accent4">
                    <a:lumMod val="60000"/>
                    <a:lumOff val="40000"/>
                  </a:schemeClr>
                </a:solidFill>
              </a:rPr>
              <a:t>sempre</a:t>
            </a:r>
            <a:r>
              <a:rPr lang="en-US" sz="2000" dirty="0">
                <a:solidFill>
                  <a:schemeClr val="accent4">
                    <a:lumMod val="60000"/>
                    <a:lumOff val="40000"/>
                  </a:schemeClr>
                </a:solidFill>
              </a:rPr>
              <a:t> </a:t>
            </a:r>
            <a:r>
              <a:rPr lang="en-US" sz="2000" dirty="0" err="1">
                <a:solidFill>
                  <a:schemeClr val="accent4">
                    <a:lumMod val="60000"/>
                    <a:lumOff val="40000"/>
                  </a:schemeClr>
                </a:solidFill>
              </a:rPr>
              <a:t>più</a:t>
            </a:r>
            <a:r>
              <a:rPr lang="en-US" sz="2000" dirty="0">
                <a:solidFill>
                  <a:schemeClr val="accent4">
                    <a:lumMod val="60000"/>
                    <a:lumOff val="40000"/>
                  </a:schemeClr>
                </a:solidFill>
              </a:rPr>
              <a:t> </a:t>
            </a:r>
            <a:r>
              <a:rPr lang="en-US" sz="2000" dirty="0" err="1">
                <a:solidFill>
                  <a:schemeClr val="accent4">
                    <a:lumMod val="60000"/>
                    <a:lumOff val="40000"/>
                  </a:schemeClr>
                </a:solidFill>
              </a:rPr>
              <a:t>rilevante</a:t>
            </a:r>
            <a:r>
              <a:rPr lang="en-US" sz="2000" dirty="0">
                <a:solidFill>
                  <a:schemeClr val="accent4">
                    <a:lumMod val="60000"/>
                    <a:lumOff val="40000"/>
                  </a:schemeClr>
                </a:solidFill>
              </a:rPr>
              <a:t> in </a:t>
            </a:r>
            <a:r>
              <a:rPr lang="en-US" sz="2000" dirty="0" err="1">
                <a:solidFill>
                  <a:schemeClr val="accent4">
                    <a:lumMod val="60000"/>
                    <a:lumOff val="40000"/>
                  </a:schemeClr>
                </a:solidFill>
              </a:rPr>
              <a:t>futuro</a:t>
            </a:r>
            <a:r>
              <a:rPr lang="en-US" sz="2000" dirty="0" smtClean="0">
                <a:solidFill>
                  <a:schemeClr val="accent4">
                    <a:lumMod val="60000"/>
                    <a:lumOff val="40000"/>
                  </a:schemeClr>
                </a:solidFill>
              </a:rPr>
              <a:t>;</a:t>
            </a:r>
          </a:p>
          <a:p>
            <a:pPr algn="just"/>
            <a:endParaRPr lang="en-US" sz="2000" dirty="0">
              <a:solidFill>
                <a:schemeClr val="accent4">
                  <a:lumMod val="60000"/>
                  <a:lumOff val="40000"/>
                </a:schemeClr>
              </a:solidFill>
            </a:endParaRPr>
          </a:p>
          <a:p>
            <a:pPr algn="just"/>
            <a:r>
              <a:rPr lang="it-IT" sz="2000" dirty="0">
                <a:solidFill>
                  <a:srgbClr val="00FF00"/>
                </a:solidFill>
              </a:rPr>
              <a:t>la remissione clinica, e probabilmente anche quella radiologica, potrebbero essere raggiunte in maniera più efficace se i pazienti fossero trattati precocemente</a:t>
            </a:r>
            <a:r>
              <a:rPr lang="it-IT" sz="2000" dirty="0" smtClean="0">
                <a:solidFill>
                  <a:srgbClr val="00FF00"/>
                </a:solidFill>
              </a:rPr>
              <a:t>;</a:t>
            </a:r>
          </a:p>
          <a:p>
            <a:pPr algn="just"/>
            <a:endParaRPr lang="it-IT" sz="2000" dirty="0">
              <a:solidFill>
                <a:schemeClr val="accent4">
                  <a:lumMod val="60000"/>
                  <a:lumOff val="40000"/>
                </a:schemeClr>
              </a:solidFill>
            </a:endParaRPr>
          </a:p>
          <a:p>
            <a:pPr algn="just"/>
            <a:r>
              <a:rPr lang="en-US" sz="2000" dirty="0" err="1">
                <a:solidFill>
                  <a:srgbClr val="00FF00"/>
                </a:solidFill>
              </a:rPr>
              <a:t>recuperare</a:t>
            </a:r>
            <a:r>
              <a:rPr lang="en-US" sz="2000" dirty="0">
                <a:solidFill>
                  <a:srgbClr val="00FF00"/>
                </a:solidFill>
              </a:rPr>
              <a:t> </a:t>
            </a:r>
            <a:r>
              <a:rPr lang="en-US" sz="2000" dirty="0" err="1">
                <a:solidFill>
                  <a:srgbClr val="00FF00"/>
                </a:solidFill>
              </a:rPr>
              <a:t>una</a:t>
            </a:r>
            <a:r>
              <a:rPr lang="en-US" sz="2000" dirty="0">
                <a:solidFill>
                  <a:srgbClr val="00FF00"/>
                </a:solidFill>
              </a:rPr>
              <a:t> </a:t>
            </a:r>
            <a:r>
              <a:rPr lang="en-US" sz="2000" dirty="0" err="1">
                <a:solidFill>
                  <a:srgbClr val="00FF00"/>
                </a:solidFill>
              </a:rPr>
              <a:t>normale</a:t>
            </a:r>
            <a:r>
              <a:rPr lang="en-US" sz="2000" dirty="0">
                <a:solidFill>
                  <a:srgbClr val="00FF00"/>
                </a:solidFill>
              </a:rPr>
              <a:t> </a:t>
            </a:r>
            <a:r>
              <a:rPr lang="en-US" sz="2000" dirty="0" err="1">
                <a:solidFill>
                  <a:srgbClr val="00FF00"/>
                </a:solidFill>
              </a:rPr>
              <a:t>funzionalità</a:t>
            </a:r>
            <a:r>
              <a:rPr lang="en-US" sz="2000" dirty="0">
                <a:solidFill>
                  <a:srgbClr val="00FF00"/>
                </a:solidFill>
              </a:rPr>
              <a:t> </a:t>
            </a:r>
            <a:r>
              <a:rPr lang="en-US" sz="2000" dirty="0">
                <a:solidFill>
                  <a:schemeClr val="accent4">
                    <a:lumMod val="60000"/>
                    <a:lumOff val="40000"/>
                  </a:schemeClr>
                </a:solidFill>
              </a:rPr>
              <a:t>è un </a:t>
            </a:r>
            <a:r>
              <a:rPr lang="en-US" sz="2000" dirty="0" err="1">
                <a:solidFill>
                  <a:schemeClr val="accent4">
                    <a:lumMod val="60000"/>
                    <a:lumOff val="40000"/>
                  </a:schemeClr>
                </a:solidFill>
              </a:rPr>
              <a:t>obiettivo</a:t>
            </a:r>
            <a:r>
              <a:rPr lang="en-US" sz="2000" dirty="0">
                <a:solidFill>
                  <a:schemeClr val="accent4">
                    <a:lumMod val="60000"/>
                    <a:lumOff val="40000"/>
                  </a:schemeClr>
                </a:solidFill>
              </a:rPr>
              <a:t> </a:t>
            </a:r>
            <a:r>
              <a:rPr lang="en-US" sz="2000" dirty="0" err="1">
                <a:solidFill>
                  <a:schemeClr val="accent4">
                    <a:lumMod val="60000"/>
                    <a:lumOff val="40000"/>
                  </a:schemeClr>
                </a:solidFill>
              </a:rPr>
              <a:t>importante</a:t>
            </a:r>
            <a:r>
              <a:rPr lang="en-US" sz="2000" dirty="0">
                <a:solidFill>
                  <a:schemeClr val="accent4">
                    <a:lumMod val="60000"/>
                    <a:lumOff val="40000"/>
                  </a:schemeClr>
                </a:solidFill>
              </a:rPr>
              <a:t> </a:t>
            </a:r>
            <a:r>
              <a:rPr lang="en-US" sz="2000" dirty="0" err="1">
                <a:solidFill>
                  <a:schemeClr val="accent4">
                    <a:lumMod val="60000"/>
                    <a:lumOff val="40000"/>
                  </a:schemeClr>
                </a:solidFill>
              </a:rPr>
              <a:t>della</a:t>
            </a:r>
            <a:r>
              <a:rPr lang="en-US" sz="2000" dirty="0">
                <a:solidFill>
                  <a:schemeClr val="accent4">
                    <a:lumMod val="60000"/>
                    <a:lumOff val="40000"/>
                  </a:schemeClr>
                </a:solidFill>
              </a:rPr>
              <a:t> </a:t>
            </a:r>
            <a:r>
              <a:rPr lang="en-US" sz="2000" dirty="0" err="1">
                <a:solidFill>
                  <a:schemeClr val="accent4">
                    <a:lumMod val="60000"/>
                    <a:lumOff val="40000"/>
                  </a:schemeClr>
                </a:solidFill>
              </a:rPr>
              <a:t>terapia</a:t>
            </a:r>
            <a:r>
              <a:rPr lang="en-US" sz="2000" dirty="0">
                <a:solidFill>
                  <a:schemeClr val="accent4">
                    <a:lumMod val="60000"/>
                    <a:lumOff val="40000"/>
                  </a:schemeClr>
                </a:solidFill>
              </a:rPr>
              <a:t> </a:t>
            </a:r>
            <a:r>
              <a:rPr lang="en-US" sz="2000" dirty="0" err="1">
                <a:solidFill>
                  <a:schemeClr val="accent4">
                    <a:lumMod val="60000"/>
                    <a:lumOff val="40000"/>
                  </a:schemeClr>
                </a:solidFill>
              </a:rPr>
              <a:t>perchè</a:t>
            </a:r>
            <a:r>
              <a:rPr lang="en-US" sz="2000" dirty="0">
                <a:solidFill>
                  <a:schemeClr val="accent4">
                    <a:lumMod val="60000"/>
                    <a:lumOff val="40000"/>
                  </a:schemeClr>
                </a:solidFill>
              </a:rPr>
              <a:t> </a:t>
            </a:r>
            <a:r>
              <a:rPr lang="en-US" sz="2000" dirty="0" err="1">
                <a:solidFill>
                  <a:schemeClr val="accent4">
                    <a:lumMod val="60000"/>
                    <a:lumOff val="40000"/>
                  </a:schemeClr>
                </a:solidFill>
              </a:rPr>
              <a:t>può</a:t>
            </a:r>
            <a:r>
              <a:rPr lang="en-US" sz="2000" dirty="0">
                <a:solidFill>
                  <a:schemeClr val="accent4">
                    <a:lumMod val="60000"/>
                    <a:lumOff val="40000"/>
                  </a:schemeClr>
                </a:solidFill>
              </a:rPr>
              <a:t> </a:t>
            </a:r>
            <a:r>
              <a:rPr lang="en-US" sz="2000" dirty="0" err="1">
                <a:solidFill>
                  <a:schemeClr val="accent4">
                    <a:lumMod val="60000"/>
                    <a:lumOff val="40000"/>
                  </a:schemeClr>
                </a:solidFill>
              </a:rPr>
              <a:t>essere</a:t>
            </a:r>
            <a:r>
              <a:rPr lang="en-US" sz="2000" dirty="0">
                <a:solidFill>
                  <a:schemeClr val="accent4">
                    <a:lumMod val="60000"/>
                    <a:lumOff val="40000"/>
                  </a:schemeClr>
                </a:solidFill>
              </a:rPr>
              <a:t> </a:t>
            </a:r>
            <a:r>
              <a:rPr lang="en-US" sz="2000" dirty="0" err="1">
                <a:solidFill>
                  <a:schemeClr val="accent4">
                    <a:lumMod val="60000"/>
                    <a:lumOff val="40000"/>
                  </a:schemeClr>
                </a:solidFill>
              </a:rPr>
              <a:t>raggiunto</a:t>
            </a:r>
            <a:r>
              <a:rPr lang="en-US" sz="2000" dirty="0">
                <a:solidFill>
                  <a:schemeClr val="accent4">
                    <a:lumMod val="60000"/>
                    <a:lumOff val="40000"/>
                  </a:schemeClr>
                </a:solidFill>
              </a:rPr>
              <a:t> solo </a:t>
            </a:r>
            <a:r>
              <a:rPr lang="en-US" sz="2000" dirty="0" err="1">
                <a:solidFill>
                  <a:schemeClr val="accent4">
                    <a:lumMod val="60000"/>
                    <a:lumOff val="40000"/>
                  </a:schemeClr>
                </a:solidFill>
              </a:rPr>
              <a:t>nei</a:t>
            </a:r>
            <a:r>
              <a:rPr lang="en-US" sz="2000" dirty="0">
                <a:solidFill>
                  <a:schemeClr val="accent4">
                    <a:lumMod val="60000"/>
                    <a:lumOff val="40000"/>
                  </a:schemeClr>
                </a:solidFill>
              </a:rPr>
              <a:t> </a:t>
            </a:r>
            <a:r>
              <a:rPr lang="en-US" sz="2000" dirty="0" err="1">
                <a:solidFill>
                  <a:schemeClr val="accent4">
                    <a:lumMod val="60000"/>
                    <a:lumOff val="40000"/>
                  </a:schemeClr>
                </a:solidFill>
              </a:rPr>
              <a:t>casi</a:t>
            </a:r>
            <a:r>
              <a:rPr lang="en-US" sz="2000" dirty="0">
                <a:solidFill>
                  <a:schemeClr val="accent4">
                    <a:lumMod val="60000"/>
                    <a:lumOff val="40000"/>
                  </a:schemeClr>
                </a:solidFill>
              </a:rPr>
              <a:t> </a:t>
            </a:r>
            <a:r>
              <a:rPr lang="en-US" sz="2000" dirty="0" err="1">
                <a:solidFill>
                  <a:schemeClr val="accent4">
                    <a:lumMod val="60000"/>
                    <a:lumOff val="40000"/>
                  </a:schemeClr>
                </a:solidFill>
              </a:rPr>
              <a:t>di</a:t>
            </a:r>
            <a:r>
              <a:rPr lang="en-US" sz="2000" dirty="0">
                <a:solidFill>
                  <a:schemeClr val="accent4">
                    <a:lumMod val="60000"/>
                    <a:lumOff val="40000"/>
                  </a:schemeClr>
                </a:solidFill>
              </a:rPr>
              <a:t> </a:t>
            </a:r>
            <a:r>
              <a:rPr lang="en-US" sz="2000" dirty="0" err="1">
                <a:solidFill>
                  <a:schemeClr val="accent4">
                    <a:lumMod val="60000"/>
                    <a:lumOff val="40000"/>
                  </a:schemeClr>
                </a:solidFill>
              </a:rPr>
              <a:t>remissione</a:t>
            </a:r>
            <a:r>
              <a:rPr lang="en-US" sz="2000" dirty="0">
                <a:solidFill>
                  <a:schemeClr val="accent4">
                    <a:lumMod val="60000"/>
                    <a:lumOff val="40000"/>
                  </a:schemeClr>
                </a:solidFill>
              </a:rPr>
              <a:t> </a:t>
            </a:r>
            <a:r>
              <a:rPr lang="en-US" sz="2000" dirty="0" err="1">
                <a:solidFill>
                  <a:schemeClr val="accent4">
                    <a:lumMod val="60000"/>
                    <a:lumOff val="40000"/>
                  </a:schemeClr>
                </a:solidFill>
              </a:rPr>
              <a:t>clinica</a:t>
            </a:r>
            <a:r>
              <a:rPr lang="en-US" sz="2000" dirty="0">
                <a:solidFill>
                  <a:schemeClr val="accent4">
                    <a:lumMod val="60000"/>
                    <a:lumOff val="40000"/>
                  </a:schemeClr>
                </a:solidFill>
              </a:rPr>
              <a:t> e se </a:t>
            </a:r>
            <a:r>
              <a:rPr lang="en-US" sz="2000" dirty="0" err="1">
                <a:solidFill>
                  <a:schemeClr val="accent4">
                    <a:lumMod val="60000"/>
                    <a:lumOff val="40000"/>
                  </a:schemeClr>
                </a:solidFill>
              </a:rPr>
              <a:t>il</a:t>
            </a:r>
            <a:r>
              <a:rPr lang="en-US" sz="2000" dirty="0">
                <a:solidFill>
                  <a:schemeClr val="accent4">
                    <a:lumMod val="60000"/>
                    <a:lumOff val="40000"/>
                  </a:schemeClr>
                </a:solidFill>
              </a:rPr>
              <a:t> </a:t>
            </a:r>
            <a:r>
              <a:rPr lang="en-US" sz="2000" dirty="0" err="1">
                <a:solidFill>
                  <a:schemeClr val="accent4">
                    <a:lumMod val="60000"/>
                    <a:lumOff val="40000"/>
                  </a:schemeClr>
                </a:solidFill>
              </a:rPr>
              <a:t>danno</a:t>
            </a:r>
            <a:r>
              <a:rPr lang="en-US" sz="2000" dirty="0">
                <a:solidFill>
                  <a:schemeClr val="accent4">
                    <a:lumMod val="60000"/>
                    <a:lumOff val="40000"/>
                  </a:schemeClr>
                </a:solidFill>
              </a:rPr>
              <a:t> </a:t>
            </a:r>
            <a:r>
              <a:rPr lang="en-US" sz="2000" dirty="0" err="1">
                <a:solidFill>
                  <a:schemeClr val="accent4">
                    <a:lumMod val="60000"/>
                    <a:lumOff val="40000"/>
                  </a:schemeClr>
                </a:solidFill>
              </a:rPr>
              <a:t>strutturale</a:t>
            </a:r>
            <a:r>
              <a:rPr lang="en-US" sz="2000" dirty="0">
                <a:solidFill>
                  <a:schemeClr val="accent4">
                    <a:lumMod val="60000"/>
                    <a:lumOff val="40000"/>
                  </a:schemeClr>
                </a:solidFill>
              </a:rPr>
              <a:t> è </a:t>
            </a:r>
            <a:r>
              <a:rPr lang="en-US" sz="2000" dirty="0" err="1">
                <a:solidFill>
                  <a:schemeClr val="accent4">
                    <a:lumMod val="60000"/>
                    <a:lumOff val="40000"/>
                  </a:schemeClr>
                </a:solidFill>
              </a:rPr>
              <a:t>stato</a:t>
            </a:r>
            <a:r>
              <a:rPr lang="en-US" sz="2000" dirty="0">
                <a:solidFill>
                  <a:schemeClr val="accent4">
                    <a:lumMod val="60000"/>
                    <a:lumOff val="40000"/>
                  </a:schemeClr>
                </a:solidFill>
              </a:rPr>
              <a:t> </a:t>
            </a:r>
            <a:r>
              <a:rPr lang="en-US" sz="2000" dirty="0" err="1">
                <a:solidFill>
                  <a:schemeClr val="accent4">
                    <a:lumMod val="60000"/>
                    <a:lumOff val="40000"/>
                  </a:schemeClr>
                </a:solidFill>
              </a:rPr>
              <a:t>scongiurato</a:t>
            </a:r>
            <a:r>
              <a:rPr lang="en-US" sz="2000" dirty="0">
                <a:solidFill>
                  <a:schemeClr val="accent4">
                    <a:lumMod val="60000"/>
                    <a:lumOff val="40000"/>
                  </a:schemeClr>
                </a:solidFill>
              </a:rPr>
              <a:t>; </a:t>
            </a:r>
            <a:endParaRPr lang="en-US" sz="2000" dirty="0" smtClean="0">
              <a:solidFill>
                <a:schemeClr val="accent4">
                  <a:lumMod val="60000"/>
                  <a:lumOff val="40000"/>
                </a:schemeClr>
              </a:solidFill>
            </a:endParaRPr>
          </a:p>
          <a:p>
            <a:pPr algn="just"/>
            <a:endParaRPr lang="en-US" sz="2000" dirty="0">
              <a:solidFill>
                <a:schemeClr val="accent4">
                  <a:lumMod val="60000"/>
                  <a:lumOff val="40000"/>
                </a:schemeClr>
              </a:solidFill>
            </a:endParaRPr>
          </a:p>
          <a:p>
            <a:pPr algn="just"/>
            <a:r>
              <a:rPr lang="en-US" sz="2000" dirty="0">
                <a:solidFill>
                  <a:srgbClr val="00FF00"/>
                </a:solidFill>
              </a:rPr>
              <a:t>le </a:t>
            </a:r>
            <a:r>
              <a:rPr lang="en-US" sz="2000" dirty="0" err="1">
                <a:solidFill>
                  <a:srgbClr val="00FF00"/>
                </a:solidFill>
              </a:rPr>
              <a:t>manifestazioni</a:t>
            </a:r>
            <a:r>
              <a:rPr lang="en-US" sz="2000" dirty="0">
                <a:solidFill>
                  <a:srgbClr val="00FF00"/>
                </a:solidFill>
              </a:rPr>
              <a:t> extra-</a:t>
            </a:r>
            <a:r>
              <a:rPr lang="en-US" sz="2000" dirty="0" err="1">
                <a:solidFill>
                  <a:srgbClr val="00FF00"/>
                </a:solidFill>
              </a:rPr>
              <a:t>articolari</a:t>
            </a:r>
            <a:r>
              <a:rPr lang="en-US" sz="2000" dirty="0">
                <a:solidFill>
                  <a:srgbClr val="00FF00"/>
                </a:solidFill>
              </a:rPr>
              <a:t> </a:t>
            </a:r>
            <a:r>
              <a:rPr lang="en-US" sz="2000" dirty="0" err="1">
                <a:solidFill>
                  <a:srgbClr val="00FF00"/>
                </a:solidFill>
              </a:rPr>
              <a:t>si</a:t>
            </a:r>
            <a:r>
              <a:rPr lang="en-US" sz="2000" dirty="0">
                <a:solidFill>
                  <a:srgbClr val="00FF00"/>
                </a:solidFill>
              </a:rPr>
              <a:t> </a:t>
            </a:r>
            <a:r>
              <a:rPr lang="en-US" sz="2000" dirty="0" err="1">
                <a:solidFill>
                  <a:srgbClr val="00FF00"/>
                </a:solidFill>
              </a:rPr>
              <a:t>persentano</a:t>
            </a:r>
            <a:r>
              <a:rPr lang="en-US" sz="2000" dirty="0">
                <a:solidFill>
                  <a:srgbClr val="00FF00"/>
                </a:solidFill>
              </a:rPr>
              <a:t> </a:t>
            </a:r>
            <a:r>
              <a:rPr lang="en-US" sz="2000" dirty="0" err="1">
                <a:solidFill>
                  <a:srgbClr val="00FF00"/>
                </a:solidFill>
              </a:rPr>
              <a:t>spesso</a:t>
            </a:r>
            <a:r>
              <a:rPr lang="en-US" sz="2000" dirty="0">
                <a:solidFill>
                  <a:srgbClr val="00FF00"/>
                </a:solidFill>
              </a:rPr>
              <a:t> in </a:t>
            </a:r>
            <a:r>
              <a:rPr lang="en-US" sz="2000" dirty="0" err="1">
                <a:solidFill>
                  <a:srgbClr val="00FF00"/>
                </a:solidFill>
              </a:rPr>
              <a:t>corso</a:t>
            </a:r>
            <a:r>
              <a:rPr lang="en-US" sz="2000" dirty="0">
                <a:solidFill>
                  <a:srgbClr val="00FF00"/>
                </a:solidFill>
              </a:rPr>
              <a:t> </a:t>
            </a:r>
            <a:r>
              <a:rPr lang="en-US" sz="2000" dirty="0" err="1">
                <a:solidFill>
                  <a:srgbClr val="00FF00"/>
                </a:solidFill>
              </a:rPr>
              <a:t>di</a:t>
            </a:r>
            <a:r>
              <a:rPr lang="en-US" sz="2000" dirty="0">
                <a:solidFill>
                  <a:srgbClr val="00FF00"/>
                </a:solidFill>
              </a:rPr>
              <a:t> </a:t>
            </a:r>
            <a:r>
              <a:rPr lang="en-US" sz="2000" dirty="0" err="1">
                <a:solidFill>
                  <a:srgbClr val="00FF00"/>
                </a:solidFill>
              </a:rPr>
              <a:t>SpA</a:t>
            </a:r>
            <a:r>
              <a:rPr lang="en-US" sz="2000" dirty="0">
                <a:solidFill>
                  <a:srgbClr val="00FF00"/>
                </a:solidFill>
              </a:rPr>
              <a:t> e </a:t>
            </a:r>
            <a:r>
              <a:rPr lang="en-US" sz="2000" dirty="0" err="1">
                <a:solidFill>
                  <a:srgbClr val="00FF00"/>
                </a:solidFill>
              </a:rPr>
              <a:t>dovrebbero</a:t>
            </a:r>
            <a:r>
              <a:rPr lang="en-US" sz="2000" dirty="0">
                <a:solidFill>
                  <a:srgbClr val="00FF00"/>
                </a:solidFill>
              </a:rPr>
              <a:t> </a:t>
            </a:r>
            <a:r>
              <a:rPr lang="en-US" sz="2000" dirty="0" err="1">
                <a:solidFill>
                  <a:srgbClr val="00FF00"/>
                </a:solidFill>
              </a:rPr>
              <a:t>orientare</a:t>
            </a:r>
            <a:r>
              <a:rPr lang="en-US" sz="2000" dirty="0">
                <a:solidFill>
                  <a:srgbClr val="00FF00"/>
                </a:solidFill>
              </a:rPr>
              <a:t> le </a:t>
            </a:r>
            <a:r>
              <a:rPr lang="en-US" sz="2000" dirty="0" err="1">
                <a:solidFill>
                  <a:srgbClr val="00FF00"/>
                </a:solidFill>
              </a:rPr>
              <a:t>scelte</a:t>
            </a:r>
            <a:r>
              <a:rPr lang="en-US" sz="2000" dirty="0">
                <a:solidFill>
                  <a:srgbClr val="00FF00"/>
                </a:solidFill>
              </a:rPr>
              <a:t> </a:t>
            </a:r>
            <a:r>
              <a:rPr lang="en-US" sz="2000" dirty="0" err="1">
                <a:solidFill>
                  <a:srgbClr val="00FF00"/>
                </a:solidFill>
              </a:rPr>
              <a:t>terapeutiche</a:t>
            </a:r>
            <a:r>
              <a:rPr lang="en-US" sz="2000" dirty="0">
                <a:solidFill>
                  <a:srgbClr val="00FF00"/>
                </a:solidFill>
              </a:rPr>
              <a:t>.</a:t>
            </a:r>
            <a:endParaRPr lang="it-IT" sz="2800" dirty="0">
              <a:solidFill>
                <a:srgbClr val="00FF00"/>
              </a:solidFill>
            </a:endParaRPr>
          </a:p>
        </p:txBody>
      </p:sp>
      <p:sp>
        <p:nvSpPr>
          <p:cNvPr id="141316" name="Rectangle 4"/>
          <p:cNvSpPr>
            <a:spLocks noChangeArrowheads="1"/>
          </p:cNvSpPr>
          <p:nvPr/>
        </p:nvSpPr>
        <p:spPr bwMode="auto">
          <a:xfrm>
            <a:off x="5500694" y="6357958"/>
            <a:ext cx="3429024" cy="307777"/>
          </a:xfrm>
          <a:prstGeom prst="rect">
            <a:avLst/>
          </a:prstGeom>
          <a:noFill/>
          <a:ln w="9525">
            <a:noFill/>
            <a:miter lim="800000"/>
            <a:headEnd/>
            <a:tailEnd/>
          </a:ln>
          <a:effectLst/>
        </p:spPr>
        <p:txBody>
          <a:bodyPr wrap="square">
            <a:spAutoFit/>
          </a:bodyPr>
          <a:lstStyle/>
          <a:p>
            <a:pPr algn="r"/>
            <a:r>
              <a:rPr lang="it-IT" sz="1400" b="1" dirty="0" err="1">
                <a:solidFill>
                  <a:srgbClr val="FFFF00"/>
                </a:solidFill>
              </a:rPr>
              <a:t>Ann</a:t>
            </a:r>
            <a:r>
              <a:rPr lang="it-IT" sz="1400" b="1" dirty="0">
                <a:solidFill>
                  <a:srgbClr val="FFFF00"/>
                </a:solidFill>
              </a:rPr>
              <a:t> </a:t>
            </a:r>
            <a:r>
              <a:rPr lang="it-IT" sz="1400" b="1" dirty="0" err="1">
                <a:solidFill>
                  <a:srgbClr val="FFFF00"/>
                </a:solidFill>
              </a:rPr>
              <a:t>Rheum</a:t>
            </a:r>
            <a:r>
              <a:rPr lang="it-IT" sz="1400" b="1" dirty="0">
                <a:solidFill>
                  <a:srgbClr val="FFFF00"/>
                </a:solidFill>
              </a:rPr>
              <a:t> </a:t>
            </a:r>
            <a:r>
              <a:rPr lang="it-IT" sz="1400" b="1" dirty="0" err="1">
                <a:solidFill>
                  <a:srgbClr val="FFFF00"/>
                </a:solidFill>
              </a:rPr>
              <a:t>Dis</a:t>
            </a:r>
            <a:r>
              <a:rPr lang="it-IT" sz="1400" b="1" dirty="0">
                <a:solidFill>
                  <a:srgbClr val="FFFF00"/>
                </a:solidFill>
              </a:rPr>
              <a:t> 2012;71(SII):i93-i95</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0"/>
          </p:nvPr>
        </p:nvSpPr>
        <p:spPr/>
        <p:txBody>
          <a:bodyPr/>
          <a:lstStyle/>
          <a:p>
            <a:fld id="{751B9B14-39E1-4026-A60C-EEC481CCF068}" type="slidenum">
              <a:rPr lang="en-US"/>
              <a:pPr/>
              <a:t>51</a:t>
            </a:fld>
            <a:endParaRPr lang="en-US"/>
          </a:p>
        </p:txBody>
      </p:sp>
      <p:sp>
        <p:nvSpPr>
          <p:cNvPr id="709635" name="Rectangle 3"/>
          <p:cNvSpPr>
            <a:spLocks noGrp="1" noChangeArrowheads="1"/>
          </p:cNvSpPr>
          <p:nvPr>
            <p:ph type="body" idx="1"/>
          </p:nvPr>
        </p:nvSpPr>
        <p:spPr>
          <a:xfrm>
            <a:off x="382588" y="1589088"/>
            <a:ext cx="8413750" cy="2840044"/>
          </a:xfrm>
        </p:spPr>
        <p:txBody>
          <a:bodyPr>
            <a:normAutofit/>
          </a:bodyPr>
          <a:lstStyle/>
          <a:p>
            <a:pPr algn="ctr">
              <a:buFont typeface="Arial" charset="0"/>
              <a:buNone/>
            </a:pPr>
            <a:r>
              <a:rPr lang="it-IT" sz="2800" dirty="0" smtClean="0">
                <a:solidFill>
                  <a:srgbClr val="FF0000"/>
                </a:solidFill>
              </a:rPr>
              <a:t>NEW    GRAPPA</a:t>
            </a:r>
          </a:p>
          <a:p>
            <a:pPr algn="ctr">
              <a:buFont typeface="Arial" charset="0"/>
              <a:buNone/>
            </a:pPr>
            <a:endParaRPr lang="it-IT" sz="2800" dirty="0" smtClean="0">
              <a:solidFill>
                <a:srgbClr val="FF0000"/>
              </a:solidFill>
            </a:endParaRPr>
          </a:p>
          <a:p>
            <a:pPr algn="ctr">
              <a:buFont typeface="Arial" charset="0"/>
              <a:buNone/>
            </a:pPr>
            <a:r>
              <a:rPr lang="it-IT" sz="2800" dirty="0" smtClean="0">
                <a:solidFill>
                  <a:srgbClr val="FF0000"/>
                </a:solidFill>
              </a:rPr>
              <a:t> TREATMENT      RECOMMENDATION    </a:t>
            </a:r>
            <a:r>
              <a:rPr lang="it-IT" sz="2800" dirty="0">
                <a:solidFill>
                  <a:srgbClr val="FF0000"/>
                </a:solidFill>
              </a:rPr>
              <a:t>FOR </a:t>
            </a:r>
            <a:endParaRPr lang="it-IT" sz="2800" dirty="0" smtClean="0">
              <a:solidFill>
                <a:srgbClr val="FF0000"/>
              </a:solidFill>
            </a:endParaRPr>
          </a:p>
          <a:p>
            <a:pPr algn="ctr">
              <a:buFont typeface="Arial" charset="0"/>
              <a:buNone/>
            </a:pPr>
            <a:endParaRPr lang="it-IT" sz="2800" dirty="0" smtClean="0">
              <a:solidFill>
                <a:srgbClr val="FF0000"/>
              </a:solidFill>
            </a:endParaRPr>
          </a:p>
          <a:p>
            <a:pPr algn="ctr">
              <a:buFont typeface="Arial" charset="0"/>
              <a:buNone/>
            </a:pPr>
            <a:r>
              <a:rPr lang="it-IT" sz="2800" dirty="0" smtClean="0">
                <a:solidFill>
                  <a:schemeClr val="accent4">
                    <a:lumMod val="60000"/>
                    <a:lumOff val="40000"/>
                  </a:schemeClr>
                </a:solidFill>
              </a:rPr>
              <a:t>PSORIATIC   ARTHRITIS</a:t>
            </a:r>
            <a:endParaRPr lang="it-IT" sz="2800" dirty="0">
              <a:solidFill>
                <a:schemeClr val="accent4">
                  <a:lumMod val="60000"/>
                  <a:lumOff val="40000"/>
                </a:schemeClr>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egnaposto numero diapositiva 3"/>
          <p:cNvSpPr>
            <a:spLocks noGrp="1"/>
          </p:cNvSpPr>
          <p:nvPr>
            <p:ph type="sldNum" sz="quarter" idx="10"/>
          </p:nvPr>
        </p:nvSpPr>
        <p:spPr/>
        <p:txBody>
          <a:bodyPr/>
          <a:lstStyle/>
          <a:p>
            <a:fld id="{12762A04-677E-456E-A64A-DEB5CB823796}" type="slidenum">
              <a:rPr lang="en-US"/>
              <a:pPr/>
              <a:t>52</a:t>
            </a:fld>
            <a:endParaRPr lang="en-US"/>
          </a:p>
        </p:txBody>
      </p:sp>
      <p:sp>
        <p:nvSpPr>
          <p:cNvPr id="697346" name="Rectangle 2"/>
          <p:cNvSpPr>
            <a:spLocks noGrp="1"/>
          </p:cNvSpPr>
          <p:nvPr>
            <p:ph type="title"/>
          </p:nvPr>
        </p:nvSpPr>
        <p:spPr>
          <a:xfrm>
            <a:off x="285720" y="285728"/>
            <a:ext cx="8534430" cy="563584"/>
          </a:xfrm>
        </p:spPr>
        <p:txBody>
          <a:bodyPr/>
          <a:lstStyle/>
          <a:p>
            <a:pPr algn="ctr"/>
            <a:r>
              <a:rPr lang="it-IT" sz="2400" b="1" dirty="0">
                <a:solidFill>
                  <a:srgbClr val="FF0000"/>
                </a:solidFill>
              </a:rPr>
              <a:t>GRAPPA TREATMENT RECOMMENDATION FOR </a:t>
            </a:r>
            <a:r>
              <a:rPr lang="it-IT" sz="2400" b="1" dirty="0" err="1">
                <a:solidFill>
                  <a:srgbClr val="FF0000"/>
                </a:solidFill>
              </a:rPr>
              <a:t>PsoA</a:t>
            </a:r>
            <a:endParaRPr lang="it-IT" sz="2400" b="1" dirty="0">
              <a:solidFill>
                <a:srgbClr val="FF0000"/>
              </a:solidFill>
            </a:endParaRPr>
          </a:p>
        </p:txBody>
      </p:sp>
      <p:pic>
        <p:nvPicPr>
          <p:cNvPr id="697349" name="Picture 5"/>
          <p:cNvPicPr>
            <a:picLocks noChangeAspect="1" noChangeArrowheads="1"/>
          </p:cNvPicPr>
          <p:nvPr/>
        </p:nvPicPr>
        <p:blipFill>
          <a:blip r:embed="rId2"/>
          <a:srcRect/>
          <a:stretch>
            <a:fillRect/>
          </a:stretch>
        </p:blipFill>
        <p:spPr bwMode="auto">
          <a:xfrm>
            <a:off x="1149350" y="1066800"/>
            <a:ext cx="7046913" cy="1854200"/>
          </a:xfrm>
          <a:prstGeom prst="rect">
            <a:avLst/>
          </a:prstGeom>
          <a:noFill/>
          <a:ln w="28575">
            <a:noFill/>
            <a:miter lim="800000"/>
            <a:headEnd/>
            <a:tailEnd/>
          </a:ln>
          <a:effectLst/>
        </p:spPr>
      </p:pic>
      <p:sp>
        <p:nvSpPr>
          <p:cNvPr id="697350" name="Oval 6"/>
          <p:cNvSpPr>
            <a:spLocks noChangeArrowheads="1"/>
          </p:cNvSpPr>
          <p:nvPr/>
        </p:nvSpPr>
        <p:spPr bwMode="auto">
          <a:xfrm>
            <a:off x="381000" y="2925763"/>
            <a:ext cx="1562100" cy="635000"/>
          </a:xfrm>
          <a:prstGeom prst="ellipse">
            <a:avLst/>
          </a:prstGeom>
          <a:solidFill>
            <a:schemeClr val="accent1"/>
          </a:solidFill>
          <a:ln w="28575">
            <a:noFill/>
            <a:round/>
            <a:headEnd/>
            <a:tailEnd/>
          </a:ln>
          <a:effectLst/>
        </p:spPr>
        <p:txBody>
          <a:bodyPr wrap="none" tIns="91440" bIns="91440" anchor="ctr"/>
          <a:lstStyle/>
          <a:p>
            <a:endParaRPr lang="it-IT"/>
          </a:p>
        </p:txBody>
      </p:sp>
      <p:sp>
        <p:nvSpPr>
          <p:cNvPr id="697351" name="Text Box 7"/>
          <p:cNvSpPr txBox="1">
            <a:spLocks noChangeArrowheads="1"/>
          </p:cNvSpPr>
          <p:nvPr/>
        </p:nvSpPr>
        <p:spPr bwMode="auto">
          <a:xfrm>
            <a:off x="444500" y="2901950"/>
            <a:ext cx="1435100" cy="733425"/>
          </a:xfrm>
          <a:prstGeom prst="rect">
            <a:avLst/>
          </a:prstGeom>
          <a:noFill/>
          <a:ln w="28575">
            <a:noFill/>
            <a:miter lim="800000"/>
            <a:headEnd/>
            <a:tailEnd/>
          </a:ln>
          <a:effectLst/>
        </p:spPr>
        <p:txBody>
          <a:bodyPr tIns="91440" bIns="91440">
            <a:spAutoFit/>
          </a:bodyPr>
          <a:lstStyle/>
          <a:p>
            <a:pPr algn="ctr">
              <a:spcBef>
                <a:spcPct val="50000"/>
              </a:spcBef>
            </a:pPr>
            <a:r>
              <a:rPr lang="it-IT" sz="1800" b="1"/>
              <a:t>Peripheral Arthritis</a:t>
            </a:r>
          </a:p>
        </p:txBody>
      </p:sp>
      <p:sp>
        <p:nvSpPr>
          <p:cNvPr id="697352" name="Oval 8"/>
          <p:cNvSpPr>
            <a:spLocks noChangeArrowheads="1"/>
          </p:cNvSpPr>
          <p:nvPr/>
        </p:nvSpPr>
        <p:spPr bwMode="auto">
          <a:xfrm>
            <a:off x="2057400" y="2925763"/>
            <a:ext cx="1562100" cy="635000"/>
          </a:xfrm>
          <a:prstGeom prst="ellipse">
            <a:avLst/>
          </a:prstGeom>
          <a:solidFill>
            <a:schemeClr val="accent1"/>
          </a:solidFill>
          <a:ln w="28575">
            <a:noFill/>
            <a:round/>
            <a:headEnd/>
            <a:tailEnd/>
          </a:ln>
          <a:effectLst/>
        </p:spPr>
        <p:txBody>
          <a:bodyPr wrap="none" tIns="91440" bIns="91440" anchor="ctr"/>
          <a:lstStyle/>
          <a:p>
            <a:endParaRPr lang="it-IT"/>
          </a:p>
        </p:txBody>
      </p:sp>
      <p:sp>
        <p:nvSpPr>
          <p:cNvPr id="697353" name="Text Box 9"/>
          <p:cNvSpPr txBox="1">
            <a:spLocks noChangeArrowheads="1"/>
          </p:cNvSpPr>
          <p:nvPr/>
        </p:nvSpPr>
        <p:spPr bwMode="auto">
          <a:xfrm>
            <a:off x="2044700" y="2889250"/>
            <a:ext cx="1625600" cy="733425"/>
          </a:xfrm>
          <a:prstGeom prst="rect">
            <a:avLst/>
          </a:prstGeom>
          <a:noFill/>
          <a:ln w="28575">
            <a:noFill/>
            <a:miter lim="800000"/>
            <a:headEnd/>
            <a:tailEnd/>
          </a:ln>
          <a:effectLst/>
        </p:spPr>
        <p:txBody>
          <a:bodyPr tIns="91440" bIns="91440">
            <a:spAutoFit/>
          </a:bodyPr>
          <a:lstStyle/>
          <a:p>
            <a:pPr algn="ctr">
              <a:spcBef>
                <a:spcPct val="50000"/>
              </a:spcBef>
            </a:pPr>
            <a:r>
              <a:rPr lang="it-IT" sz="1800" b="1"/>
              <a:t>Skin &amp; Nail disease</a:t>
            </a:r>
          </a:p>
        </p:txBody>
      </p:sp>
      <p:sp>
        <p:nvSpPr>
          <p:cNvPr id="697354" name="Oval 10"/>
          <p:cNvSpPr>
            <a:spLocks noChangeArrowheads="1"/>
          </p:cNvSpPr>
          <p:nvPr/>
        </p:nvSpPr>
        <p:spPr bwMode="auto">
          <a:xfrm>
            <a:off x="3835400" y="2925763"/>
            <a:ext cx="1562100" cy="635000"/>
          </a:xfrm>
          <a:prstGeom prst="ellipse">
            <a:avLst/>
          </a:prstGeom>
          <a:solidFill>
            <a:schemeClr val="accent1"/>
          </a:solidFill>
          <a:ln w="28575">
            <a:noFill/>
            <a:round/>
            <a:headEnd/>
            <a:tailEnd/>
          </a:ln>
          <a:effectLst/>
        </p:spPr>
        <p:txBody>
          <a:bodyPr wrap="none" tIns="91440" bIns="91440" anchor="ctr"/>
          <a:lstStyle/>
          <a:p>
            <a:endParaRPr lang="it-IT"/>
          </a:p>
        </p:txBody>
      </p:sp>
      <p:sp>
        <p:nvSpPr>
          <p:cNvPr id="697355" name="Text Box 11"/>
          <p:cNvSpPr txBox="1">
            <a:spLocks noChangeArrowheads="1"/>
          </p:cNvSpPr>
          <p:nvPr/>
        </p:nvSpPr>
        <p:spPr bwMode="auto">
          <a:xfrm>
            <a:off x="3975100" y="2876550"/>
            <a:ext cx="1282700" cy="733425"/>
          </a:xfrm>
          <a:prstGeom prst="rect">
            <a:avLst/>
          </a:prstGeom>
          <a:noFill/>
          <a:ln w="28575">
            <a:noFill/>
            <a:miter lim="800000"/>
            <a:headEnd/>
            <a:tailEnd/>
          </a:ln>
          <a:effectLst/>
        </p:spPr>
        <p:txBody>
          <a:bodyPr tIns="91440" bIns="91440">
            <a:spAutoFit/>
          </a:bodyPr>
          <a:lstStyle/>
          <a:p>
            <a:pPr algn="ctr">
              <a:spcBef>
                <a:spcPct val="50000"/>
              </a:spcBef>
            </a:pPr>
            <a:r>
              <a:rPr lang="it-IT" sz="1800" b="1"/>
              <a:t>Axial disease</a:t>
            </a:r>
          </a:p>
        </p:txBody>
      </p:sp>
      <p:sp>
        <p:nvSpPr>
          <p:cNvPr id="697356" name="Oval 12"/>
          <p:cNvSpPr>
            <a:spLocks noChangeArrowheads="1"/>
          </p:cNvSpPr>
          <p:nvPr/>
        </p:nvSpPr>
        <p:spPr bwMode="auto">
          <a:xfrm>
            <a:off x="5511800" y="2925763"/>
            <a:ext cx="1562100" cy="635000"/>
          </a:xfrm>
          <a:prstGeom prst="ellipse">
            <a:avLst/>
          </a:prstGeom>
          <a:solidFill>
            <a:schemeClr val="accent1"/>
          </a:solidFill>
          <a:ln w="28575">
            <a:noFill/>
            <a:round/>
            <a:headEnd/>
            <a:tailEnd/>
          </a:ln>
          <a:effectLst/>
        </p:spPr>
        <p:txBody>
          <a:bodyPr wrap="none" tIns="91440" bIns="91440" anchor="ctr"/>
          <a:lstStyle/>
          <a:p>
            <a:endParaRPr lang="it-IT"/>
          </a:p>
        </p:txBody>
      </p:sp>
      <p:sp>
        <p:nvSpPr>
          <p:cNvPr id="697357" name="Text Box 13"/>
          <p:cNvSpPr txBox="1">
            <a:spLocks noChangeArrowheads="1"/>
          </p:cNvSpPr>
          <p:nvPr/>
        </p:nvSpPr>
        <p:spPr bwMode="auto">
          <a:xfrm>
            <a:off x="5651500" y="2978150"/>
            <a:ext cx="1282700" cy="458788"/>
          </a:xfrm>
          <a:prstGeom prst="rect">
            <a:avLst/>
          </a:prstGeom>
          <a:noFill/>
          <a:ln w="28575">
            <a:noFill/>
            <a:miter lim="800000"/>
            <a:headEnd/>
            <a:tailEnd/>
          </a:ln>
          <a:effectLst/>
        </p:spPr>
        <p:txBody>
          <a:bodyPr tIns="91440" bIns="91440">
            <a:spAutoFit/>
          </a:bodyPr>
          <a:lstStyle/>
          <a:p>
            <a:pPr algn="ctr">
              <a:spcBef>
                <a:spcPct val="50000"/>
              </a:spcBef>
            </a:pPr>
            <a:r>
              <a:rPr lang="it-IT" sz="1800" b="1"/>
              <a:t>Dactylitis</a:t>
            </a:r>
          </a:p>
        </p:txBody>
      </p:sp>
      <p:sp>
        <p:nvSpPr>
          <p:cNvPr id="697358" name="Oval 14"/>
          <p:cNvSpPr>
            <a:spLocks noChangeArrowheads="1"/>
          </p:cNvSpPr>
          <p:nvPr/>
        </p:nvSpPr>
        <p:spPr bwMode="auto">
          <a:xfrm>
            <a:off x="7213600" y="2925763"/>
            <a:ext cx="1562100" cy="635000"/>
          </a:xfrm>
          <a:prstGeom prst="ellipse">
            <a:avLst/>
          </a:prstGeom>
          <a:solidFill>
            <a:schemeClr val="accent1"/>
          </a:solidFill>
          <a:ln w="28575">
            <a:noFill/>
            <a:round/>
            <a:headEnd/>
            <a:tailEnd/>
          </a:ln>
          <a:effectLst/>
        </p:spPr>
        <p:txBody>
          <a:bodyPr wrap="none" tIns="91440" bIns="91440" anchor="ctr"/>
          <a:lstStyle/>
          <a:p>
            <a:endParaRPr lang="it-IT"/>
          </a:p>
        </p:txBody>
      </p:sp>
      <p:sp>
        <p:nvSpPr>
          <p:cNvPr id="697359" name="Text Box 15"/>
          <p:cNvSpPr txBox="1">
            <a:spLocks noChangeArrowheads="1"/>
          </p:cNvSpPr>
          <p:nvPr/>
        </p:nvSpPr>
        <p:spPr bwMode="auto">
          <a:xfrm>
            <a:off x="7353300" y="2990850"/>
            <a:ext cx="1282700" cy="458788"/>
          </a:xfrm>
          <a:prstGeom prst="rect">
            <a:avLst/>
          </a:prstGeom>
          <a:noFill/>
          <a:ln w="28575">
            <a:noFill/>
            <a:miter lim="800000"/>
            <a:headEnd/>
            <a:tailEnd/>
          </a:ln>
          <a:effectLst/>
        </p:spPr>
        <p:txBody>
          <a:bodyPr tIns="91440" bIns="91440">
            <a:spAutoFit/>
          </a:bodyPr>
          <a:lstStyle/>
          <a:p>
            <a:pPr algn="ctr">
              <a:spcBef>
                <a:spcPct val="50000"/>
              </a:spcBef>
            </a:pPr>
            <a:r>
              <a:rPr lang="it-IT" sz="1800" b="1"/>
              <a:t>Enthesitis</a:t>
            </a:r>
          </a:p>
        </p:txBody>
      </p:sp>
      <p:sp>
        <p:nvSpPr>
          <p:cNvPr id="697360" name="Text Box 16"/>
          <p:cNvSpPr txBox="1">
            <a:spLocks noChangeArrowheads="1"/>
          </p:cNvSpPr>
          <p:nvPr/>
        </p:nvSpPr>
        <p:spPr bwMode="auto">
          <a:xfrm>
            <a:off x="406400" y="3670300"/>
            <a:ext cx="1562100" cy="2135188"/>
          </a:xfrm>
          <a:prstGeom prst="rect">
            <a:avLst/>
          </a:prstGeom>
          <a:noFill/>
          <a:ln w="28575">
            <a:solidFill>
              <a:schemeClr val="tx1"/>
            </a:solidFill>
            <a:miter lim="800000"/>
            <a:headEnd/>
            <a:tailEnd/>
          </a:ln>
          <a:effectLst/>
        </p:spPr>
        <p:txBody>
          <a:bodyPr tIns="91440" bIns="91440">
            <a:spAutoFit/>
          </a:bodyPr>
          <a:lstStyle/>
          <a:p>
            <a:pPr algn="ctr">
              <a:buFontTx/>
              <a:buChar char="•"/>
            </a:pPr>
            <a:r>
              <a:rPr lang="it-IT" sz="1800" dirty="0" err="1">
                <a:solidFill>
                  <a:schemeClr val="accent4">
                    <a:lumMod val="60000"/>
                    <a:lumOff val="40000"/>
                  </a:schemeClr>
                </a:solidFill>
              </a:rPr>
              <a:t>NSAIDs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•IA</a:t>
            </a:r>
            <a:r>
              <a:rPr lang="it-IT" sz="1800" dirty="0">
                <a:solidFill>
                  <a:schemeClr val="accent4">
                    <a:lumMod val="60000"/>
                    <a:lumOff val="40000"/>
                  </a:schemeClr>
                </a:solidFill>
              </a:rPr>
              <a:t> </a:t>
            </a:r>
            <a:r>
              <a:rPr lang="it-IT" sz="1800" dirty="0" err="1">
                <a:solidFill>
                  <a:schemeClr val="accent4">
                    <a:lumMod val="60000"/>
                    <a:lumOff val="40000"/>
                  </a:schemeClr>
                </a:solidFill>
              </a:rPr>
              <a:t>steroids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•DMARDs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(MTX, </a:t>
            </a:r>
            <a:r>
              <a:rPr lang="it-IT" sz="1800" dirty="0" err="1">
                <a:solidFill>
                  <a:schemeClr val="accent4">
                    <a:lumMod val="60000"/>
                    <a:lumOff val="40000"/>
                  </a:schemeClr>
                </a:solidFill>
              </a:rPr>
              <a:t>CsA</a:t>
            </a:r>
            <a:r>
              <a:rPr lang="it-IT" sz="1800" dirty="0">
                <a:solidFill>
                  <a:schemeClr val="accent4">
                    <a:lumMod val="60000"/>
                    <a:lumOff val="40000"/>
                  </a:schemeClr>
                </a:solidFill>
              </a:rPr>
              <a:t>,</a:t>
            </a:r>
          </a:p>
          <a:p>
            <a:pPr algn="ctr"/>
            <a:r>
              <a:rPr lang="it-IT" sz="1800" dirty="0">
                <a:solidFill>
                  <a:schemeClr val="accent4">
                    <a:lumMod val="60000"/>
                    <a:lumOff val="40000"/>
                  </a:schemeClr>
                </a:solidFill>
              </a:rPr>
              <a:t>SSZ, LEF),</a:t>
            </a:r>
          </a:p>
          <a:p>
            <a:pPr algn="ctr"/>
            <a:r>
              <a:rPr lang="it-IT" sz="1800" dirty="0" err="1">
                <a:solidFill>
                  <a:schemeClr val="accent4">
                    <a:lumMod val="60000"/>
                    <a:lumOff val="40000"/>
                  </a:schemeClr>
                </a:solidFill>
              </a:rPr>
              <a:t>•Biologics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a:t>
            </a:r>
            <a:r>
              <a:rPr lang="it-IT" sz="1800" dirty="0" err="1">
                <a:solidFill>
                  <a:schemeClr val="accent4">
                    <a:lumMod val="60000"/>
                    <a:lumOff val="40000"/>
                  </a:schemeClr>
                </a:solidFill>
              </a:rPr>
              <a:t>anti-TNF</a:t>
            </a:r>
            <a:r>
              <a:rPr lang="it-IT" sz="1800" dirty="0">
                <a:solidFill>
                  <a:schemeClr val="accent4">
                    <a:lumMod val="60000"/>
                    <a:lumOff val="40000"/>
                  </a:schemeClr>
                </a:solidFill>
              </a:rPr>
              <a:t>)</a:t>
            </a:r>
          </a:p>
        </p:txBody>
      </p:sp>
      <p:sp>
        <p:nvSpPr>
          <p:cNvPr id="697362" name="Text Box 18"/>
          <p:cNvSpPr txBox="1">
            <a:spLocks noChangeArrowheads="1"/>
          </p:cNvSpPr>
          <p:nvPr/>
        </p:nvSpPr>
        <p:spPr bwMode="auto">
          <a:xfrm>
            <a:off x="2120900" y="3683000"/>
            <a:ext cx="1562100" cy="2135188"/>
          </a:xfrm>
          <a:prstGeom prst="rect">
            <a:avLst/>
          </a:prstGeom>
          <a:noFill/>
          <a:ln w="28575">
            <a:solidFill>
              <a:schemeClr val="tx1"/>
            </a:solidFill>
            <a:miter lim="800000"/>
            <a:headEnd/>
            <a:tailEnd/>
          </a:ln>
          <a:effectLst/>
        </p:spPr>
        <p:txBody>
          <a:bodyPr tIns="91440" bIns="91440">
            <a:spAutoFit/>
          </a:bodyPr>
          <a:lstStyle/>
          <a:p>
            <a:pPr algn="ctr">
              <a:buFontTx/>
              <a:buChar char="•"/>
            </a:pPr>
            <a:r>
              <a:rPr lang="it-IT" sz="1800" dirty="0" err="1">
                <a:solidFill>
                  <a:schemeClr val="accent4">
                    <a:lumMod val="60000"/>
                    <a:lumOff val="40000"/>
                  </a:schemeClr>
                </a:solidFill>
              </a:rPr>
              <a:t>Topicals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•PUVA</a:t>
            </a:r>
            <a:r>
              <a:rPr lang="it-IT" sz="1800" dirty="0">
                <a:solidFill>
                  <a:schemeClr val="accent4">
                    <a:lumMod val="60000"/>
                    <a:lumOff val="40000"/>
                  </a:schemeClr>
                </a:solidFill>
              </a:rPr>
              <a:t>/UVB</a:t>
            </a:r>
          </a:p>
          <a:p>
            <a:pPr algn="ctr"/>
            <a:r>
              <a:rPr lang="it-IT" sz="1800" dirty="0" err="1">
                <a:solidFill>
                  <a:schemeClr val="accent4">
                    <a:lumMod val="60000"/>
                    <a:lumOff val="40000"/>
                  </a:schemeClr>
                </a:solidFill>
              </a:rPr>
              <a:t>•DMARDs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(MTX, </a:t>
            </a:r>
            <a:r>
              <a:rPr lang="it-IT" sz="1800" dirty="0" err="1">
                <a:solidFill>
                  <a:schemeClr val="accent4">
                    <a:lumMod val="60000"/>
                    <a:lumOff val="40000"/>
                  </a:schemeClr>
                </a:solidFill>
              </a:rPr>
              <a:t>CsA</a:t>
            </a:r>
            <a:r>
              <a:rPr lang="it-IT" sz="1800" dirty="0">
                <a:solidFill>
                  <a:schemeClr val="accent4">
                    <a:lumMod val="60000"/>
                    <a:lumOff val="40000"/>
                  </a:schemeClr>
                </a:solidFill>
              </a:rPr>
              <a:t>,</a:t>
            </a:r>
          </a:p>
          <a:p>
            <a:pPr algn="ctr"/>
            <a:r>
              <a:rPr lang="it-IT" sz="1800" dirty="0">
                <a:solidFill>
                  <a:schemeClr val="accent4">
                    <a:lumMod val="60000"/>
                    <a:lumOff val="40000"/>
                  </a:schemeClr>
                </a:solidFill>
              </a:rPr>
              <a:t>SSZ, LEF),</a:t>
            </a:r>
          </a:p>
          <a:p>
            <a:pPr algn="ctr"/>
            <a:r>
              <a:rPr lang="it-IT" sz="1800" dirty="0" err="1">
                <a:solidFill>
                  <a:schemeClr val="accent4">
                    <a:lumMod val="60000"/>
                    <a:lumOff val="40000"/>
                  </a:schemeClr>
                </a:solidFill>
              </a:rPr>
              <a:t>•Biologics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a:t>
            </a:r>
            <a:r>
              <a:rPr lang="it-IT" sz="1800" dirty="0" err="1">
                <a:solidFill>
                  <a:schemeClr val="accent4">
                    <a:lumMod val="60000"/>
                    <a:lumOff val="40000"/>
                  </a:schemeClr>
                </a:solidFill>
              </a:rPr>
              <a:t>anti-TNF</a:t>
            </a:r>
            <a:r>
              <a:rPr lang="it-IT" sz="1800" dirty="0">
                <a:solidFill>
                  <a:schemeClr val="accent4">
                    <a:lumMod val="60000"/>
                    <a:lumOff val="40000"/>
                  </a:schemeClr>
                </a:solidFill>
              </a:rPr>
              <a:t>)</a:t>
            </a:r>
          </a:p>
        </p:txBody>
      </p:sp>
      <p:sp>
        <p:nvSpPr>
          <p:cNvPr id="697363" name="Text Box 19"/>
          <p:cNvSpPr txBox="1">
            <a:spLocks noChangeArrowheads="1"/>
          </p:cNvSpPr>
          <p:nvPr/>
        </p:nvSpPr>
        <p:spPr bwMode="auto">
          <a:xfrm>
            <a:off x="3848100" y="3670300"/>
            <a:ext cx="1562100" cy="1311275"/>
          </a:xfrm>
          <a:prstGeom prst="rect">
            <a:avLst/>
          </a:prstGeom>
          <a:noFill/>
          <a:ln w="28575">
            <a:solidFill>
              <a:schemeClr val="tx1"/>
            </a:solidFill>
            <a:miter lim="800000"/>
            <a:headEnd/>
            <a:tailEnd/>
          </a:ln>
          <a:effectLst/>
        </p:spPr>
        <p:txBody>
          <a:bodyPr tIns="91440" bIns="91440">
            <a:spAutoFit/>
          </a:bodyPr>
          <a:lstStyle/>
          <a:p>
            <a:pPr algn="ctr">
              <a:buFontTx/>
              <a:buChar char="•"/>
            </a:pPr>
            <a:r>
              <a:rPr lang="it-IT" sz="1800" dirty="0" err="1">
                <a:solidFill>
                  <a:schemeClr val="accent4">
                    <a:lumMod val="60000"/>
                    <a:lumOff val="40000"/>
                  </a:schemeClr>
                </a:solidFill>
              </a:rPr>
              <a:t>NSAIDs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•PT</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•Biologics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a:t>
            </a:r>
            <a:r>
              <a:rPr lang="it-IT" sz="1800" dirty="0" err="1">
                <a:solidFill>
                  <a:schemeClr val="accent4">
                    <a:lumMod val="60000"/>
                    <a:lumOff val="40000"/>
                  </a:schemeClr>
                </a:solidFill>
              </a:rPr>
              <a:t>anti-TNF</a:t>
            </a:r>
            <a:r>
              <a:rPr lang="it-IT" sz="1800" dirty="0">
                <a:solidFill>
                  <a:schemeClr val="accent4">
                    <a:lumMod val="60000"/>
                    <a:lumOff val="40000"/>
                  </a:schemeClr>
                </a:solidFill>
              </a:rPr>
              <a:t>)</a:t>
            </a:r>
          </a:p>
        </p:txBody>
      </p:sp>
      <p:sp>
        <p:nvSpPr>
          <p:cNvPr id="697364" name="Text Box 20"/>
          <p:cNvSpPr txBox="1">
            <a:spLocks noChangeArrowheads="1"/>
          </p:cNvSpPr>
          <p:nvPr/>
        </p:nvSpPr>
        <p:spPr bwMode="auto">
          <a:xfrm>
            <a:off x="5575300" y="3695700"/>
            <a:ext cx="1562100" cy="1585913"/>
          </a:xfrm>
          <a:prstGeom prst="rect">
            <a:avLst/>
          </a:prstGeom>
          <a:noFill/>
          <a:ln w="28575">
            <a:solidFill>
              <a:schemeClr val="tx1"/>
            </a:solidFill>
            <a:miter lim="800000"/>
            <a:headEnd/>
            <a:tailEnd/>
          </a:ln>
          <a:effectLst/>
        </p:spPr>
        <p:txBody>
          <a:bodyPr tIns="91440" bIns="91440">
            <a:spAutoFit/>
          </a:bodyPr>
          <a:lstStyle/>
          <a:p>
            <a:pPr algn="ctr">
              <a:buFontTx/>
              <a:buChar char="•"/>
            </a:pPr>
            <a:r>
              <a:rPr lang="it-IT" sz="1800" dirty="0" err="1">
                <a:solidFill>
                  <a:schemeClr val="accent4">
                    <a:lumMod val="60000"/>
                    <a:lumOff val="40000"/>
                  </a:schemeClr>
                </a:solidFill>
              </a:rPr>
              <a:t>NSAIDs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•Steroid</a:t>
            </a:r>
            <a:r>
              <a:rPr lang="it-IT" sz="1800" dirty="0">
                <a:solidFill>
                  <a:schemeClr val="accent4">
                    <a:lumMod val="60000"/>
                    <a:lumOff val="40000"/>
                  </a:schemeClr>
                </a:solidFill>
              </a:rPr>
              <a:t> </a:t>
            </a:r>
            <a:r>
              <a:rPr lang="it-IT" sz="1800" dirty="0" err="1">
                <a:solidFill>
                  <a:schemeClr val="accent4">
                    <a:lumMod val="60000"/>
                    <a:lumOff val="40000"/>
                  </a:schemeClr>
                </a:solidFill>
              </a:rPr>
              <a:t>Injection</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•Biologics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a:t>
            </a:r>
            <a:r>
              <a:rPr lang="it-IT" sz="1800" dirty="0" err="1">
                <a:solidFill>
                  <a:schemeClr val="accent4">
                    <a:lumMod val="60000"/>
                    <a:lumOff val="40000"/>
                  </a:schemeClr>
                </a:solidFill>
              </a:rPr>
              <a:t>anti-TNF</a:t>
            </a:r>
            <a:r>
              <a:rPr lang="it-IT" sz="1800" dirty="0">
                <a:solidFill>
                  <a:schemeClr val="accent4">
                    <a:lumMod val="60000"/>
                    <a:lumOff val="40000"/>
                  </a:schemeClr>
                </a:solidFill>
              </a:rPr>
              <a:t>)</a:t>
            </a:r>
          </a:p>
        </p:txBody>
      </p:sp>
      <p:sp>
        <p:nvSpPr>
          <p:cNvPr id="697365" name="Text Box 21"/>
          <p:cNvSpPr txBox="1">
            <a:spLocks noChangeArrowheads="1"/>
          </p:cNvSpPr>
          <p:nvPr/>
        </p:nvSpPr>
        <p:spPr bwMode="auto">
          <a:xfrm>
            <a:off x="7315200" y="3708400"/>
            <a:ext cx="1562100" cy="1585913"/>
          </a:xfrm>
          <a:prstGeom prst="rect">
            <a:avLst/>
          </a:prstGeom>
          <a:noFill/>
          <a:ln w="28575">
            <a:solidFill>
              <a:schemeClr val="tx1"/>
            </a:solidFill>
            <a:miter lim="800000"/>
            <a:headEnd/>
            <a:tailEnd/>
          </a:ln>
          <a:effectLst/>
        </p:spPr>
        <p:txBody>
          <a:bodyPr tIns="91440" bIns="91440">
            <a:spAutoFit/>
          </a:bodyPr>
          <a:lstStyle/>
          <a:p>
            <a:pPr algn="ctr">
              <a:buFontTx/>
              <a:buChar char="•"/>
            </a:pPr>
            <a:r>
              <a:rPr lang="it-IT" sz="1800" dirty="0" err="1">
                <a:solidFill>
                  <a:schemeClr val="accent4">
                    <a:lumMod val="60000"/>
                    <a:lumOff val="40000"/>
                  </a:schemeClr>
                </a:solidFill>
              </a:rPr>
              <a:t>NSAIDs</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•Steroid</a:t>
            </a:r>
            <a:r>
              <a:rPr lang="it-IT" sz="1800" dirty="0">
                <a:solidFill>
                  <a:schemeClr val="accent4">
                    <a:lumMod val="60000"/>
                    <a:lumOff val="40000"/>
                  </a:schemeClr>
                </a:solidFill>
              </a:rPr>
              <a:t> </a:t>
            </a:r>
            <a:r>
              <a:rPr lang="it-IT" sz="1800" dirty="0" err="1">
                <a:solidFill>
                  <a:schemeClr val="accent4">
                    <a:lumMod val="60000"/>
                    <a:lumOff val="40000"/>
                  </a:schemeClr>
                </a:solidFill>
              </a:rPr>
              <a:t>Injection</a:t>
            </a:r>
            <a:endParaRPr lang="it-IT" sz="1800" dirty="0">
              <a:solidFill>
                <a:schemeClr val="accent4">
                  <a:lumMod val="60000"/>
                  <a:lumOff val="40000"/>
                </a:schemeClr>
              </a:solidFill>
            </a:endParaRPr>
          </a:p>
          <a:p>
            <a:pPr algn="ctr"/>
            <a:r>
              <a:rPr lang="it-IT" sz="1800" dirty="0" err="1">
                <a:solidFill>
                  <a:schemeClr val="accent4">
                    <a:lumMod val="60000"/>
                    <a:lumOff val="40000"/>
                  </a:schemeClr>
                </a:solidFill>
              </a:rPr>
              <a:t>•Biologics</a:t>
            </a:r>
            <a:endParaRPr lang="it-IT" sz="1800" dirty="0">
              <a:solidFill>
                <a:schemeClr val="accent4">
                  <a:lumMod val="60000"/>
                  <a:lumOff val="40000"/>
                </a:schemeClr>
              </a:solidFill>
            </a:endParaRPr>
          </a:p>
          <a:p>
            <a:pPr algn="ctr"/>
            <a:r>
              <a:rPr lang="it-IT" sz="1800" dirty="0">
                <a:solidFill>
                  <a:schemeClr val="accent4">
                    <a:lumMod val="60000"/>
                    <a:lumOff val="40000"/>
                  </a:schemeClr>
                </a:solidFill>
              </a:rPr>
              <a:t>(</a:t>
            </a:r>
            <a:r>
              <a:rPr lang="it-IT" sz="1800" dirty="0" err="1">
                <a:solidFill>
                  <a:schemeClr val="accent4">
                    <a:lumMod val="60000"/>
                    <a:lumOff val="40000"/>
                  </a:schemeClr>
                </a:solidFill>
              </a:rPr>
              <a:t>anti-TNF</a:t>
            </a:r>
            <a:r>
              <a:rPr lang="it-IT" sz="1800" dirty="0">
                <a:solidFill>
                  <a:schemeClr val="accent4">
                    <a:lumMod val="60000"/>
                    <a:lumOff val="40000"/>
                  </a:schemeClr>
                </a:solidFill>
              </a:rPr>
              <a:t>)</a:t>
            </a:r>
          </a:p>
        </p:txBody>
      </p:sp>
      <p:sp>
        <p:nvSpPr>
          <p:cNvPr id="697368" name="Text Box 24"/>
          <p:cNvSpPr txBox="1">
            <a:spLocks noChangeArrowheads="1"/>
          </p:cNvSpPr>
          <p:nvPr/>
        </p:nvSpPr>
        <p:spPr bwMode="auto">
          <a:xfrm>
            <a:off x="1333500" y="6032500"/>
            <a:ext cx="5892800" cy="488950"/>
          </a:xfrm>
          <a:prstGeom prst="rect">
            <a:avLst/>
          </a:prstGeom>
          <a:noFill/>
          <a:ln w="28575">
            <a:noFill/>
            <a:miter lim="800000"/>
            <a:headEnd/>
            <a:tailEnd/>
          </a:ln>
          <a:effectLst/>
        </p:spPr>
        <p:txBody>
          <a:bodyPr tIns="91440" bIns="91440">
            <a:spAutoFit/>
          </a:bodyPr>
          <a:lstStyle/>
          <a:p>
            <a:pPr algn="ctr">
              <a:spcBef>
                <a:spcPct val="50000"/>
              </a:spcBef>
            </a:pPr>
            <a:r>
              <a:rPr lang="it-IT" sz="2000" b="1" dirty="0" err="1">
                <a:solidFill>
                  <a:srgbClr val="04FC2D"/>
                </a:solidFill>
              </a:rPr>
              <a:t>Reassess</a:t>
            </a:r>
            <a:r>
              <a:rPr lang="it-IT" sz="2000" b="1" dirty="0">
                <a:solidFill>
                  <a:srgbClr val="04FC2D"/>
                </a:solidFill>
              </a:rPr>
              <a:t> </a:t>
            </a:r>
            <a:r>
              <a:rPr lang="it-IT" sz="2000" b="1" dirty="0" err="1">
                <a:solidFill>
                  <a:srgbClr val="04FC2D"/>
                </a:solidFill>
              </a:rPr>
              <a:t>response</a:t>
            </a:r>
            <a:r>
              <a:rPr lang="it-IT" sz="2000" b="1" dirty="0">
                <a:solidFill>
                  <a:srgbClr val="04FC2D"/>
                </a:solidFill>
              </a:rPr>
              <a:t> </a:t>
            </a:r>
            <a:r>
              <a:rPr lang="it-IT" sz="2000" b="1" dirty="0" err="1">
                <a:solidFill>
                  <a:srgbClr val="04FC2D"/>
                </a:solidFill>
              </a:rPr>
              <a:t>to</a:t>
            </a:r>
            <a:r>
              <a:rPr lang="it-IT" sz="2000" b="1" dirty="0">
                <a:solidFill>
                  <a:srgbClr val="04FC2D"/>
                </a:solidFill>
              </a:rPr>
              <a:t> </a:t>
            </a:r>
            <a:r>
              <a:rPr lang="it-IT" sz="2000" b="1" dirty="0" err="1">
                <a:solidFill>
                  <a:srgbClr val="04FC2D"/>
                </a:solidFill>
              </a:rPr>
              <a:t>Therapy</a:t>
            </a:r>
            <a:r>
              <a:rPr lang="it-IT" sz="2000" b="1" dirty="0">
                <a:solidFill>
                  <a:srgbClr val="04FC2D"/>
                </a:solidFill>
              </a:rPr>
              <a:t> and </a:t>
            </a:r>
            <a:r>
              <a:rPr lang="it-IT" sz="2000" b="1" dirty="0" err="1">
                <a:solidFill>
                  <a:srgbClr val="04FC2D"/>
                </a:solidFill>
              </a:rPr>
              <a:t>Toxicity</a:t>
            </a:r>
            <a:endParaRPr lang="it-IT" sz="2000" b="1" dirty="0">
              <a:solidFill>
                <a:srgbClr val="04FC2D"/>
              </a:solidFill>
            </a:endParaRPr>
          </a:p>
        </p:txBody>
      </p:sp>
      <p:sp>
        <p:nvSpPr>
          <p:cNvPr id="697369" name="Line 25"/>
          <p:cNvSpPr>
            <a:spLocks noChangeShapeType="1"/>
          </p:cNvSpPr>
          <p:nvPr/>
        </p:nvSpPr>
        <p:spPr bwMode="auto">
          <a:xfrm flipH="1" flipV="1">
            <a:off x="1816100" y="5905500"/>
            <a:ext cx="406400" cy="241300"/>
          </a:xfrm>
          <a:prstGeom prst="line">
            <a:avLst/>
          </a:prstGeom>
          <a:noFill/>
          <a:ln w="28575">
            <a:solidFill>
              <a:schemeClr val="tx1"/>
            </a:solidFill>
            <a:round/>
            <a:headEnd/>
            <a:tailEnd type="triangle" w="med" len="med"/>
          </a:ln>
          <a:effectLst/>
        </p:spPr>
        <p:txBody>
          <a:bodyPr wrap="none" tIns="91440" bIns="91440" anchor="ctr"/>
          <a:lstStyle/>
          <a:p>
            <a:endParaRPr lang="it-IT"/>
          </a:p>
        </p:txBody>
      </p:sp>
      <p:sp>
        <p:nvSpPr>
          <p:cNvPr id="697370" name="Line 26"/>
          <p:cNvSpPr>
            <a:spLocks noChangeShapeType="1"/>
          </p:cNvSpPr>
          <p:nvPr/>
        </p:nvSpPr>
        <p:spPr bwMode="auto">
          <a:xfrm flipH="1" flipV="1">
            <a:off x="2971800" y="5918200"/>
            <a:ext cx="63500" cy="215900"/>
          </a:xfrm>
          <a:prstGeom prst="line">
            <a:avLst/>
          </a:prstGeom>
          <a:noFill/>
          <a:ln w="28575">
            <a:solidFill>
              <a:schemeClr val="tx1"/>
            </a:solidFill>
            <a:round/>
            <a:headEnd/>
            <a:tailEnd type="triangle" w="med" len="med"/>
          </a:ln>
          <a:effectLst/>
        </p:spPr>
        <p:txBody>
          <a:bodyPr wrap="none" tIns="91440" bIns="91440" anchor="ctr"/>
          <a:lstStyle/>
          <a:p>
            <a:endParaRPr lang="it-IT"/>
          </a:p>
        </p:txBody>
      </p:sp>
      <p:sp>
        <p:nvSpPr>
          <p:cNvPr id="697371" name="Line 27"/>
          <p:cNvSpPr>
            <a:spLocks noChangeShapeType="1"/>
          </p:cNvSpPr>
          <p:nvPr/>
        </p:nvSpPr>
        <p:spPr bwMode="auto">
          <a:xfrm flipV="1">
            <a:off x="4445000" y="5575300"/>
            <a:ext cx="0" cy="482600"/>
          </a:xfrm>
          <a:prstGeom prst="line">
            <a:avLst/>
          </a:prstGeom>
          <a:noFill/>
          <a:ln w="28575">
            <a:solidFill>
              <a:schemeClr val="tx1"/>
            </a:solidFill>
            <a:round/>
            <a:headEnd/>
            <a:tailEnd type="triangle" w="med" len="med"/>
          </a:ln>
          <a:effectLst/>
        </p:spPr>
        <p:txBody>
          <a:bodyPr wrap="none" tIns="91440" bIns="91440" anchor="ctr"/>
          <a:lstStyle/>
          <a:p>
            <a:endParaRPr lang="it-IT"/>
          </a:p>
        </p:txBody>
      </p:sp>
      <p:sp>
        <p:nvSpPr>
          <p:cNvPr id="697372" name="Line 28"/>
          <p:cNvSpPr>
            <a:spLocks noChangeShapeType="1"/>
          </p:cNvSpPr>
          <p:nvPr/>
        </p:nvSpPr>
        <p:spPr bwMode="auto">
          <a:xfrm flipV="1">
            <a:off x="5397500" y="5740400"/>
            <a:ext cx="304800" cy="381000"/>
          </a:xfrm>
          <a:prstGeom prst="line">
            <a:avLst/>
          </a:prstGeom>
          <a:noFill/>
          <a:ln w="28575">
            <a:solidFill>
              <a:schemeClr val="tx1"/>
            </a:solidFill>
            <a:round/>
            <a:headEnd/>
            <a:tailEnd type="triangle" w="med" len="med"/>
          </a:ln>
          <a:effectLst/>
        </p:spPr>
        <p:txBody>
          <a:bodyPr wrap="none" tIns="91440" bIns="91440" anchor="ctr"/>
          <a:lstStyle/>
          <a:p>
            <a:endParaRPr lang="it-IT"/>
          </a:p>
        </p:txBody>
      </p:sp>
      <p:sp>
        <p:nvSpPr>
          <p:cNvPr id="697373" name="Line 29"/>
          <p:cNvSpPr>
            <a:spLocks noChangeShapeType="1"/>
          </p:cNvSpPr>
          <p:nvPr/>
        </p:nvSpPr>
        <p:spPr bwMode="auto">
          <a:xfrm flipV="1">
            <a:off x="6223000" y="5791200"/>
            <a:ext cx="863600" cy="292100"/>
          </a:xfrm>
          <a:prstGeom prst="line">
            <a:avLst/>
          </a:prstGeom>
          <a:noFill/>
          <a:ln w="28575">
            <a:solidFill>
              <a:schemeClr val="tx1"/>
            </a:solidFill>
            <a:round/>
            <a:headEnd/>
            <a:tailEnd type="triangle" w="med" len="med"/>
          </a:ln>
          <a:effectLst/>
        </p:spPr>
        <p:txBody>
          <a:bodyPr wrap="none" tIns="91440" bIns="91440" anchor="ctr"/>
          <a:lstStyle/>
          <a:p>
            <a:endParaRPr lang="it-IT"/>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3" descr="C:\Users\PINO\Pictures\Scansioni personali\REMISSIONE22.jpg"/>
          <p:cNvPicPr>
            <a:picLocks noChangeAspect="1" noChangeArrowheads="1"/>
          </p:cNvPicPr>
          <p:nvPr/>
        </p:nvPicPr>
        <p:blipFill>
          <a:blip r:embed="rId2"/>
          <a:srcRect/>
          <a:stretch>
            <a:fillRect/>
          </a:stretch>
        </p:blipFill>
        <p:spPr bwMode="auto">
          <a:xfrm>
            <a:off x="1428728" y="642918"/>
            <a:ext cx="6429420" cy="4000528"/>
          </a:xfrm>
          <a:prstGeom prst="rect">
            <a:avLst/>
          </a:prstGeom>
          <a:noFill/>
        </p:spPr>
      </p:pic>
      <p:pic>
        <p:nvPicPr>
          <p:cNvPr id="238596" name="Picture 4" descr="C:\Users\PINO\Pictures\Scansioni personali\REMISSIONE23.jpg"/>
          <p:cNvPicPr>
            <a:picLocks noChangeAspect="1" noChangeArrowheads="1"/>
          </p:cNvPicPr>
          <p:nvPr/>
        </p:nvPicPr>
        <p:blipFill>
          <a:blip r:embed="rId3"/>
          <a:srcRect/>
          <a:stretch>
            <a:fillRect/>
          </a:stretch>
        </p:blipFill>
        <p:spPr bwMode="auto">
          <a:xfrm>
            <a:off x="2357422" y="5000636"/>
            <a:ext cx="4429156" cy="135732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785794"/>
            <a:ext cx="8643998" cy="5774456"/>
          </a:xfrm>
        </p:spPr>
        <p:txBody>
          <a:bodyPr/>
          <a:lstStyle/>
          <a:p>
            <a:pPr algn="ctr"/>
            <a:r>
              <a:rPr lang="it-IT" sz="2800" dirty="0" smtClean="0">
                <a:solidFill>
                  <a:srgbClr val="FFFF00"/>
                </a:solidFill>
              </a:rPr>
              <a:t>E’ POSSIBILE</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RIDURRE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FFFF00"/>
                </a:solidFill>
              </a:rPr>
              <a:t>O </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04FC2D"/>
                </a:solidFill>
              </a:rPr>
              <a:t>SOSPENDERE </a:t>
            </a: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chemeClr val="accent4">
                    <a:lumMod val="60000"/>
                    <a:lumOff val="40000"/>
                  </a:schemeClr>
                </a:solidFill>
              </a:rPr>
              <a:t/>
            </a:r>
            <a:br>
              <a:rPr lang="it-IT" sz="2800" dirty="0" smtClean="0">
                <a:solidFill>
                  <a:schemeClr val="accent4">
                    <a:lumMod val="60000"/>
                    <a:lumOff val="40000"/>
                  </a:schemeClr>
                </a:solidFill>
              </a:rPr>
            </a:br>
            <a:r>
              <a:rPr lang="it-IT" sz="2800" dirty="0" smtClean="0">
                <a:solidFill>
                  <a:srgbClr val="FFFF00"/>
                </a:solidFill>
              </a:rPr>
              <a:t>LA TERAPIA AI PAZIENTI </a:t>
            </a:r>
            <a:br>
              <a:rPr lang="it-IT" sz="2800" dirty="0" smtClean="0">
                <a:solidFill>
                  <a:srgbClr val="FFFF00"/>
                </a:solidFill>
              </a:rPr>
            </a:br>
            <a:r>
              <a:rPr lang="it-IT" sz="2800" dirty="0" smtClean="0">
                <a:solidFill>
                  <a:srgbClr val="FFFF00"/>
                </a:solidFill>
              </a:rPr>
              <a:t/>
            </a:r>
            <a:br>
              <a:rPr lang="it-IT" sz="2800" dirty="0" smtClean="0">
                <a:solidFill>
                  <a:srgbClr val="FFFF00"/>
                </a:solidFill>
              </a:rPr>
            </a:br>
            <a:r>
              <a:rPr lang="it-IT" sz="2800" dirty="0" smtClean="0">
                <a:solidFill>
                  <a:srgbClr val="FFFF00"/>
                </a:solidFill>
              </a:rPr>
              <a:t>CON </a:t>
            </a:r>
            <a:r>
              <a:rPr lang="it-IT" sz="2800" dirty="0" smtClean="0">
                <a:solidFill>
                  <a:srgbClr val="FF0000"/>
                </a:solidFill>
              </a:rPr>
              <a:t>SpA ASSIALE O CON </a:t>
            </a:r>
            <a:r>
              <a:rPr lang="it-IT" sz="2800" dirty="0" err="1" smtClean="0">
                <a:solidFill>
                  <a:srgbClr val="FF0000"/>
                </a:solidFill>
              </a:rPr>
              <a:t>PsA</a:t>
            </a:r>
            <a:r>
              <a:rPr lang="it-IT" sz="2800" dirty="0" smtClean="0">
                <a:solidFill>
                  <a:srgbClr val="FF0000"/>
                </a:solidFill>
              </a:rPr>
              <a:t> </a:t>
            </a:r>
            <a:br>
              <a:rPr lang="it-IT" sz="2800" dirty="0" smtClean="0">
                <a:solidFill>
                  <a:srgbClr val="FF0000"/>
                </a:solidFill>
              </a:rPr>
            </a:br>
            <a:r>
              <a:rPr lang="it-IT" sz="2800" dirty="0" smtClean="0">
                <a:solidFill>
                  <a:srgbClr val="FF0000"/>
                </a:solidFill>
              </a:rPr>
              <a:t>IN REMISSIONE </a:t>
            </a:r>
            <a:r>
              <a:rPr lang="it-IT" sz="2800" dirty="0" smtClean="0">
                <a:solidFill>
                  <a:schemeClr val="accent4">
                    <a:lumMod val="60000"/>
                    <a:lumOff val="40000"/>
                  </a:schemeClr>
                </a:solidFill>
              </a:rPr>
              <a:t>O CON </a:t>
            </a:r>
            <a:r>
              <a:rPr lang="it-IT" sz="2800" dirty="0" smtClean="0">
                <a:solidFill>
                  <a:srgbClr val="FF0000"/>
                </a:solidFill>
              </a:rPr>
              <a:t>LOW DISEASE ACTIVITY </a:t>
            </a:r>
            <a:r>
              <a:rPr lang="it-IT" sz="2800" dirty="0" smtClean="0">
                <a:solidFill>
                  <a:srgbClr val="FFFF00"/>
                </a:solidFill>
              </a:rPr>
              <a:t>?</a:t>
            </a:r>
            <a:br>
              <a:rPr lang="it-IT" sz="2800" dirty="0" smtClean="0">
                <a:solidFill>
                  <a:srgbClr val="FFFF00"/>
                </a:solidFill>
              </a:rPr>
            </a:br>
            <a:r>
              <a:rPr lang="it-IT" dirty="0" smtClean="0">
                <a:solidFill>
                  <a:schemeClr val="accent4">
                    <a:lumMod val="60000"/>
                    <a:lumOff val="40000"/>
                  </a:schemeClr>
                </a:solidFill>
              </a:rPr>
              <a:t/>
            </a:r>
            <a:br>
              <a:rPr lang="it-IT" dirty="0" smtClean="0">
                <a:solidFill>
                  <a:schemeClr val="accent4">
                    <a:lumMod val="60000"/>
                    <a:lumOff val="40000"/>
                  </a:schemeClr>
                </a:solidFill>
              </a:rPr>
            </a:br>
            <a:r>
              <a:rPr lang="it-IT" dirty="0" smtClean="0"/>
              <a:t/>
            </a:r>
            <a:br>
              <a:rPr lang="it-IT" dirty="0" smtClean="0"/>
            </a:br>
            <a:r>
              <a:rPr lang="it-IT" dirty="0" smtClean="0"/>
              <a:t/>
            </a:r>
            <a:br>
              <a:rPr lang="it-IT" dirty="0" smtClean="0"/>
            </a:br>
            <a:r>
              <a:rPr lang="it-IT" dirty="0" smtClean="0">
                <a:solidFill>
                  <a:srgbClr val="FF0000"/>
                </a:solidFill>
              </a:rPr>
              <a:t> </a:t>
            </a:r>
            <a:endParaRPr lang="it-IT" dirty="0">
              <a:solidFill>
                <a:srgbClr val="FF0000"/>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4" name="Picture 4" descr="C:\Users\PINO\Pictures\Scansioni personali\REMISSIONE11.jpg"/>
          <p:cNvPicPr>
            <a:picLocks noChangeAspect="1" noChangeArrowheads="1"/>
          </p:cNvPicPr>
          <p:nvPr/>
        </p:nvPicPr>
        <p:blipFill>
          <a:blip r:embed="rId2"/>
          <a:srcRect/>
          <a:stretch>
            <a:fillRect/>
          </a:stretch>
        </p:blipFill>
        <p:spPr bwMode="auto">
          <a:xfrm>
            <a:off x="4643438" y="2214554"/>
            <a:ext cx="4143404" cy="4429156"/>
          </a:xfrm>
          <a:prstGeom prst="rect">
            <a:avLst/>
          </a:prstGeom>
          <a:noFill/>
        </p:spPr>
      </p:pic>
      <p:pic>
        <p:nvPicPr>
          <p:cNvPr id="235526" name="Picture 6" descr="C:\Users\PINO\Pictures\Scansioni personali\REMISSIONE10.jpg"/>
          <p:cNvPicPr>
            <a:picLocks noChangeAspect="1" noChangeArrowheads="1"/>
          </p:cNvPicPr>
          <p:nvPr/>
        </p:nvPicPr>
        <p:blipFill>
          <a:blip r:embed="rId3" cstate="print"/>
          <a:srcRect/>
          <a:stretch>
            <a:fillRect/>
          </a:stretch>
        </p:blipFill>
        <p:spPr bwMode="auto">
          <a:xfrm>
            <a:off x="1714480" y="285728"/>
            <a:ext cx="5357850" cy="1785950"/>
          </a:xfrm>
          <a:prstGeom prst="rect">
            <a:avLst/>
          </a:prstGeom>
          <a:noFill/>
        </p:spPr>
      </p:pic>
      <p:pic>
        <p:nvPicPr>
          <p:cNvPr id="240642" name="Picture 2" descr="C:\Users\PINO\Pictures\Scansioni personali\Scan_Pic0042.jpg"/>
          <p:cNvPicPr>
            <a:picLocks noChangeAspect="1" noChangeArrowheads="1"/>
          </p:cNvPicPr>
          <p:nvPr/>
        </p:nvPicPr>
        <p:blipFill>
          <a:blip r:embed="rId4"/>
          <a:srcRect/>
          <a:stretch>
            <a:fillRect/>
          </a:stretch>
        </p:blipFill>
        <p:spPr bwMode="auto">
          <a:xfrm>
            <a:off x="285720" y="4643446"/>
            <a:ext cx="4071966" cy="1571636"/>
          </a:xfrm>
          <a:prstGeom prst="rect">
            <a:avLst/>
          </a:prstGeom>
          <a:noFill/>
        </p:spPr>
      </p:pic>
      <p:pic>
        <p:nvPicPr>
          <p:cNvPr id="5" name="Picture 2" descr="C:\Users\PINO\Pictures\Scansioni personali\Scan_Pic0041.jpg"/>
          <p:cNvPicPr>
            <a:picLocks noChangeAspect="1" noChangeArrowheads="1"/>
          </p:cNvPicPr>
          <p:nvPr/>
        </p:nvPicPr>
        <p:blipFill>
          <a:blip r:embed="rId5"/>
          <a:srcRect/>
          <a:stretch>
            <a:fillRect/>
          </a:stretch>
        </p:blipFill>
        <p:spPr bwMode="auto">
          <a:xfrm>
            <a:off x="285720" y="2643182"/>
            <a:ext cx="4071966" cy="2000264"/>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INO\Pictures\Scansioni personali\REMISSIONE12.jpg"/>
          <p:cNvPicPr>
            <a:picLocks noChangeAspect="1" noChangeArrowheads="1"/>
          </p:cNvPicPr>
          <p:nvPr/>
        </p:nvPicPr>
        <p:blipFill>
          <a:blip r:embed="rId2"/>
          <a:srcRect/>
          <a:stretch>
            <a:fillRect/>
          </a:stretch>
        </p:blipFill>
        <p:spPr bwMode="auto">
          <a:xfrm>
            <a:off x="1142976" y="142852"/>
            <a:ext cx="7205663" cy="1316037"/>
          </a:xfrm>
          <a:prstGeom prst="rect">
            <a:avLst/>
          </a:prstGeom>
          <a:noFill/>
        </p:spPr>
      </p:pic>
      <p:pic>
        <p:nvPicPr>
          <p:cNvPr id="236546" name="Picture 2" descr="C:\Users\PINO\Pictures\Scansioni personali\REMISSIONE13.jpg"/>
          <p:cNvPicPr>
            <a:picLocks noChangeAspect="1" noChangeArrowheads="1"/>
          </p:cNvPicPr>
          <p:nvPr/>
        </p:nvPicPr>
        <p:blipFill>
          <a:blip r:embed="rId3"/>
          <a:srcRect/>
          <a:stretch>
            <a:fillRect/>
          </a:stretch>
        </p:blipFill>
        <p:spPr bwMode="auto">
          <a:xfrm>
            <a:off x="1428728" y="1643050"/>
            <a:ext cx="2230437" cy="928694"/>
          </a:xfrm>
          <a:prstGeom prst="rect">
            <a:avLst/>
          </a:prstGeom>
          <a:noFill/>
        </p:spPr>
      </p:pic>
      <p:pic>
        <p:nvPicPr>
          <p:cNvPr id="236547" name="Picture 3" descr="C:\Users\PINO\Pictures\Scansioni personali\REMISSIONE14.jpg"/>
          <p:cNvPicPr>
            <a:picLocks noChangeAspect="1" noChangeArrowheads="1"/>
          </p:cNvPicPr>
          <p:nvPr/>
        </p:nvPicPr>
        <p:blipFill>
          <a:blip r:embed="rId4"/>
          <a:srcRect/>
          <a:stretch>
            <a:fillRect/>
          </a:stretch>
        </p:blipFill>
        <p:spPr bwMode="auto">
          <a:xfrm>
            <a:off x="642910" y="2928934"/>
            <a:ext cx="3214710" cy="3375043"/>
          </a:xfrm>
          <a:prstGeom prst="rect">
            <a:avLst/>
          </a:prstGeom>
          <a:noFill/>
        </p:spPr>
      </p:pic>
      <p:pic>
        <p:nvPicPr>
          <p:cNvPr id="236548" name="Picture 4" descr="C:\Users\PINO\Pictures\Scansioni personali\REISSIONE15.jpg"/>
          <p:cNvPicPr>
            <a:picLocks noChangeAspect="1" noChangeArrowheads="1"/>
          </p:cNvPicPr>
          <p:nvPr/>
        </p:nvPicPr>
        <p:blipFill>
          <a:blip r:embed="rId5"/>
          <a:srcRect/>
          <a:stretch>
            <a:fillRect/>
          </a:stretch>
        </p:blipFill>
        <p:spPr bwMode="auto">
          <a:xfrm>
            <a:off x="4286248" y="2714620"/>
            <a:ext cx="4429156" cy="3857652"/>
          </a:xfrm>
          <a:prstGeom prst="rect">
            <a:avLst/>
          </a:prstGeom>
          <a:noFill/>
        </p:spPr>
      </p:pic>
      <p:pic>
        <p:nvPicPr>
          <p:cNvPr id="236549" name="Picture 5" descr="C:\Users\PINO\Pictures\Scansioni personali\REMISSIONE20.jpg"/>
          <p:cNvPicPr>
            <a:picLocks noChangeAspect="1" noChangeArrowheads="1"/>
          </p:cNvPicPr>
          <p:nvPr/>
        </p:nvPicPr>
        <p:blipFill>
          <a:blip r:embed="rId6"/>
          <a:srcRect/>
          <a:stretch>
            <a:fillRect/>
          </a:stretch>
        </p:blipFill>
        <p:spPr bwMode="auto">
          <a:xfrm>
            <a:off x="3857620" y="1714488"/>
            <a:ext cx="4141787" cy="59055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idx="4294967295"/>
          </p:nvPr>
        </p:nvSpPr>
        <p:spPr>
          <a:xfrm>
            <a:off x="214282" y="285728"/>
            <a:ext cx="8472518" cy="914400"/>
          </a:xfrm>
        </p:spPr>
        <p:txBody>
          <a:bodyPr/>
          <a:lstStyle/>
          <a:p>
            <a:pPr algn="ctr"/>
            <a:r>
              <a:rPr lang="it-IT" sz="3600" b="1" dirty="0" err="1">
                <a:solidFill>
                  <a:srgbClr val="FF0000"/>
                </a:solidFill>
              </a:rPr>
              <a:t>Treat</a:t>
            </a:r>
            <a:r>
              <a:rPr lang="it-IT" sz="3600" b="1" dirty="0">
                <a:solidFill>
                  <a:srgbClr val="FF0000"/>
                </a:solidFill>
              </a:rPr>
              <a:t> </a:t>
            </a:r>
            <a:r>
              <a:rPr lang="it-IT" sz="3600" b="1" dirty="0" err="1">
                <a:solidFill>
                  <a:srgbClr val="FF0000"/>
                </a:solidFill>
              </a:rPr>
              <a:t>To</a:t>
            </a:r>
            <a:r>
              <a:rPr lang="it-IT" sz="3600" b="1" dirty="0">
                <a:solidFill>
                  <a:srgbClr val="FF0000"/>
                </a:solidFill>
              </a:rPr>
              <a:t> Target in SpA</a:t>
            </a:r>
          </a:p>
        </p:txBody>
      </p:sp>
      <p:sp>
        <p:nvSpPr>
          <p:cNvPr id="150531" name="Content Placeholder 2"/>
          <p:cNvSpPr>
            <a:spLocks noGrp="1"/>
          </p:cNvSpPr>
          <p:nvPr>
            <p:ph idx="4294967295"/>
          </p:nvPr>
        </p:nvSpPr>
        <p:spPr>
          <a:xfrm>
            <a:off x="571472" y="4929198"/>
            <a:ext cx="8042275" cy="1774825"/>
          </a:xfrm>
        </p:spPr>
        <p:txBody>
          <a:bodyPr/>
          <a:lstStyle/>
          <a:p>
            <a:pPr marL="349250" indent="-349250" algn="ctr"/>
            <a:r>
              <a:rPr lang="it-IT" sz="2400" dirty="0">
                <a:solidFill>
                  <a:srgbClr val="FFFF00"/>
                </a:solidFill>
              </a:rPr>
              <a:t>Pubblicazione giugno 2013</a:t>
            </a:r>
          </a:p>
          <a:p>
            <a:pPr marL="349250" indent="-349250" algn="ctr"/>
            <a:r>
              <a:rPr lang="it-IT" sz="2400" dirty="0">
                <a:solidFill>
                  <a:srgbClr val="FFFF00"/>
                </a:solidFill>
              </a:rPr>
              <a:t>Simposio EULAR 2013</a:t>
            </a:r>
          </a:p>
        </p:txBody>
      </p:sp>
      <p:pic>
        <p:nvPicPr>
          <p:cNvPr id="150532" name="Picture 2"/>
          <p:cNvPicPr>
            <a:picLocks noChangeAspect="1" noChangeArrowheads="1"/>
          </p:cNvPicPr>
          <p:nvPr/>
        </p:nvPicPr>
        <p:blipFill>
          <a:blip r:embed="rId2"/>
          <a:srcRect/>
          <a:stretch>
            <a:fillRect/>
          </a:stretch>
        </p:blipFill>
        <p:spPr bwMode="auto">
          <a:xfrm>
            <a:off x="614363" y="1357313"/>
            <a:ext cx="7834312" cy="2833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Box 15"/>
          <p:cNvSpPr txBox="1">
            <a:spLocks noChangeArrowheads="1"/>
          </p:cNvSpPr>
          <p:nvPr/>
        </p:nvSpPr>
        <p:spPr bwMode="auto">
          <a:xfrm>
            <a:off x="223838" y="6191250"/>
            <a:ext cx="8491537" cy="508000"/>
          </a:xfrm>
          <a:prstGeom prst="rect">
            <a:avLst/>
          </a:prstGeom>
          <a:noFill/>
          <a:ln w="9525">
            <a:noFill/>
            <a:miter lim="800000"/>
            <a:headEnd/>
            <a:tailEnd/>
          </a:ln>
        </p:spPr>
        <p:txBody>
          <a:bodyPr anchor="b">
            <a:spAutoFit/>
          </a:bodyPr>
          <a:lstStyle/>
          <a:p>
            <a:pPr algn="r">
              <a:lnSpc>
                <a:spcPct val="90000"/>
              </a:lnSpc>
            </a:pPr>
            <a:r>
              <a:rPr lang="en-US" sz="1000" dirty="0">
                <a:solidFill>
                  <a:schemeClr val="accent4">
                    <a:lumMod val="60000"/>
                    <a:lumOff val="40000"/>
                  </a:schemeClr>
                </a:solidFill>
                <a:latin typeface="Calibri" pitchFamily="34" charset="0"/>
                <a:ea typeface="MS PGothic" pitchFamily="34" charset="-128"/>
              </a:rPr>
              <a:t>1. </a:t>
            </a:r>
            <a:r>
              <a:rPr lang="en-US" sz="1000" dirty="0" err="1">
                <a:solidFill>
                  <a:schemeClr val="accent4">
                    <a:lumMod val="60000"/>
                    <a:lumOff val="40000"/>
                  </a:schemeClr>
                </a:solidFill>
                <a:latin typeface="Calibri" pitchFamily="34" charset="0"/>
                <a:ea typeface="MS PGothic" pitchFamily="34" charset="-128"/>
              </a:rPr>
              <a:t>Warram</a:t>
            </a:r>
            <a:r>
              <a:rPr lang="en-US" sz="1000" dirty="0">
                <a:solidFill>
                  <a:schemeClr val="accent4">
                    <a:lumMod val="60000"/>
                    <a:lumOff val="40000"/>
                  </a:schemeClr>
                </a:solidFill>
                <a:latin typeface="Calibri" pitchFamily="34" charset="0"/>
                <a:ea typeface="MS PGothic" pitchFamily="34" charset="-128"/>
              </a:rPr>
              <a:t> JH, et al. N </a:t>
            </a:r>
            <a:r>
              <a:rPr lang="en-US" sz="1000" dirty="0" err="1">
                <a:solidFill>
                  <a:schemeClr val="accent4">
                    <a:lumMod val="60000"/>
                    <a:lumOff val="40000"/>
                  </a:schemeClr>
                </a:solidFill>
                <a:latin typeface="Calibri" pitchFamily="34" charset="0"/>
                <a:ea typeface="MS PGothic" pitchFamily="34" charset="-128"/>
              </a:rPr>
              <a:t>Engl</a:t>
            </a:r>
            <a:r>
              <a:rPr lang="en-US" sz="1000" dirty="0">
                <a:solidFill>
                  <a:schemeClr val="accent4">
                    <a:lumMod val="60000"/>
                    <a:lumOff val="40000"/>
                  </a:schemeClr>
                </a:solidFill>
                <a:latin typeface="Calibri" pitchFamily="34" charset="0"/>
                <a:ea typeface="MS PGothic" pitchFamily="34" charset="-128"/>
              </a:rPr>
              <a:t> J Med 1995;332:1305–06; 2. Conroy  RM, et  al. </a:t>
            </a:r>
            <a:r>
              <a:rPr lang="en-US" sz="1000" dirty="0" err="1">
                <a:solidFill>
                  <a:schemeClr val="accent4">
                    <a:lumMod val="60000"/>
                    <a:lumOff val="40000"/>
                  </a:schemeClr>
                </a:solidFill>
                <a:latin typeface="Calibri" pitchFamily="34" charset="0"/>
                <a:ea typeface="MS PGothic" pitchFamily="34" charset="-128"/>
              </a:rPr>
              <a:t>Eur</a:t>
            </a:r>
            <a:r>
              <a:rPr lang="en-US" sz="1000" dirty="0">
                <a:solidFill>
                  <a:schemeClr val="accent4">
                    <a:lumMod val="60000"/>
                    <a:lumOff val="40000"/>
                  </a:schemeClr>
                </a:solidFill>
                <a:latin typeface="Calibri" pitchFamily="34" charset="0"/>
                <a:ea typeface="MS PGothic" pitchFamily="34" charset="-128"/>
              </a:rPr>
              <a:t> Heart J 2003;24:987–1003; 3. Egan BM, et al. Arch Intern Med 2003;16:681–87; </a:t>
            </a:r>
            <a:br>
              <a:rPr lang="en-US" sz="1000" dirty="0">
                <a:solidFill>
                  <a:schemeClr val="accent4">
                    <a:lumMod val="60000"/>
                    <a:lumOff val="40000"/>
                  </a:schemeClr>
                </a:solidFill>
                <a:latin typeface="Calibri" pitchFamily="34" charset="0"/>
                <a:ea typeface="MS PGothic" pitchFamily="34" charset="-128"/>
              </a:rPr>
            </a:br>
            <a:r>
              <a:rPr lang="en-US" sz="1000" dirty="0">
                <a:solidFill>
                  <a:schemeClr val="accent4">
                    <a:lumMod val="60000"/>
                    <a:lumOff val="40000"/>
                  </a:schemeClr>
                </a:solidFill>
                <a:latin typeface="Calibri" pitchFamily="34" charset="0"/>
                <a:ea typeface="MS PGothic" pitchFamily="34" charset="-128"/>
              </a:rPr>
              <a:t>4. </a:t>
            </a:r>
            <a:r>
              <a:rPr lang="en-US" sz="1000" dirty="0" err="1">
                <a:solidFill>
                  <a:schemeClr val="accent4">
                    <a:lumMod val="60000"/>
                    <a:lumOff val="40000"/>
                  </a:schemeClr>
                </a:solidFill>
                <a:latin typeface="Calibri" pitchFamily="34" charset="0"/>
                <a:ea typeface="MS PGothic" pitchFamily="34" charset="-128"/>
              </a:rPr>
              <a:t>Rachmani</a:t>
            </a:r>
            <a:r>
              <a:rPr lang="en-US" sz="1000" dirty="0">
                <a:solidFill>
                  <a:schemeClr val="accent4">
                    <a:lumMod val="60000"/>
                    <a:lumOff val="40000"/>
                  </a:schemeClr>
                </a:solidFill>
                <a:latin typeface="Calibri" pitchFamily="34" charset="0"/>
                <a:ea typeface="MS PGothic" pitchFamily="34" charset="-128"/>
              </a:rPr>
              <a:t>  R, et al. </a:t>
            </a:r>
            <a:r>
              <a:rPr lang="en-GB" sz="1000" dirty="0">
                <a:solidFill>
                  <a:schemeClr val="accent4">
                    <a:lumMod val="60000"/>
                    <a:lumOff val="40000"/>
                  </a:schemeClr>
                </a:solidFill>
                <a:latin typeface="Calibri" pitchFamily="34" charset="0"/>
                <a:ea typeface="MS PGothic" pitchFamily="34" charset="-128"/>
              </a:rPr>
              <a:t> Am Soc </a:t>
            </a:r>
            <a:r>
              <a:rPr lang="en-GB" sz="1000" dirty="0" err="1">
                <a:solidFill>
                  <a:schemeClr val="accent4">
                    <a:lumMod val="60000"/>
                    <a:lumOff val="40000"/>
                  </a:schemeClr>
                </a:solidFill>
                <a:latin typeface="Calibri" pitchFamily="34" charset="0"/>
                <a:ea typeface="MS PGothic" pitchFamily="34" charset="-128"/>
              </a:rPr>
              <a:t>Nephrol</a:t>
            </a:r>
            <a:r>
              <a:rPr lang="en-GB" sz="1000" dirty="0">
                <a:solidFill>
                  <a:schemeClr val="accent4">
                    <a:lumMod val="60000"/>
                    <a:lumOff val="40000"/>
                  </a:schemeClr>
                </a:solidFill>
                <a:latin typeface="Calibri" pitchFamily="34" charset="0"/>
                <a:ea typeface="MS PGothic" pitchFamily="34" charset="-128"/>
              </a:rPr>
              <a:t> 2005;16(Suppl. 1):S22–6</a:t>
            </a:r>
            <a:r>
              <a:rPr lang="en-US" sz="1000" dirty="0">
                <a:solidFill>
                  <a:schemeClr val="accent4">
                    <a:lumMod val="60000"/>
                    <a:lumOff val="40000"/>
                  </a:schemeClr>
                </a:solidFill>
                <a:latin typeface="Calibri" pitchFamily="34" charset="0"/>
                <a:ea typeface="MS PGothic" pitchFamily="34" charset="-128"/>
              </a:rPr>
              <a:t>; 5. </a:t>
            </a:r>
            <a:r>
              <a:rPr lang="en-GB" sz="1000" dirty="0">
                <a:solidFill>
                  <a:schemeClr val="accent4">
                    <a:lumMod val="60000"/>
                    <a:lumOff val="40000"/>
                  </a:schemeClr>
                </a:solidFill>
                <a:latin typeface="Calibri" pitchFamily="34" charset="0"/>
                <a:ea typeface="MS PGothic" pitchFamily="34" charset="-128"/>
              </a:rPr>
              <a:t>JAMA 1970;213:1143–52; 6. N </a:t>
            </a:r>
            <a:r>
              <a:rPr lang="en-GB" sz="1000" dirty="0" err="1">
                <a:solidFill>
                  <a:schemeClr val="accent4">
                    <a:lumMod val="60000"/>
                    <a:lumOff val="40000"/>
                  </a:schemeClr>
                </a:solidFill>
                <a:latin typeface="Calibri" pitchFamily="34" charset="0"/>
                <a:ea typeface="MS PGothic" pitchFamily="34" charset="-128"/>
              </a:rPr>
              <a:t>Engl</a:t>
            </a:r>
            <a:r>
              <a:rPr lang="en-GB" sz="1000" dirty="0">
                <a:solidFill>
                  <a:schemeClr val="accent4">
                    <a:lumMod val="60000"/>
                    <a:lumOff val="40000"/>
                  </a:schemeClr>
                </a:solidFill>
                <a:latin typeface="Calibri" pitchFamily="34" charset="0"/>
                <a:ea typeface="MS PGothic" pitchFamily="34" charset="-128"/>
              </a:rPr>
              <a:t> J Med 1993;329:977—86; </a:t>
            </a:r>
            <a:br>
              <a:rPr lang="en-GB" sz="1000" dirty="0">
                <a:solidFill>
                  <a:schemeClr val="accent4">
                    <a:lumMod val="60000"/>
                    <a:lumOff val="40000"/>
                  </a:schemeClr>
                </a:solidFill>
                <a:latin typeface="Calibri" pitchFamily="34" charset="0"/>
                <a:ea typeface="MS PGothic" pitchFamily="34" charset="-128"/>
              </a:rPr>
            </a:br>
            <a:r>
              <a:rPr lang="en-GB" sz="1000" dirty="0">
                <a:solidFill>
                  <a:schemeClr val="accent4">
                    <a:lumMod val="60000"/>
                    <a:lumOff val="40000"/>
                  </a:schemeClr>
                </a:solidFill>
                <a:latin typeface="Calibri" pitchFamily="34" charset="0"/>
                <a:ea typeface="MS PGothic" pitchFamily="34" charset="-128"/>
              </a:rPr>
              <a:t>7. </a:t>
            </a:r>
            <a:r>
              <a:rPr lang="en-GB" sz="1000" dirty="0" err="1">
                <a:solidFill>
                  <a:schemeClr val="accent4">
                    <a:lumMod val="60000"/>
                    <a:lumOff val="40000"/>
                  </a:schemeClr>
                </a:solidFill>
                <a:latin typeface="Calibri" pitchFamily="34" charset="0"/>
                <a:ea typeface="MS PGothic" pitchFamily="34" charset="-128"/>
              </a:rPr>
              <a:t>Smolen</a:t>
            </a:r>
            <a:r>
              <a:rPr lang="en-GB" sz="1000" dirty="0">
                <a:solidFill>
                  <a:schemeClr val="accent4">
                    <a:lumMod val="60000"/>
                    <a:lumOff val="40000"/>
                  </a:schemeClr>
                </a:solidFill>
                <a:latin typeface="Calibri" pitchFamily="34" charset="0"/>
                <a:ea typeface="MS PGothic" pitchFamily="34" charset="-128"/>
              </a:rPr>
              <a:t> JS, et al. Ann Rheum </a:t>
            </a:r>
            <a:r>
              <a:rPr lang="en-GB" sz="1000" dirty="0" err="1">
                <a:solidFill>
                  <a:schemeClr val="accent4">
                    <a:lumMod val="60000"/>
                    <a:lumOff val="40000"/>
                  </a:schemeClr>
                </a:solidFill>
                <a:latin typeface="Calibri" pitchFamily="34" charset="0"/>
                <a:ea typeface="MS PGothic" pitchFamily="34" charset="-128"/>
              </a:rPr>
              <a:t>Dis</a:t>
            </a:r>
            <a:r>
              <a:rPr lang="en-GB" sz="1000" dirty="0">
                <a:solidFill>
                  <a:schemeClr val="accent4">
                    <a:lumMod val="60000"/>
                    <a:lumOff val="40000"/>
                  </a:schemeClr>
                </a:solidFill>
                <a:latin typeface="Calibri" pitchFamily="34" charset="0"/>
                <a:ea typeface="MS PGothic" pitchFamily="34" charset="-128"/>
              </a:rPr>
              <a:t> 2010;69:631–37;  8. </a:t>
            </a:r>
            <a:r>
              <a:rPr lang="en-GB" sz="1000" dirty="0" err="1">
                <a:solidFill>
                  <a:schemeClr val="accent4">
                    <a:lumMod val="60000"/>
                    <a:lumOff val="40000"/>
                  </a:schemeClr>
                </a:solidFill>
                <a:latin typeface="Calibri" pitchFamily="34" charset="0"/>
                <a:ea typeface="MS PGothic" pitchFamily="34" charset="-128"/>
              </a:rPr>
              <a:t>Smolen</a:t>
            </a:r>
            <a:r>
              <a:rPr lang="en-GB" sz="1000" dirty="0">
                <a:solidFill>
                  <a:schemeClr val="accent4">
                    <a:lumMod val="60000"/>
                    <a:lumOff val="40000"/>
                  </a:schemeClr>
                </a:solidFill>
                <a:latin typeface="Calibri" pitchFamily="34" charset="0"/>
                <a:ea typeface="MS PGothic" pitchFamily="34" charset="-128"/>
              </a:rPr>
              <a:t> JS, et al. Ann Rheum </a:t>
            </a:r>
            <a:r>
              <a:rPr lang="en-GB" sz="1000" dirty="0" err="1">
                <a:solidFill>
                  <a:schemeClr val="accent4">
                    <a:lumMod val="60000"/>
                    <a:lumOff val="40000"/>
                  </a:schemeClr>
                </a:solidFill>
                <a:latin typeface="Calibri" pitchFamily="34" charset="0"/>
                <a:ea typeface="MS PGothic" pitchFamily="34" charset="-128"/>
              </a:rPr>
              <a:t>Dis</a:t>
            </a:r>
            <a:r>
              <a:rPr lang="en-GB" sz="1000" dirty="0">
                <a:solidFill>
                  <a:schemeClr val="accent4">
                    <a:lumMod val="60000"/>
                    <a:lumOff val="40000"/>
                  </a:schemeClr>
                </a:solidFill>
                <a:latin typeface="Calibri" pitchFamily="34" charset="0"/>
                <a:ea typeface="MS PGothic" pitchFamily="34" charset="-128"/>
              </a:rPr>
              <a:t> [E-pub 8 June 2013] doi:10.1136/annrheumdis-2013-203419</a:t>
            </a:r>
            <a:r>
              <a:rPr lang="en-US" sz="1000" dirty="0">
                <a:solidFill>
                  <a:schemeClr val="accent4">
                    <a:lumMod val="60000"/>
                    <a:lumOff val="40000"/>
                  </a:schemeClr>
                </a:solidFill>
                <a:latin typeface="Calibri" pitchFamily="34" charset="0"/>
                <a:ea typeface="MS PGothic" pitchFamily="34" charset="-128"/>
              </a:rPr>
              <a:t> </a:t>
            </a:r>
          </a:p>
        </p:txBody>
      </p:sp>
      <p:sp>
        <p:nvSpPr>
          <p:cNvPr id="19" name="Content Placeholder 2"/>
          <p:cNvSpPr>
            <a:spLocks noGrp="1"/>
          </p:cNvSpPr>
          <p:nvPr>
            <p:ph idx="4294967295"/>
          </p:nvPr>
        </p:nvSpPr>
        <p:spPr>
          <a:xfrm>
            <a:off x="549275" y="1227138"/>
            <a:ext cx="8042275" cy="1616075"/>
          </a:xfrm>
        </p:spPr>
        <p:txBody>
          <a:bodyPr/>
          <a:lstStyle/>
          <a:p>
            <a:pPr marL="349250" indent="-349250"/>
            <a:endParaRPr lang="en-GB"/>
          </a:p>
          <a:p>
            <a:pPr marL="685800" lvl="1" indent="-336550"/>
            <a:endParaRPr lang="en-GB"/>
          </a:p>
        </p:txBody>
      </p:sp>
      <p:sp>
        <p:nvSpPr>
          <p:cNvPr id="152580" name="Title 1"/>
          <p:cNvSpPr>
            <a:spLocks noGrp="1"/>
          </p:cNvSpPr>
          <p:nvPr>
            <p:ph type="title" idx="4294967295"/>
          </p:nvPr>
        </p:nvSpPr>
        <p:spPr>
          <a:xfrm>
            <a:off x="285720" y="285728"/>
            <a:ext cx="8501122" cy="914400"/>
          </a:xfrm>
        </p:spPr>
        <p:txBody>
          <a:bodyPr/>
          <a:lstStyle/>
          <a:p>
            <a:r>
              <a:rPr lang="en-GB" sz="2800" b="1" dirty="0">
                <a:solidFill>
                  <a:srgbClr val="B40048"/>
                </a:solidFill>
              </a:rPr>
              <a:t> </a:t>
            </a:r>
            <a:r>
              <a:rPr lang="en-GB" sz="2800" b="1" dirty="0" err="1">
                <a:solidFill>
                  <a:srgbClr val="FF0000"/>
                </a:solidFill>
              </a:rPr>
              <a:t>Razionale</a:t>
            </a:r>
            <a:r>
              <a:rPr lang="en-GB" sz="2800" b="1" dirty="0">
                <a:solidFill>
                  <a:srgbClr val="FF0000"/>
                </a:solidFill>
              </a:rPr>
              <a:t>: la </a:t>
            </a:r>
            <a:r>
              <a:rPr lang="en-GB" sz="2800" b="1" dirty="0" err="1">
                <a:solidFill>
                  <a:srgbClr val="FF0000"/>
                </a:solidFill>
              </a:rPr>
              <a:t>necessità</a:t>
            </a:r>
            <a:r>
              <a:rPr lang="en-GB" sz="2800" b="1" dirty="0">
                <a:solidFill>
                  <a:srgbClr val="FF0000"/>
                </a:solidFill>
              </a:rPr>
              <a:t> </a:t>
            </a:r>
            <a:r>
              <a:rPr lang="en-GB" sz="2800" b="1" dirty="0" err="1">
                <a:solidFill>
                  <a:srgbClr val="FF0000"/>
                </a:solidFill>
              </a:rPr>
              <a:t>di</a:t>
            </a:r>
            <a:r>
              <a:rPr lang="en-GB" sz="2800" b="1" dirty="0">
                <a:solidFill>
                  <a:srgbClr val="FF0000"/>
                </a:solidFill>
              </a:rPr>
              <a:t> un T2T </a:t>
            </a:r>
            <a:r>
              <a:rPr lang="en-GB" sz="2800" b="1" dirty="0" err="1">
                <a:solidFill>
                  <a:srgbClr val="FF0000"/>
                </a:solidFill>
              </a:rPr>
              <a:t>nelle</a:t>
            </a:r>
            <a:r>
              <a:rPr lang="en-GB" sz="2800" b="1" dirty="0">
                <a:solidFill>
                  <a:srgbClr val="FF0000"/>
                </a:solidFill>
              </a:rPr>
              <a:t> </a:t>
            </a:r>
            <a:r>
              <a:rPr lang="en-GB" sz="2800" b="1" dirty="0" err="1">
                <a:solidFill>
                  <a:srgbClr val="FF0000"/>
                </a:solidFill>
              </a:rPr>
              <a:t>SpA</a:t>
            </a:r>
            <a:endParaRPr lang="en-US" sz="2800" b="1" dirty="0">
              <a:solidFill>
                <a:srgbClr val="FF0000"/>
              </a:solidFill>
            </a:endParaRPr>
          </a:p>
        </p:txBody>
      </p:sp>
      <p:grpSp>
        <p:nvGrpSpPr>
          <p:cNvPr id="2" name="Group 1"/>
          <p:cNvGrpSpPr>
            <a:grpSpLocks/>
          </p:cNvGrpSpPr>
          <p:nvPr/>
        </p:nvGrpSpPr>
        <p:grpSpPr bwMode="auto">
          <a:xfrm>
            <a:off x="603250" y="2843213"/>
            <a:ext cx="7585075" cy="2816225"/>
            <a:chOff x="379411" y="2223489"/>
            <a:chExt cx="7584928" cy="2816180"/>
          </a:xfrm>
        </p:grpSpPr>
        <p:sp>
          <p:nvSpPr>
            <p:cNvPr id="7" name="Rectangle 6"/>
            <p:cNvSpPr>
              <a:spLocks noChangeArrowheads="1"/>
            </p:cNvSpPr>
            <p:nvPr/>
          </p:nvSpPr>
          <p:spPr bwMode="auto">
            <a:xfrm>
              <a:off x="790566" y="2223489"/>
              <a:ext cx="7173773" cy="2816180"/>
            </a:xfrm>
            <a:prstGeom prst="rect">
              <a:avLst/>
            </a:prstGeom>
            <a:solidFill>
              <a:srgbClr val="C0C0C0"/>
            </a:solidFill>
            <a:ln w="12700" algn="ctr">
              <a:solidFill>
                <a:srgbClr val="287A9E"/>
              </a:solidFill>
              <a:miter lim="800000"/>
              <a:headEnd/>
              <a:tailEnd/>
            </a:ln>
          </p:spPr>
          <p:txBody>
            <a:bodyPr anchor="ctr"/>
            <a:lstStyle/>
            <a:p>
              <a:pPr algn="ctr">
                <a:defRPr/>
              </a:pPr>
              <a:r>
                <a:rPr lang="en-GB" sz="2400" b="1" dirty="0">
                  <a:solidFill>
                    <a:srgbClr val="244A58"/>
                  </a:solidFill>
                  <a:latin typeface="Calibri" pitchFamily="34" charset="0"/>
                </a:rPr>
                <a:t>Task force (physicians and patients)</a:t>
              </a:r>
              <a:r>
                <a:rPr lang="en-GB" sz="2400" b="1" baseline="30000" dirty="0">
                  <a:solidFill>
                    <a:srgbClr val="244A58"/>
                  </a:solidFill>
                  <a:latin typeface="Calibri" pitchFamily="34" charset="0"/>
                </a:rPr>
                <a:t>8</a:t>
              </a:r>
              <a:r>
                <a:rPr lang="en-GB" sz="2400" b="1" dirty="0">
                  <a:solidFill>
                    <a:srgbClr val="244A58"/>
                  </a:solidFill>
                  <a:latin typeface="Calibri" pitchFamily="34" charset="0"/>
                </a:rPr>
                <a:t/>
              </a:r>
              <a:br>
                <a:rPr lang="en-GB" sz="2400" b="1" dirty="0">
                  <a:solidFill>
                    <a:srgbClr val="244A58"/>
                  </a:solidFill>
                  <a:latin typeface="Calibri" pitchFamily="34" charset="0"/>
                </a:rPr>
              </a:br>
              <a:r>
                <a:rPr lang="en-GB" sz="2400" b="1" dirty="0">
                  <a:solidFill>
                    <a:srgbClr val="244A58"/>
                  </a:solidFill>
                  <a:latin typeface="Calibri" pitchFamily="34" charset="0"/>
                </a:rPr>
                <a:t/>
              </a:r>
              <a:br>
                <a:rPr lang="en-GB" sz="2400" b="1" dirty="0">
                  <a:solidFill>
                    <a:srgbClr val="244A58"/>
                  </a:solidFill>
                  <a:latin typeface="Calibri" pitchFamily="34" charset="0"/>
                </a:rPr>
              </a:br>
              <a:r>
                <a:rPr lang="en-GB" sz="2400" b="1" dirty="0">
                  <a:solidFill>
                    <a:srgbClr val="244A58"/>
                  </a:solidFill>
                  <a:latin typeface="Calibri" pitchFamily="34" charset="0"/>
                </a:rPr>
                <a:t/>
              </a:r>
              <a:br>
                <a:rPr lang="en-GB" sz="2400" b="1" dirty="0">
                  <a:solidFill>
                    <a:srgbClr val="244A58"/>
                  </a:solidFill>
                  <a:latin typeface="Calibri" pitchFamily="34" charset="0"/>
                </a:rPr>
              </a:br>
              <a:endParaRPr lang="en-GB" sz="2400" b="1" dirty="0">
                <a:solidFill>
                  <a:srgbClr val="244A58"/>
                </a:solidFill>
                <a:latin typeface="Calibri" pitchFamily="34" charset="0"/>
              </a:endParaRPr>
            </a:p>
            <a:p>
              <a:pPr algn="ctr">
                <a:defRPr/>
              </a:pPr>
              <a:endParaRPr lang="en-GB" sz="2400" b="1" dirty="0">
                <a:solidFill>
                  <a:srgbClr val="2C7C9F"/>
                </a:solidFill>
                <a:latin typeface="Calibri" pitchFamily="34" charset="0"/>
              </a:endParaRPr>
            </a:p>
            <a:p>
              <a:pPr algn="ctr">
                <a:defRPr/>
              </a:pPr>
              <a:endParaRPr lang="en-GB" sz="2400" b="1" dirty="0">
                <a:solidFill>
                  <a:srgbClr val="2C7C9F"/>
                </a:solidFill>
                <a:latin typeface="Calibri" pitchFamily="34" charset="0"/>
              </a:endParaRPr>
            </a:p>
            <a:p>
              <a:pPr algn="ctr">
                <a:defRPr/>
              </a:pPr>
              <a:endParaRPr lang="en-US" sz="2400" b="1" dirty="0">
                <a:solidFill>
                  <a:srgbClr val="2C7C9F"/>
                </a:solidFill>
                <a:latin typeface="Calibri" pitchFamily="34" charset="0"/>
              </a:endParaRPr>
            </a:p>
          </p:txBody>
        </p:sp>
        <p:sp>
          <p:nvSpPr>
            <p:cNvPr id="152583" name="Rectangle 4"/>
            <p:cNvSpPr>
              <a:spLocks noChangeArrowheads="1"/>
            </p:cNvSpPr>
            <p:nvPr/>
          </p:nvSpPr>
          <p:spPr bwMode="auto">
            <a:xfrm>
              <a:off x="379411" y="4257221"/>
              <a:ext cx="32059" cy="153886"/>
            </a:xfrm>
            <a:prstGeom prst="rect">
              <a:avLst/>
            </a:prstGeom>
            <a:noFill/>
            <a:ln w="9525">
              <a:noFill/>
              <a:miter lim="800000"/>
              <a:headEnd/>
              <a:tailEnd/>
            </a:ln>
          </p:spPr>
          <p:txBody>
            <a:bodyPr wrap="none" lIns="0" tIns="0" rIns="0" bIns="0">
              <a:spAutoFit/>
            </a:bodyPr>
            <a:lstStyle/>
            <a:p>
              <a:pPr eaLnBrk="0" hangingPunct="0"/>
              <a:r>
                <a:rPr lang="fr-FR" sz="1000">
                  <a:solidFill>
                    <a:srgbClr val="000000"/>
                  </a:solidFill>
                  <a:latin typeface="Calibri" pitchFamily="34" charset="0"/>
                  <a:ea typeface="MS PGothic" pitchFamily="34" charset="-128"/>
                </a:rPr>
                <a:t>.</a:t>
              </a:r>
            </a:p>
          </p:txBody>
        </p:sp>
        <p:sp>
          <p:nvSpPr>
            <p:cNvPr id="8" name="Rectangle 7"/>
            <p:cNvSpPr/>
            <p:nvPr/>
          </p:nvSpPr>
          <p:spPr bwMode="auto">
            <a:xfrm>
              <a:off x="1017574" y="3352183"/>
              <a:ext cx="693725" cy="296858"/>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000" dirty="0">
                  <a:solidFill>
                    <a:prstClr val="white"/>
                  </a:solidFill>
                  <a:latin typeface="Calibri" pitchFamily="34" charset="0"/>
                </a:rPr>
                <a:t>Aim</a:t>
              </a:r>
              <a:endParaRPr lang="en-US" sz="2000" dirty="0">
                <a:solidFill>
                  <a:prstClr val="white"/>
                </a:solidFill>
                <a:latin typeface="Calibri" pitchFamily="34" charset="0"/>
              </a:endParaRPr>
            </a:p>
          </p:txBody>
        </p:sp>
        <p:sp>
          <p:nvSpPr>
            <p:cNvPr id="152585" name="TextBox 8"/>
            <p:cNvSpPr txBox="1">
              <a:spLocks noChangeArrowheads="1"/>
            </p:cNvSpPr>
            <p:nvPr/>
          </p:nvSpPr>
          <p:spPr bwMode="auto">
            <a:xfrm>
              <a:off x="1831193" y="3278265"/>
              <a:ext cx="4986536" cy="400355"/>
            </a:xfrm>
            <a:prstGeom prst="rect">
              <a:avLst/>
            </a:prstGeom>
            <a:noFill/>
            <a:ln w="9525">
              <a:noFill/>
              <a:miter lim="800000"/>
              <a:headEnd/>
              <a:tailEnd/>
            </a:ln>
          </p:spPr>
          <p:txBody>
            <a:bodyPr>
              <a:spAutoFit/>
            </a:bodyPr>
            <a:lstStyle/>
            <a:p>
              <a:r>
                <a:rPr lang="en-GB" sz="2000">
                  <a:solidFill>
                    <a:srgbClr val="244A58"/>
                  </a:solidFill>
                  <a:latin typeface="Calibri" pitchFamily="34" charset="0"/>
                  <a:ea typeface="MS PGothic" pitchFamily="34" charset="-128"/>
                </a:rPr>
                <a:t>Define the treatment target for SpA</a:t>
              </a:r>
              <a:endParaRPr lang="en-US" sz="2000">
                <a:solidFill>
                  <a:srgbClr val="244A58"/>
                </a:solidFill>
                <a:latin typeface="Calibri" pitchFamily="34" charset="0"/>
                <a:ea typeface="MS PGothic" pitchFamily="34" charset="-128"/>
              </a:endParaRPr>
            </a:p>
          </p:txBody>
        </p:sp>
        <p:sp>
          <p:nvSpPr>
            <p:cNvPr id="15" name="Rectangle 14"/>
            <p:cNvSpPr/>
            <p:nvPr/>
          </p:nvSpPr>
          <p:spPr bwMode="auto">
            <a:xfrm>
              <a:off x="1033448" y="4333242"/>
              <a:ext cx="695312" cy="295270"/>
            </a:xfrm>
            <a:prstGeom prst="rect">
              <a:avLst/>
            </a:prstGeom>
            <a:solidFill>
              <a:schemeClr val="accent2"/>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GB" sz="2000" dirty="0">
                  <a:solidFill>
                    <a:prstClr val="white"/>
                  </a:solidFill>
                  <a:latin typeface="Calibri" pitchFamily="34" charset="0"/>
                </a:rPr>
                <a:t>Aim</a:t>
              </a:r>
              <a:endParaRPr lang="en-US" sz="2000" dirty="0">
                <a:solidFill>
                  <a:prstClr val="white"/>
                </a:solidFill>
                <a:latin typeface="Calibri" pitchFamily="34" charset="0"/>
              </a:endParaRPr>
            </a:p>
          </p:txBody>
        </p:sp>
        <p:sp>
          <p:nvSpPr>
            <p:cNvPr id="152587" name="TextBox 15"/>
            <p:cNvSpPr txBox="1">
              <a:spLocks noChangeArrowheads="1"/>
            </p:cNvSpPr>
            <p:nvPr/>
          </p:nvSpPr>
          <p:spPr bwMode="auto">
            <a:xfrm>
              <a:off x="1831193" y="4181715"/>
              <a:ext cx="6050598" cy="708320"/>
            </a:xfrm>
            <a:prstGeom prst="rect">
              <a:avLst/>
            </a:prstGeom>
            <a:noFill/>
            <a:ln w="9525">
              <a:noFill/>
              <a:miter lim="800000"/>
              <a:headEnd/>
              <a:tailEnd/>
            </a:ln>
          </p:spPr>
          <p:txBody>
            <a:bodyPr>
              <a:spAutoFit/>
            </a:bodyPr>
            <a:lstStyle/>
            <a:p>
              <a:r>
                <a:rPr lang="en-GB" sz="2000">
                  <a:solidFill>
                    <a:srgbClr val="244A58"/>
                  </a:solidFill>
                  <a:latin typeface="Calibri" pitchFamily="34" charset="0"/>
                  <a:ea typeface="MS PGothic" pitchFamily="34" charset="-128"/>
                </a:rPr>
                <a:t>Develop recommendations to achieve the treatment </a:t>
              </a:r>
              <a:br>
                <a:rPr lang="en-GB" sz="2000">
                  <a:solidFill>
                    <a:srgbClr val="244A58"/>
                  </a:solidFill>
                  <a:latin typeface="Calibri" pitchFamily="34" charset="0"/>
                  <a:ea typeface="MS PGothic" pitchFamily="34" charset="-128"/>
                </a:rPr>
              </a:br>
              <a:r>
                <a:rPr lang="en-GB" sz="2000">
                  <a:solidFill>
                    <a:srgbClr val="244A58"/>
                  </a:solidFill>
                  <a:latin typeface="Calibri" pitchFamily="34" charset="0"/>
                  <a:ea typeface="MS PGothic" pitchFamily="34" charset="-128"/>
                </a:rPr>
                <a:t>target via T2T strategy</a:t>
              </a:r>
              <a:endParaRPr lang="en-US" sz="2000">
                <a:solidFill>
                  <a:srgbClr val="244A58"/>
                </a:solidFill>
                <a:latin typeface="Calibri" pitchFamily="34" charset="0"/>
                <a:ea typeface="MS PGothic" pitchFamily="34" charset="-128"/>
              </a:endParaRPr>
            </a:p>
          </p:txBody>
        </p:sp>
      </p:grpSp>
      <p:sp>
        <p:nvSpPr>
          <p:cNvPr id="152588" name="Content Placeholder 2"/>
          <p:cNvSpPr txBox="1">
            <a:spLocks/>
          </p:cNvSpPr>
          <p:nvPr/>
        </p:nvSpPr>
        <p:spPr bwMode="auto">
          <a:xfrm>
            <a:off x="549275" y="1338263"/>
            <a:ext cx="8347075" cy="1328737"/>
          </a:xfrm>
          <a:prstGeom prst="rect">
            <a:avLst/>
          </a:prstGeom>
          <a:noFill/>
          <a:ln w="9525">
            <a:noFill/>
            <a:miter lim="800000"/>
            <a:headEnd/>
            <a:tailEnd/>
          </a:ln>
        </p:spPr>
        <p:txBody>
          <a:bodyPr/>
          <a:lstStyle/>
          <a:p>
            <a:pPr marL="349250" indent="-349250">
              <a:spcBef>
                <a:spcPts val="2000"/>
              </a:spcBef>
              <a:buClr>
                <a:srgbClr val="18579B"/>
              </a:buClr>
              <a:buSzPct val="110000"/>
              <a:buFont typeface="Wingdings 2" pitchFamily="18" charset="2"/>
              <a:buChar char=""/>
            </a:pPr>
            <a:r>
              <a:rPr lang="en-GB" sz="2000" dirty="0">
                <a:solidFill>
                  <a:schemeClr val="accent4">
                    <a:lumMod val="60000"/>
                    <a:lumOff val="40000"/>
                  </a:schemeClr>
                </a:solidFill>
                <a:latin typeface="Calibri" pitchFamily="34" charset="0"/>
                <a:ea typeface="MS PGothic" pitchFamily="34" charset="-128"/>
              </a:rPr>
              <a:t>Treatment targets in chronic diseases ‒ diabetes, hypertension</a:t>
            </a:r>
            <a:r>
              <a:rPr lang="en-GB" sz="2000" baseline="30000" dirty="0">
                <a:solidFill>
                  <a:schemeClr val="accent4">
                    <a:lumMod val="60000"/>
                    <a:lumOff val="40000"/>
                  </a:schemeClr>
                </a:solidFill>
                <a:latin typeface="Calibri" pitchFamily="34" charset="0"/>
                <a:ea typeface="MS PGothic" pitchFamily="34" charset="-128"/>
              </a:rPr>
              <a:t>1–6</a:t>
            </a:r>
            <a:endParaRPr lang="en-GB" sz="2000" dirty="0">
              <a:solidFill>
                <a:schemeClr val="accent4">
                  <a:lumMod val="60000"/>
                  <a:lumOff val="40000"/>
                </a:schemeClr>
              </a:solidFill>
              <a:latin typeface="Calibri" pitchFamily="34" charset="0"/>
              <a:ea typeface="MS PGothic" pitchFamily="34" charset="-128"/>
            </a:endParaRPr>
          </a:p>
          <a:p>
            <a:pPr marL="349250" indent="-349250">
              <a:spcBef>
                <a:spcPts val="2000"/>
              </a:spcBef>
              <a:buClr>
                <a:srgbClr val="18579B"/>
              </a:buClr>
              <a:buSzPct val="110000"/>
              <a:buFont typeface="Wingdings 2" pitchFamily="18" charset="2"/>
              <a:buChar char=""/>
            </a:pPr>
            <a:r>
              <a:rPr lang="en-GB" sz="2000" dirty="0">
                <a:solidFill>
                  <a:schemeClr val="accent4">
                    <a:lumMod val="60000"/>
                    <a:lumOff val="40000"/>
                  </a:schemeClr>
                </a:solidFill>
                <a:latin typeface="Calibri" pitchFamily="34" charset="0"/>
                <a:ea typeface="MS PGothic" pitchFamily="34" charset="-128"/>
              </a:rPr>
              <a:t>T2T successfully implemented in RA</a:t>
            </a:r>
            <a:r>
              <a:rPr lang="en-GB" sz="2000" baseline="30000" dirty="0">
                <a:solidFill>
                  <a:schemeClr val="accent4">
                    <a:lumMod val="60000"/>
                    <a:lumOff val="40000"/>
                  </a:schemeClr>
                </a:solidFill>
                <a:latin typeface="Calibri" pitchFamily="34" charset="0"/>
                <a:ea typeface="MS PGothic" pitchFamily="34" charset="-128"/>
              </a:rPr>
              <a:t>7</a:t>
            </a:r>
            <a:r>
              <a:rPr lang="en-GB" sz="2000" dirty="0">
                <a:solidFill>
                  <a:schemeClr val="accent4">
                    <a:lumMod val="60000"/>
                    <a:lumOff val="40000"/>
                  </a:schemeClr>
                </a:solidFill>
                <a:latin typeface="Calibri" pitchFamily="34" charset="0"/>
                <a:ea typeface="MS PGothic" pitchFamily="34" charset="-128"/>
              </a:rPr>
              <a:t> (2010)</a:t>
            </a:r>
            <a:endParaRPr lang="en-US" sz="2000" baseline="30000" dirty="0">
              <a:solidFill>
                <a:schemeClr val="accent4">
                  <a:lumMod val="60000"/>
                  <a:lumOff val="40000"/>
                </a:schemeClr>
              </a:solidFill>
              <a:latin typeface="Calibri" pitchFamily="34" charset="0"/>
              <a:ea typeface="MS PGothic" pitchFamily="34" charset="-12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214282" y="357166"/>
            <a:ext cx="8677306" cy="5095890"/>
          </a:xfrm>
        </p:spPr>
        <p:txBody>
          <a:bodyPr/>
          <a:lstStyle/>
          <a:p>
            <a:pPr algn="just">
              <a:defRPr/>
            </a:pPr>
            <a:r>
              <a:rPr lang="it-IT" sz="2000" dirty="0" smtClean="0">
                <a:solidFill>
                  <a:srgbClr val="FF0000"/>
                </a:solidFill>
                <a:latin typeface="Comic Sans MS" pitchFamily="66" charset="0"/>
              </a:rPr>
              <a:t>ABBIAMO VISTO COME SIA </a:t>
            </a:r>
            <a:r>
              <a:rPr lang="it-IT" sz="2000" dirty="0" smtClean="0">
                <a:solidFill>
                  <a:schemeClr val="accent4">
                    <a:lumMod val="60000"/>
                    <a:lumOff val="40000"/>
                  </a:schemeClr>
                </a:solidFill>
                <a:latin typeface="Comic Sans MS" pitchFamily="66" charset="0"/>
              </a:rPr>
              <a:t>IMPORTANTE PER NOI REUMATOLOGI </a:t>
            </a:r>
            <a:r>
              <a:rPr lang="it-IT" sz="2000" dirty="0" smtClean="0">
                <a:solidFill>
                  <a:srgbClr val="FF0000"/>
                </a:solidFill>
                <a:latin typeface="Comic Sans MS" pitchFamily="66" charset="0"/>
              </a:rPr>
              <a:t>VEDERE UN </a:t>
            </a:r>
            <a:r>
              <a:rPr lang="it-IT" sz="2000" dirty="0" smtClean="0">
                <a:solidFill>
                  <a:schemeClr val="accent4">
                    <a:lumMod val="60000"/>
                    <a:lumOff val="40000"/>
                  </a:schemeClr>
                </a:solidFill>
                <a:latin typeface="Comic Sans MS" pitchFamily="66" charset="0"/>
              </a:rPr>
              <a:t>PAZIENTE CON ARTRITE REUMATOIDE O CON SPONDILOENTESOARTRITE  ALL’ ESORDIO DELLA MALATTIA .</a:t>
            </a:r>
            <a:r>
              <a:rPr lang="it-IT" sz="2800" dirty="0" smtClean="0">
                <a:solidFill>
                  <a:schemeClr val="accent4">
                    <a:lumMod val="60000"/>
                    <a:lumOff val="40000"/>
                  </a:schemeClr>
                </a:solidFill>
                <a:latin typeface="Comic Sans MS" pitchFamily="66" charset="0"/>
              </a:rPr>
              <a:t/>
            </a:r>
            <a:br>
              <a:rPr lang="it-IT" sz="2800" dirty="0" smtClean="0">
                <a:solidFill>
                  <a:schemeClr val="accent4">
                    <a:lumMod val="60000"/>
                    <a:lumOff val="40000"/>
                  </a:schemeClr>
                </a:solidFill>
                <a:latin typeface="Comic Sans MS" pitchFamily="66" charset="0"/>
              </a:rPr>
            </a:br>
            <a:r>
              <a:rPr lang="it-IT" sz="2800" dirty="0" smtClean="0">
                <a:solidFill>
                  <a:srgbClr val="FF0000"/>
                </a:solidFill>
                <a:latin typeface="Comic Sans MS" pitchFamily="66" charset="0"/>
              </a:rPr>
              <a:t/>
            </a:r>
            <a:br>
              <a:rPr lang="it-IT" sz="2800" dirty="0" smtClean="0">
                <a:solidFill>
                  <a:srgbClr val="FF0000"/>
                </a:solidFill>
                <a:latin typeface="Comic Sans MS" pitchFamily="66" charset="0"/>
              </a:rPr>
            </a:br>
            <a:r>
              <a:rPr lang="it-IT" sz="2800" dirty="0" smtClean="0">
                <a:solidFill>
                  <a:srgbClr val="FF0000"/>
                </a:solidFill>
                <a:latin typeface="Comic Sans MS" pitchFamily="66" charset="0"/>
              </a:rPr>
              <a:t>  Ma quale e’ la situazione nel nostro paese ?</a:t>
            </a:r>
            <a:br>
              <a:rPr lang="it-IT" sz="2800" dirty="0" smtClean="0">
                <a:solidFill>
                  <a:srgbClr val="FF0000"/>
                </a:solidFill>
                <a:latin typeface="Comic Sans MS" pitchFamily="66" charset="0"/>
              </a:rPr>
            </a:br>
            <a:r>
              <a:rPr lang="it-IT" sz="2800" dirty="0" smtClean="0">
                <a:solidFill>
                  <a:srgbClr val="FF0000"/>
                </a:solidFill>
                <a:latin typeface="Comic Sans MS" pitchFamily="66" charset="0"/>
              </a:rPr>
              <a:t/>
            </a:r>
            <a:br>
              <a:rPr lang="it-IT" sz="2800" dirty="0" smtClean="0">
                <a:solidFill>
                  <a:srgbClr val="FF0000"/>
                </a:solidFill>
                <a:latin typeface="Comic Sans MS" pitchFamily="66" charset="0"/>
              </a:rPr>
            </a:br>
            <a:r>
              <a:rPr lang="it-IT" sz="2800" i="1" dirty="0" smtClean="0">
                <a:solidFill>
                  <a:srgbClr val="FFFF00"/>
                </a:solidFill>
                <a:latin typeface="Comic Sans MS" pitchFamily="66" charset="0"/>
              </a:rPr>
              <a:t>Sono operanti le </a:t>
            </a:r>
            <a:r>
              <a:rPr lang="it-IT" sz="2800" i="1" dirty="0" smtClean="0">
                <a:solidFill>
                  <a:srgbClr val="00FF00"/>
                </a:solidFill>
                <a:latin typeface="Comic Sans MS" pitchFamily="66" charset="0"/>
              </a:rPr>
              <a:t>“</a:t>
            </a:r>
            <a:r>
              <a:rPr lang="it-IT" sz="2800" i="1" dirty="0" err="1" smtClean="0">
                <a:solidFill>
                  <a:srgbClr val="00FF00"/>
                </a:solidFill>
                <a:latin typeface="Comic Sans MS" pitchFamily="66" charset="0"/>
              </a:rPr>
              <a:t>Early</a:t>
            </a:r>
            <a:r>
              <a:rPr lang="it-IT" sz="2800" i="1" dirty="0" smtClean="0">
                <a:solidFill>
                  <a:srgbClr val="00FF00"/>
                </a:solidFill>
                <a:latin typeface="Comic Sans MS" pitchFamily="66" charset="0"/>
              </a:rPr>
              <a:t> </a:t>
            </a:r>
            <a:r>
              <a:rPr lang="it-IT" sz="2800" i="1" dirty="0" err="1" smtClean="0">
                <a:solidFill>
                  <a:srgbClr val="00FF00"/>
                </a:solidFill>
                <a:latin typeface="Comic Sans MS" pitchFamily="66" charset="0"/>
              </a:rPr>
              <a:t>Arthritis</a:t>
            </a:r>
            <a:r>
              <a:rPr lang="it-IT" sz="2800" i="1" dirty="0" smtClean="0">
                <a:solidFill>
                  <a:srgbClr val="00FF00"/>
                </a:solidFill>
                <a:latin typeface="Comic Sans MS" pitchFamily="66" charset="0"/>
              </a:rPr>
              <a:t> clinic” </a:t>
            </a:r>
            <a:r>
              <a:rPr lang="it-IT" sz="2800" i="1" dirty="0" smtClean="0">
                <a:solidFill>
                  <a:srgbClr val="FFFF00"/>
                </a:solidFill>
                <a:latin typeface="Comic Sans MS" pitchFamily="66" charset="0"/>
              </a:rPr>
              <a:t>? </a:t>
            </a:r>
            <a:br>
              <a:rPr lang="it-IT" sz="2800" i="1" dirty="0" smtClean="0">
                <a:solidFill>
                  <a:srgbClr val="FFFF00"/>
                </a:solidFill>
                <a:latin typeface="Comic Sans MS" pitchFamily="66" charset="0"/>
              </a:rPr>
            </a:br>
            <a:r>
              <a:rPr lang="it-IT" sz="2800" i="1" dirty="0" smtClean="0">
                <a:solidFill>
                  <a:srgbClr val="FFFF00"/>
                </a:solidFill>
                <a:latin typeface="Comic Sans MS" pitchFamily="66" charset="0"/>
              </a:rPr>
              <a:t>Siamo nelle condizioni, attualmente, di </a:t>
            </a:r>
            <a:r>
              <a:rPr lang="it-IT" sz="2800" i="1" dirty="0" smtClean="0">
                <a:solidFill>
                  <a:srgbClr val="00FF00"/>
                </a:solidFill>
                <a:latin typeface="Comic Sans MS" pitchFamily="66" charset="0"/>
              </a:rPr>
              <a:t>vedere una </a:t>
            </a:r>
            <a:r>
              <a:rPr lang="it-IT" sz="2800" i="1" dirty="0" err="1" smtClean="0">
                <a:solidFill>
                  <a:srgbClr val="00FF00"/>
                </a:solidFill>
                <a:latin typeface="Comic Sans MS" pitchFamily="66" charset="0"/>
              </a:rPr>
              <a:t>Early</a:t>
            </a:r>
            <a:r>
              <a:rPr lang="it-IT" sz="2800" i="1" dirty="0" smtClean="0">
                <a:solidFill>
                  <a:srgbClr val="00FF00"/>
                </a:solidFill>
                <a:latin typeface="Comic Sans MS" pitchFamily="66" charset="0"/>
              </a:rPr>
              <a:t> </a:t>
            </a:r>
            <a:r>
              <a:rPr lang="it-IT" sz="2800" i="1" dirty="0" err="1" smtClean="0">
                <a:solidFill>
                  <a:srgbClr val="00FF00"/>
                </a:solidFill>
                <a:latin typeface="Comic Sans MS" pitchFamily="66" charset="0"/>
              </a:rPr>
              <a:t>arthritis</a:t>
            </a:r>
            <a:r>
              <a:rPr lang="it-IT" sz="2800" i="1" dirty="0" smtClean="0">
                <a:solidFill>
                  <a:srgbClr val="00FF00"/>
                </a:solidFill>
                <a:latin typeface="Comic Sans MS" pitchFamily="66" charset="0"/>
              </a:rPr>
              <a:t> precocemente all’esordio per poter prontamente intervenire per sfruttare la “</a:t>
            </a:r>
            <a:r>
              <a:rPr lang="it-IT" sz="2800" i="1" dirty="0" err="1" smtClean="0">
                <a:solidFill>
                  <a:srgbClr val="FF0000"/>
                </a:solidFill>
                <a:latin typeface="Comic Sans MS" pitchFamily="66" charset="0"/>
              </a:rPr>
              <a:t>window</a:t>
            </a:r>
            <a:r>
              <a:rPr lang="it-IT" sz="2800" i="1" dirty="0" smtClean="0">
                <a:solidFill>
                  <a:srgbClr val="FF0000"/>
                </a:solidFill>
                <a:latin typeface="Comic Sans MS" pitchFamily="66" charset="0"/>
              </a:rPr>
              <a:t> </a:t>
            </a:r>
            <a:r>
              <a:rPr lang="it-IT" sz="2800" i="1" dirty="0" err="1" smtClean="0">
                <a:solidFill>
                  <a:srgbClr val="FF0000"/>
                </a:solidFill>
                <a:latin typeface="Comic Sans MS" pitchFamily="66" charset="0"/>
              </a:rPr>
              <a:t>of</a:t>
            </a:r>
            <a:r>
              <a:rPr lang="it-IT" sz="2800" i="1" dirty="0" smtClean="0">
                <a:solidFill>
                  <a:srgbClr val="FF0000"/>
                </a:solidFill>
                <a:latin typeface="Comic Sans MS" pitchFamily="66" charset="0"/>
              </a:rPr>
              <a:t> </a:t>
            </a:r>
            <a:r>
              <a:rPr lang="it-IT" sz="2800" i="1" dirty="0" err="1" smtClean="0">
                <a:solidFill>
                  <a:srgbClr val="FF0000"/>
                </a:solidFill>
                <a:latin typeface="Comic Sans MS" pitchFamily="66" charset="0"/>
              </a:rPr>
              <a:t>opportunuty</a:t>
            </a:r>
            <a:r>
              <a:rPr lang="it-IT" sz="2800" i="1" dirty="0" smtClean="0">
                <a:solidFill>
                  <a:srgbClr val="FF0000"/>
                </a:solidFill>
                <a:latin typeface="Comic Sans MS" pitchFamily="66" charset="0"/>
              </a:rPr>
              <a:t>” </a:t>
            </a:r>
            <a:r>
              <a:rPr lang="it-IT" sz="2800" i="1" dirty="0" smtClean="0">
                <a:solidFill>
                  <a:srgbClr val="FFFF00"/>
                </a:solidFill>
                <a:latin typeface="Comic Sans MS" pitchFamily="66" charset="0"/>
              </a:rPr>
              <a:t>e </a:t>
            </a:r>
            <a:r>
              <a:rPr lang="it-IT" sz="2800" i="1" dirty="0" err="1" smtClean="0">
                <a:solidFill>
                  <a:srgbClr val="FFFF00"/>
                </a:solidFill>
                <a:latin typeface="Comic Sans MS" pitchFamily="66" charset="0"/>
              </a:rPr>
              <a:t>cosi’</a:t>
            </a:r>
            <a:r>
              <a:rPr lang="it-IT" sz="2800" i="1" dirty="0" smtClean="0">
                <a:solidFill>
                  <a:srgbClr val="FFFF00"/>
                </a:solidFill>
                <a:latin typeface="Comic Sans MS" pitchFamily="66" charset="0"/>
              </a:rPr>
              <a:t> incrementare la </a:t>
            </a:r>
            <a:r>
              <a:rPr lang="it-IT" sz="2800" i="1" dirty="0" err="1" smtClean="0">
                <a:solidFill>
                  <a:srgbClr val="FF0000"/>
                </a:solidFill>
                <a:latin typeface="Comic Sans MS" pitchFamily="66" charset="0"/>
              </a:rPr>
              <a:t>possibilita’</a:t>
            </a:r>
            <a:r>
              <a:rPr lang="it-IT" sz="2800" i="1" dirty="0" smtClean="0">
                <a:solidFill>
                  <a:srgbClr val="FF0000"/>
                </a:solidFill>
                <a:latin typeface="Comic Sans MS" pitchFamily="66" charset="0"/>
              </a:rPr>
              <a:t> di indurre  una  remissione  della  malattia ?</a:t>
            </a:r>
            <a:endParaRPr lang="it-IT" sz="3600" dirty="0" smtClean="0">
              <a:solidFill>
                <a:srgbClr val="FF0000"/>
              </a:solidFill>
              <a:latin typeface="Comic Sans MS" pitchFamily="66" charset="0"/>
            </a:endParaRPr>
          </a:p>
        </p:txBody>
      </p:sp>
      <p:sp>
        <p:nvSpPr>
          <p:cNvPr id="143363" name="Rectangle 3"/>
          <p:cNvSpPr>
            <a:spLocks noGrp="1" noChangeArrowheads="1"/>
          </p:cNvSpPr>
          <p:nvPr>
            <p:ph type="body" idx="1"/>
          </p:nvPr>
        </p:nvSpPr>
        <p:spPr>
          <a:xfrm>
            <a:off x="214313" y="5357826"/>
            <a:ext cx="8713787" cy="1903398"/>
          </a:xfrm>
        </p:spPr>
        <p:txBody>
          <a:bodyPr>
            <a:normAutofit fontScale="92500" lnSpcReduction="20000"/>
          </a:bodyPr>
          <a:lstStyle/>
          <a:p>
            <a:pPr marL="609600" indent="-609600" algn="ctr" eaLnBrk="1" hangingPunct="1">
              <a:buFontTx/>
              <a:buNone/>
              <a:defRPr/>
            </a:pPr>
            <a:endParaRPr lang="it-IT" sz="4000" i="1" dirty="0" smtClean="0">
              <a:solidFill>
                <a:srgbClr val="00FF00"/>
              </a:solidFill>
            </a:endParaRPr>
          </a:p>
          <a:p>
            <a:pPr marL="609600" indent="-609600" algn="ctr" eaLnBrk="1" hangingPunct="1">
              <a:buFontTx/>
              <a:buNone/>
              <a:defRPr/>
            </a:pPr>
            <a:r>
              <a:rPr lang="it-IT" sz="2800" dirty="0" smtClean="0">
                <a:solidFill>
                  <a:srgbClr val="FFFF00"/>
                </a:solidFill>
                <a:latin typeface="Comic Sans MS" pitchFamily="66" charset="0"/>
              </a:rPr>
              <a:t> </a:t>
            </a:r>
            <a:endParaRPr lang="it-IT" sz="2800" dirty="0" smtClean="0">
              <a:solidFill>
                <a:srgbClr val="00FF00"/>
              </a:solidFill>
              <a:latin typeface="Comic Sans MS" pitchFamily="66" charset="0"/>
            </a:endParaRPr>
          </a:p>
          <a:p>
            <a:pPr marL="609600" indent="-609600" algn="ctr" eaLnBrk="1" hangingPunct="1">
              <a:buFontTx/>
              <a:buNone/>
              <a:defRPr/>
            </a:pPr>
            <a:endParaRPr lang="it-IT" sz="1400" b="1" dirty="0" smtClean="0">
              <a:solidFill>
                <a:srgbClr val="00FFFF"/>
              </a:solidFill>
            </a:endParaRPr>
          </a:p>
          <a:p>
            <a:pPr marL="609600" indent="-609600" algn="ctr" eaLnBrk="1" hangingPunct="1">
              <a:buFontTx/>
              <a:buNone/>
              <a:defRPr/>
            </a:pPr>
            <a:endParaRPr lang="it-IT" sz="1400" b="1" dirty="0" smtClean="0">
              <a:solidFill>
                <a:srgbClr val="00FF00"/>
              </a:solidFill>
            </a:endParaRPr>
          </a:p>
          <a:p>
            <a:pPr marL="609600" indent="-609600" eaLnBrk="1" hangingPunct="1">
              <a:buFontTx/>
              <a:buNone/>
              <a:defRPr/>
            </a:pPr>
            <a:r>
              <a:rPr lang="it-IT" sz="2800" b="1" dirty="0" smtClean="0">
                <a:solidFill>
                  <a:srgbClr val="FFFF00"/>
                </a:solidFill>
                <a:latin typeface="Comic Sans MS" pitchFamily="66" charset="0"/>
              </a:rPr>
              <a:t> </a:t>
            </a:r>
            <a:endParaRPr lang="it-IT" sz="4000" b="1" u="sng" dirty="0" smtClean="0">
              <a:solidFill>
                <a:srgbClr val="FF0000"/>
              </a:solidFill>
              <a:latin typeface="Comic Sans MS" pitchFamily="66" charset="0"/>
            </a:endParaRPr>
          </a:p>
        </p:txBody>
      </p:sp>
      <p:sp>
        <p:nvSpPr>
          <p:cNvPr id="4" name="Rettangolo 3"/>
          <p:cNvSpPr/>
          <p:nvPr/>
        </p:nvSpPr>
        <p:spPr>
          <a:xfrm>
            <a:off x="642910" y="5500702"/>
            <a:ext cx="7929618" cy="1077218"/>
          </a:xfrm>
          <a:prstGeom prst="rect">
            <a:avLst/>
          </a:prstGeom>
        </p:spPr>
        <p:txBody>
          <a:bodyPr wrap="square">
            <a:spAutoFit/>
          </a:bodyPr>
          <a:lstStyle/>
          <a:p>
            <a:pPr algn="ctr">
              <a:defRPr/>
            </a:pPr>
            <a:r>
              <a:rPr lang="it-IT" sz="3200" dirty="0" smtClean="0">
                <a:solidFill>
                  <a:srgbClr val="00FFFF"/>
                </a:solidFill>
                <a:latin typeface="Comic Sans MS" pitchFamily="66" charset="0"/>
              </a:rPr>
              <a:t>Siamo ben lontani </a:t>
            </a:r>
          </a:p>
          <a:p>
            <a:pPr algn="ctr">
              <a:defRPr/>
            </a:pPr>
            <a:r>
              <a:rPr lang="it-IT" sz="3200" dirty="0" smtClean="0">
                <a:solidFill>
                  <a:srgbClr val="00FFFF"/>
                </a:solidFill>
                <a:latin typeface="Comic Sans MS" pitchFamily="66" charset="0"/>
              </a:rPr>
              <a:t>da una situazione accettabile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57224" y="285728"/>
            <a:ext cx="7500990" cy="857256"/>
          </a:xfrm>
        </p:spPr>
        <p:txBody>
          <a:bodyPr/>
          <a:lstStyle/>
          <a:p>
            <a:pPr algn="ctr"/>
            <a:r>
              <a:rPr lang="it-IT" sz="2000" dirty="0" smtClean="0"/>
              <a:t>  </a:t>
            </a:r>
            <a:r>
              <a:rPr lang="it-IT" sz="2400" dirty="0" smtClean="0">
                <a:solidFill>
                  <a:srgbClr val="FF0000"/>
                </a:solidFill>
              </a:rPr>
              <a:t>EULAR 2010 E ACR 2012</a:t>
            </a:r>
            <a:br>
              <a:rPr lang="it-IT" sz="2400" dirty="0" smtClean="0">
                <a:solidFill>
                  <a:srgbClr val="FF0000"/>
                </a:solidFill>
              </a:rPr>
            </a:br>
            <a:r>
              <a:rPr lang="it-IT" sz="2400" dirty="0" smtClean="0">
                <a:solidFill>
                  <a:srgbClr val="FF0000"/>
                </a:solidFill>
              </a:rPr>
              <a:t>TERAPIA ARTRITE REUMATOIDE </a:t>
            </a:r>
            <a:endParaRPr lang="it-IT" sz="2400" dirty="0">
              <a:solidFill>
                <a:srgbClr val="FF0000"/>
              </a:solidFill>
            </a:endParaRPr>
          </a:p>
        </p:txBody>
      </p:sp>
      <p:sp>
        <p:nvSpPr>
          <p:cNvPr id="4" name="Rettangolo 3"/>
          <p:cNvSpPr/>
          <p:nvPr/>
        </p:nvSpPr>
        <p:spPr>
          <a:xfrm>
            <a:off x="214282" y="2143116"/>
            <a:ext cx="8786874" cy="3539430"/>
          </a:xfrm>
          <a:prstGeom prst="rect">
            <a:avLst/>
          </a:prstGeom>
        </p:spPr>
        <p:txBody>
          <a:bodyPr wrap="square">
            <a:spAutoFit/>
          </a:bodyPr>
          <a:lstStyle/>
          <a:p>
            <a:pPr>
              <a:buFont typeface="Arial" charset="0"/>
              <a:buChar char="•"/>
            </a:pPr>
            <a:r>
              <a:rPr lang="it-IT" sz="3200" dirty="0" smtClean="0"/>
              <a:t>   </a:t>
            </a:r>
            <a:r>
              <a:rPr lang="it-IT" sz="3200" dirty="0" smtClean="0">
                <a:solidFill>
                  <a:srgbClr val="FFFF00"/>
                </a:solidFill>
              </a:rPr>
              <a:t>The    </a:t>
            </a:r>
            <a:r>
              <a:rPr lang="en-US" sz="3200" dirty="0" smtClean="0">
                <a:solidFill>
                  <a:srgbClr val="FFFF00"/>
                </a:solidFill>
              </a:rPr>
              <a:t>treatment   </a:t>
            </a:r>
            <a:r>
              <a:rPr lang="en-US" sz="3200" dirty="0" smtClean="0">
                <a:solidFill>
                  <a:srgbClr val="FF0000"/>
                </a:solidFill>
              </a:rPr>
              <a:t>target</a:t>
            </a:r>
            <a:r>
              <a:rPr lang="en-US" sz="3200" dirty="0" smtClean="0"/>
              <a:t>    </a:t>
            </a:r>
            <a:r>
              <a:rPr lang="en-US" sz="3200" dirty="0" smtClean="0">
                <a:solidFill>
                  <a:srgbClr val="FFFF00"/>
                </a:solidFill>
              </a:rPr>
              <a:t>is</a:t>
            </a:r>
            <a:r>
              <a:rPr lang="en-US" sz="3200" dirty="0" smtClean="0"/>
              <a:t> </a:t>
            </a:r>
          </a:p>
          <a:p>
            <a:r>
              <a:rPr lang="en-US" sz="3200" dirty="0" smtClean="0">
                <a:solidFill>
                  <a:srgbClr val="04FC2D"/>
                </a:solidFill>
              </a:rPr>
              <a:t>     </a:t>
            </a:r>
            <a:r>
              <a:rPr lang="en-US" sz="2800" dirty="0" smtClean="0">
                <a:solidFill>
                  <a:srgbClr val="04FC2D"/>
                </a:solidFill>
              </a:rPr>
              <a:t>CLINICAL   REMISSION </a:t>
            </a:r>
          </a:p>
          <a:p>
            <a:endParaRPr lang="en-US" sz="3200" dirty="0" smtClean="0">
              <a:solidFill>
                <a:srgbClr val="04FC2D"/>
              </a:solidFill>
            </a:endParaRPr>
          </a:p>
          <a:p>
            <a:r>
              <a:rPr lang="en-US" sz="3200" dirty="0" smtClean="0">
                <a:solidFill>
                  <a:srgbClr val="FFFF00"/>
                </a:solidFill>
              </a:rPr>
              <a:t>     or</a:t>
            </a:r>
            <a:r>
              <a:rPr lang="en-US" sz="3200" dirty="0" smtClean="0"/>
              <a:t> </a:t>
            </a:r>
          </a:p>
          <a:p>
            <a:endParaRPr lang="en-US" sz="3200" dirty="0" smtClean="0"/>
          </a:p>
          <a:p>
            <a:pPr>
              <a:buFont typeface="Arial" pitchFamily="34" charset="0"/>
              <a:buChar char="•"/>
            </a:pPr>
            <a:r>
              <a:rPr lang="en-US" sz="3200" dirty="0" smtClean="0"/>
              <a:t>   </a:t>
            </a:r>
            <a:r>
              <a:rPr lang="en-US" sz="3200" dirty="0" smtClean="0">
                <a:solidFill>
                  <a:srgbClr val="FFFF00"/>
                </a:solidFill>
              </a:rPr>
              <a:t>if  remission  is unlikely to be achievable,  at  least</a:t>
            </a:r>
          </a:p>
          <a:p>
            <a:r>
              <a:rPr lang="en-US" sz="3200" dirty="0" smtClean="0"/>
              <a:t> </a:t>
            </a:r>
            <a:r>
              <a:rPr lang="en-US" sz="3200" dirty="0" smtClean="0">
                <a:solidFill>
                  <a:schemeClr val="accent4">
                    <a:lumMod val="60000"/>
                    <a:lumOff val="40000"/>
                  </a:schemeClr>
                </a:solidFill>
              </a:rPr>
              <a:t>    </a:t>
            </a:r>
            <a:r>
              <a:rPr lang="en-US" sz="2800" dirty="0" smtClean="0">
                <a:solidFill>
                  <a:schemeClr val="accent4">
                    <a:lumMod val="60000"/>
                    <a:lumOff val="40000"/>
                  </a:schemeClr>
                </a:solidFill>
              </a:rPr>
              <a:t>LOW   DISEASE   ACTIVITY</a:t>
            </a:r>
            <a:endParaRPr lang="it-IT" sz="28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285720" y="214290"/>
            <a:ext cx="8572560" cy="3811592"/>
          </a:xfrm>
        </p:spPr>
        <p:txBody>
          <a:bodyPr/>
          <a:lstStyle/>
          <a:p>
            <a:pPr>
              <a:defRPr/>
            </a:pPr>
            <a:r>
              <a:rPr lang="it-IT" sz="3200" dirty="0" smtClean="0">
                <a:solidFill>
                  <a:srgbClr val="FF0000"/>
                </a:solidFill>
                <a:latin typeface="Comic Sans MS" pitchFamily="66" charset="0"/>
              </a:rPr>
              <a:t>Non     solo     non      abbiamo     le    condizioni logistiche     e    le     risorse    per    le    </a:t>
            </a:r>
            <a:r>
              <a:rPr lang="it-IT" sz="3200" dirty="0" err="1" smtClean="0">
                <a:solidFill>
                  <a:srgbClr val="04FC2D"/>
                </a:solidFill>
                <a:latin typeface="Comic Sans MS" pitchFamily="66" charset="0"/>
              </a:rPr>
              <a:t>Early</a:t>
            </a:r>
            <a:r>
              <a:rPr lang="it-IT" sz="3200" dirty="0" smtClean="0">
                <a:solidFill>
                  <a:srgbClr val="04FC2D"/>
                </a:solidFill>
                <a:latin typeface="Comic Sans MS" pitchFamily="66" charset="0"/>
              </a:rPr>
              <a:t>  </a:t>
            </a:r>
            <a:r>
              <a:rPr lang="it-IT" sz="3200" dirty="0" err="1" smtClean="0">
                <a:solidFill>
                  <a:srgbClr val="04FC2D"/>
                </a:solidFill>
                <a:latin typeface="Comic Sans MS" pitchFamily="66" charset="0"/>
              </a:rPr>
              <a:t>Arthritis</a:t>
            </a:r>
            <a:r>
              <a:rPr lang="it-IT" sz="3200" dirty="0" smtClean="0">
                <a:solidFill>
                  <a:srgbClr val="04FC2D"/>
                </a:solidFill>
                <a:latin typeface="Comic Sans MS" pitchFamily="66" charset="0"/>
              </a:rPr>
              <a:t>  Clinic </a:t>
            </a:r>
            <a:r>
              <a:rPr lang="it-IT" sz="3200" dirty="0" smtClean="0">
                <a:solidFill>
                  <a:srgbClr val="FF0000"/>
                </a:solidFill>
                <a:latin typeface="Comic Sans MS" pitchFamily="66" charset="0"/>
              </a:rPr>
              <a:t>, </a:t>
            </a:r>
            <a:br>
              <a:rPr lang="it-IT" sz="3200" dirty="0" smtClean="0">
                <a:solidFill>
                  <a:srgbClr val="FF0000"/>
                </a:solidFill>
                <a:latin typeface="Comic Sans MS" pitchFamily="66" charset="0"/>
              </a:rPr>
            </a:br>
            <a:r>
              <a:rPr lang="it-IT" sz="3200" dirty="0" smtClean="0">
                <a:solidFill>
                  <a:srgbClr val="FF0000"/>
                </a:solidFill>
                <a:latin typeface="Comic Sans MS" pitchFamily="66" charset="0"/>
              </a:rPr>
              <a:t/>
            </a:r>
            <a:br>
              <a:rPr lang="it-IT" sz="3200" dirty="0" smtClean="0">
                <a:solidFill>
                  <a:srgbClr val="FF0000"/>
                </a:solidFill>
                <a:latin typeface="Comic Sans MS" pitchFamily="66" charset="0"/>
              </a:rPr>
            </a:br>
            <a:r>
              <a:rPr lang="it-IT" sz="2000" dirty="0" smtClean="0">
                <a:solidFill>
                  <a:srgbClr val="FF0000"/>
                </a:solidFill>
                <a:latin typeface="Comic Sans MS" pitchFamily="66" charset="0"/>
              </a:rPr>
              <a:t>ma   secondo   un </a:t>
            </a:r>
            <a:r>
              <a:rPr lang="it-IT" sz="3200" dirty="0" smtClean="0">
                <a:latin typeface="Comic Sans MS" pitchFamily="66" charset="0"/>
              </a:rPr>
              <a:t/>
            </a:r>
            <a:br>
              <a:rPr lang="it-IT" sz="3200" dirty="0" smtClean="0">
                <a:latin typeface="Comic Sans MS" pitchFamily="66" charset="0"/>
              </a:rPr>
            </a:br>
            <a:r>
              <a:rPr lang="it-IT" sz="3200" dirty="0" smtClean="0">
                <a:solidFill>
                  <a:srgbClr val="00FFFF"/>
                </a:solidFill>
                <a:latin typeface="Comic Sans MS" pitchFamily="66" charset="0"/>
              </a:rPr>
              <a:t>RAPPORTO   SOCIALE       </a:t>
            </a:r>
            <a:r>
              <a:rPr lang="it-IT" sz="3200" dirty="0" smtClean="0">
                <a:solidFill>
                  <a:srgbClr val="FF0000"/>
                </a:solidFill>
                <a:latin typeface="Comic Sans MS" pitchFamily="66" charset="0"/>
              </a:rPr>
              <a:t>CENSIS   2008 </a:t>
            </a:r>
            <a:r>
              <a:rPr lang="it-IT" sz="3200" dirty="0" smtClean="0">
                <a:solidFill>
                  <a:srgbClr val="00FFFF"/>
                </a:solidFill>
                <a:latin typeface="Comic Sans MS" pitchFamily="66" charset="0"/>
              </a:rPr>
              <a:t/>
            </a:r>
            <a:br>
              <a:rPr lang="it-IT" sz="3200" dirty="0" smtClean="0">
                <a:solidFill>
                  <a:srgbClr val="00FFFF"/>
                </a:solidFill>
                <a:latin typeface="Comic Sans MS" pitchFamily="66" charset="0"/>
              </a:rPr>
            </a:br>
            <a:r>
              <a:rPr lang="it-IT" sz="3200" dirty="0" smtClean="0">
                <a:solidFill>
                  <a:srgbClr val="00FFFF"/>
                </a:solidFill>
                <a:latin typeface="Comic Sans MS" pitchFamily="66" charset="0"/>
              </a:rPr>
              <a:t>SULL’    ARTRITE   REUMATOIDE</a:t>
            </a:r>
            <a:br>
              <a:rPr lang="it-IT" sz="3200" dirty="0" smtClean="0">
                <a:solidFill>
                  <a:srgbClr val="00FFFF"/>
                </a:solidFill>
                <a:latin typeface="Comic Sans MS" pitchFamily="66" charset="0"/>
              </a:rPr>
            </a:br>
            <a:r>
              <a:rPr lang="it-IT" sz="3200" dirty="0" smtClean="0">
                <a:solidFill>
                  <a:srgbClr val="FFFF00"/>
                </a:solidFill>
                <a:latin typeface="Comic Sans MS" pitchFamily="66" charset="0"/>
              </a:rPr>
              <a:t>( commissionato   da    SIR   E   ANMAR )</a:t>
            </a:r>
            <a:r>
              <a:rPr lang="it-IT" sz="3200" dirty="0" smtClean="0">
                <a:solidFill>
                  <a:srgbClr val="FF0000"/>
                </a:solidFill>
                <a:latin typeface="Comic Sans MS" pitchFamily="66" charset="0"/>
              </a:rPr>
              <a:t> : </a:t>
            </a:r>
            <a:endParaRPr lang="it-IT" sz="3200" dirty="0" smtClean="0">
              <a:solidFill>
                <a:srgbClr val="FFFF00"/>
              </a:solidFill>
              <a:latin typeface="Comic Sans MS" pitchFamily="66" charset="0"/>
            </a:endParaRPr>
          </a:p>
        </p:txBody>
      </p:sp>
      <p:sp>
        <p:nvSpPr>
          <p:cNvPr id="266243" name="Rectangle 3"/>
          <p:cNvSpPr>
            <a:spLocks noGrp="1" noChangeArrowheads="1"/>
          </p:cNvSpPr>
          <p:nvPr>
            <p:ph type="body" idx="1"/>
          </p:nvPr>
        </p:nvSpPr>
        <p:spPr>
          <a:xfrm>
            <a:off x="214282" y="4286256"/>
            <a:ext cx="8786874" cy="2571744"/>
          </a:xfrm>
        </p:spPr>
        <p:txBody>
          <a:bodyPr>
            <a:normAutofit fontScale="40000" lnSpcReduction="20000"/>
          </a:bodyPr>
          <a:lstStyle/>
          <a:p>
            <a:pPr algn="just" eaLnBrk="1" hangingPunct="1">
              <a:defRPr/>
            </a:pPr>
            <a:r>
              <a:rPr lang="it-IT" sz="5000" dirty="0" smtClean="0">
                <a:solidFill>
                  <a:srgbClr val="00FFFF"/>
                </a:solidFill>
                <a:latin typeface="Comic Sans MS" pitchFamily="66" charset="0"/>
              </a:rPr>
              <a:t> CAMPIONE   SIGNIFICATIVO   </a:t>
            </a:r>
            <a:r>
              <a:rPr lang="it-IT" sz="5000" dirty="0" err="1" smtClean="0">
                <a:solidFill>
                  <a:srgbClr val="00FFFF"/>
                </a:solidFill>
                <a:latin typeface="Comic Sans MS" pitchFamily="66" charset="0"/>
              </a:rPr>
              <a:t>DI</a:t>
            </a:r>
            <a:r>
              <a:rPr lang="it-IT" sz="5000" dirty="0" smtClean="0">
                <a:solidFill>
                  <a:srgbClr val="00FFFF"/>
                </a:solidFill>
                <a:latin typeface="Comic Sans MS" pitchFamily="66" charset="0"/>
              </a:rPr>
              <a:t>   646 PAZIENTI        COLPITI</a:t>
            </a:r>
          </a:p>
          <a:p>
            <a:pPr algn="just" eaLnBrk="1" hangingPunct="1">
              <a:buNone/>
              <a:defRPr/>
            </a:pPr>
            <a:r>
              <a:rPr lang="it-IT" sz="5000" dirty="0" smtClean="0">
                <a:solidFill>
                  <a:srgbClr val="00FFFF"/>
                </a:solidFill>
                <a:latin typeface="Comic Sans MS" pitchFamily="66" charset="0"/>
              </a:rPr>
              <a:t>      DA  AR</a:t>
            </a:r>
          </a:p>
          <a:p>
            <a:pPr algn="just" eaLnBrk="1" hangingPunct="1">
              <a:buNone/>
              <a:defRPr/>
            </a:pPr>
            <a:endParaRPr lang="it-IT" sz="4200" dirty="0" smtClean="0">
              <a:solidFill>
                <a:srgbClr val="00FFFF"/>
              </a:solidFill>
              <a:latin typeface="Comic Sans MS" pitchFamily="66" charset="0"/>
            </a:endParaRPr>
          </a:p>
          <a:p>
            <a:pPr algn="just" eaLnBrk="1" hangingPunct="1">
              <a:defRPr/>
            </a:pPr>
            <a:endParaRPr lang="it-IT" sz="2300" dirty="0" smtClean="0">
              <a:latin typeface="Comic Sans MS" pitchFamily="66" charset="0"/>
            </a:endParaRPr>
          </a:p>
          <a:p>
            <a:pPr eaLnBrk="1" hangingPunct="1">
              <a:defRPr/>
            </a:pPr>
            <a:r>
              <a:rPr lang="it-IT" sz="5100" dirty="0" smtClean="0">
                <a:solidFill>
                  <a:srgbClr val="FFFF00"/>
                </a:solidFill>
                <a:latin typeface="Comic Sans MS" pitchFamily="66" charset="0"/>
              </a:rPr>
              <a:t> </a:t>
            </a:r>
            <a:r>
              <a:rPr lang="it-IT" sz="5100" dirty="0" smtClean="0">
                <a:solidFill>
                  <a:srgbClr val="00FF00"/>
                </a:solidFill>
                <a:latin typeface="Comic Sans MS" pitchFamily="66" charset="0"/>
              </a:rPr>
              <a:t>SOLO       IL      17 , 3 %        </a:t>
            </a:r>
            <a:r>
              <a:rPr lang="it-IT" sz="5100" dirty="0" err="1" smtClean="0">
                <a:solidFill>
                  <a:srgbClr val="00FF00"/>
                </a:solidFill>
                <a:latin typeface="Comic Sans MS" pitchFamily="66" charset="0"/>
              </a:rPr>
              <a:t>DI</a:t>
            </a:r>
            <a:r>
              <a:rPr lang="it-IT" sz="5100" dirty="0" smtClean="0">
                <a:solidFill>
                  <a:srgbClr val="00FF00"/>
                </a:solidFill>
                <a:latin typeface="Comic Sans MS" pitchFamily="66" charset="0"/>
              </a:rPr>
              <a:t>      QUESTI      MALATI </a:t>
            </a:r>
          </a:p>
          <a:p>
            <a:pPr eaLnBrk="1" hangingPunct="1">
              <a:buNone/>
              <a:defRPr/>
            </a:pPr>
            <a:r>
              <a:rPr lang="it-IT" sz="5100" dirty="0" smtClean="0">
                <a:solidFill>
                  <a:srgbClr val="00FF00"/>
                </a:solidFill>
                <a:latin typeface="Comic Sans MS" pitchFamily="66" charset="0"/>
              </a:rPr>
              <a:t>     FREQUENTAVA       UN      CENTRO      SPECIALISTICO  </a:t>
            </a:r>
          </a:p>
          <a:p>
            <a:pPr eaLnBrk="1" hangingPunct="1">
              <a:buNone/>
              <a:defRPr/>
            </a:pPr>
            <a:r>
              <a:rPr lang="it-IT" sz="5100" dirty="0" smtClean="0">
                <a:solidFill>
                  <a:srgbClr val="00FF00"/>
                </a:solidFill>
                <a:latin typeface="Comic Sans MS" pitchFamily="66" charset="0"/>
              </a:rPr>
              <a:t>     </a:t>
            </a:r>
            <a:r>
              <a:rPr lang="it-IT" sz="5100" dirty="0" err="1" smtClean="0">
                <a:solidFill>
                  <a:srgbClr val="00FF00"/>
                </a:solidFill>
                <a:latin typeface="Comic Sans MS" pitchFamily="66" charset="0"/>
              </a:rPr>
              <a:t>DI</a:t>
            </a:r>
            <a:r>
              <a:rPr lang="it-IT" sz="5100" dirty="0" smtClean="0">
                <a:solidFill>
                  <a:srgbClr val="00FF00"/>
                </a:solidFill>
                <a:latin typeface="Comic Sans MS" pitchFamily="66" charset="0"/>
              </a:rPr>
              <a:t>   REUMATOLOGIA !</a:t>
            </a:r>
          </a:p>
          <a:p>
            <a:pPr eaLnBrk="1" hangingPunct="1">
              <a:buNone/>
              <a:defRPr/>
            </a:pPr>
            <a:r>
              <a:rPr lang="it-IT" sz="5100" dirty="0" smtClean="0">
                <a:solidFill>
                  <a:srgbClr val="00FF00"/>
                </a:solidFill>
                <a:latin typeface="Comic Sans MS" pitchFamily="66" charset="0"/>
              </a:rPr>
              <a:t>      </a:t>
            </a:r>
          </a:p>
          <a:p>
            <a:pPr eaLnBrk="1" hangingPunct="1">
              <a:defRPr/>
            </a:pPr>
            <a:endParaRPr lang="it-IT" dirty="0" smtClean="0">
              <a:latin typeface="Comic Sans MS" pitchFamily="66" charset="0"/>
            </a:endParaRPr>
          </a:p>
          <a:p>
            <a:pPr eaLnBrk="1" hangingPunct="1">
              <a:buFont typeface="Wingdings" pitchFamily="2" charset="2"/>
              <a:buNone/>
              <a:defRPr/>
            </a:pPr>
            <a:endParaRPr lang="it-IT" dirty="0" smtClean="0">
              <a:latin typeface="Comic Sans MS" pitchFamily="66"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95288" y="476250"/>
            <a:ext cx="8364537" cy="1666866"/>
          </a:xfrm>
        </p:spPr>
        <p:txBody>
          <a:bodyPr/>
          <a:lstStyle/>
          <a:p>
            <a:pPr algn="ctr" eaLnBrk="1" hangingPunct="1">
              <a:defRPr/>
            </a:pPr>
            <a:r>
              <a:rPr lang="it-IT" sz="2800" i="1" dirty="0" smtClean="0">
                <a:solidFill>
                  <a:srgbClr val="FF0000"/>
                </a:solidFill>
                <a:latin typeface="Comic Sans MS" pitchFamily="66" charset="0"/>
              </a:rPr>
              <a:t>Secondo  uno  studio  fatto  sul  consumo  di   METHOTREXATE</a:t>
            </a:r>
            <a:r>
              <a:rPr lang="it-IT" sz="3600" b="1" dirty="0" smtClean="0">
                <a:solidFill>
                  <a:srgbClr val="FF0000"/>
                </a:solidFill>
                <a:latin typeface="Comic Sans MS" pitchFamily="66" charset="0"/>
              </a:rPr>
              <a:t> </a:t>
            </a:r>
            <a:br>
              <a:rPr lang="it-IT" sz="3600" b="1" dirty="0" smtClean="0">
                <a:solidFill>
                  <a:srgbClr val="FF0000"/>
                </a:solidFill>
                <a:latin typeface="Comic Sans MS" pitchFamily="66" charset="0"/>
              </a:rPr>
            </a:br>
            <a:r>
              <a:rPr lang="it-IT" sz="2400" dirty="0" smtClean="0">
                <a:solidFill>
                  <a:srgbClr val="FF0000"/>
                </a:solidFill>
                <a:latin typeface="Comic Sans MS" pitchFamily="66" charset="0"/>
              </a:rPr>
              <a:t>( quantità  di  farmaco  ritirato  nelle  farmacie ) </a:t>
            </a:r>
          </a:p>
        </p:txBody>
      </p:sp>
      <p:sp>
        <p:nvSpPr>
          <p:cNvPr id="143363" name="Rectangle 3"/>
          <p:cNvSpPr>
            <a:spLocks noGrp="1" noChangeArrowheads="1"/>
          </p:cNvSpPr>
          <p:nvPr>
            <p:ph type="body" idx="1"/>
          </p:nvPr>
        </p:nvSpPr>
        <p:spPr>
          <a:xfrm>
            <a:off x="214313" y="2000239"/>
            <a:ext cx="8715405" cy="5260985"/>
          </a:xfrm>
        </p:spPr>
        <p:txBody>
          <a:bodyPr>
            <a:normAutofit lnSpcReduction="10000"/>
          </a:bodyPr>
          <a:lstStyle/>
          <a:p>
            <a:pPr marL="609600" indent="-609600" algn="ctr" eaLnBrk="1" hangingPunct="1">
              <a:buFontTx/>
              <a:buNone/>
              <a:defRPr/>
            </a:pPr>
            <a:r>
              <a:rPr lang="it-IT" sz="4000" i="1" dirty="0" smtClean="0">
                <a:solidFill>
                  <a:srgbClr val="00FF00"/>
                </a:solidFill>
              </a:rPr>
              <a:t>  </a:t>
            </a:r>
          </a:p>
          <a:p>
            <a:pPr marL="609600" indent="-609600" eaLnBrk="1" hangingPunct="1">
              <a:buFontTx/>
              <a:buNone/>
              <a:defRPr/>
            </a:pPr>
            <a:r>
              <a:rPr lang="it-IT" sz="2200" dirty="0" smtClean="0">
                <a:solidFill>
                  <a:srgbClr val="FFFF00"/>
                </a:solidFill>
                <a:latin typeface="Comic Sans MS" pitchFamily="66" charset="0"/>
              </a:rPr>
              <a:t>                         ATTUALMENTE    IN   ITALIA</a:t>
            </a:r>
            <a:r>
              <a:rPr lang="it-IT" sz="2200" dirty="0" smtClean="0">
                <a:solidFill>
                  <a:srgbClr val="00FFFF"/>
                </a:solidFill>
                <a:latin typeface="Comic Sans MS" pitchFamily="66" charset="0"/>
              </a:rPr>
              <a:t>                    </a:t>
            </a:r>
          </a:p>
          <a:p>
            <a:pPr marL="609600" indent="-609600" eaLnBrk="1" hangingPunct="1">
              <a:buFontTx/>
              <a:buNone/>
              <a:defRPr/>
            </a:pPr>
            <a:r>
              <a:rPr lang="it-IT" sz="2200" dirty="0" smtClean="0">
                <a:solidFill>
                  <a:srgbClr val="00FF00"/>
                </a:solidFill>
                <a:latin typeface="Comic Sans MS" pitchFamily="66" charset="0"/>
              </a:rPr>
              <a:t>SOLO   UN   NUMERO   MOLTO   LIMITATO    </a:t>
            </a:r>
            <a:r>
              <a:rPr lang="it-IT" sz="2200" dirty="0" err="1" smtClean="0">
                <a:solidFill>
                  <a:srgbClr val="00FF00"/>
                </a:solidFill>
                <a:latin typeface="Comic Sans MS" pitchFamily="66" charset="0"/>
              </a:rPr>
              <a:t>DI</a:t>
            </a:r>
            <a:r>
              <a:rPr lang="it-IT" sz="2200" dirty="0" smtClean="0">
                <a:solidFill>
                  <a:srgbClr val="00FF00"/>
                </a:solidFill>
                <a:latin typeface="Comic Sans MS" pitchFamily="66" charset="0"/>
              </a:rPr>
              <a:t>    PAZIENTI</a:t>
            </a:r>
          </a:p>
          <a:p>
            <a:pPr marL="609600" indent="-609600" eaLnBrk="1" hangingPunct="1">
              <a:buFontTx/>
              <a:buNone/>
              <a:defRPr/>
            </a:pPr>
            <a:r>
              <a:rPr lang="it-IT" sz="2200" dirty="0" smtClean="0">
                <a:solidFill>
                  <a:srgbClr val="00FFFF"/>
                </a:solidFill>
                <a:latin typeface="Comic Sans MS" pitchFamily="66" charset="0"/>
              </a:rPr>
              <a:t>CON          ARTRITE     REUMATOIDE       E       CON      ALTRE   </a:t>
            </a:r>
          </a:p>
          <a:p>
            <a:pPr marL="609600" indent="-609600" eaLnBrk="1" hangingPunct="1">
              <a:buFontTx/>
              <a:buNone/>
              <a:defRPr/>
            </a:pPr>
            <a:r>
              <a:rPr lang="it-IT" sz="2200" dirty="0" smtClean="0">
                <a:solidFill>
                  <a:srgbClr val="00FFFF"/>
                </a:solidFill>
                <a:latin typeface="Comic Sans MS" pitchFamily="66" charset="0"/>
              </a:rPr>
              <a:t>ARTRITI      CRONICHE    COME     L’ ARTRITE    PSORIASICA</a:t>
            </a:r>
          </a:p>
          <a:p>
            <a:pPr marL="609600" indent="-609600" eaLnBrk="1" hangingPunct="1">
              <a:buFontTx/>
              <a:buNone/>
              <a:defRPr/>
            </a:pPr>
            <a:r>
              <a:rPr lang="it-IT" sz="2200" dirty="0" smtClean="0">
                <a:solidFill>
                  <a:srgbClr val="00FF00"/>
                </a:solidFill>
                <a:latin typeface="Comic Sans MS" pitchFamily="66" charset="0"/>
              </a:rPr>
              <a:t>VIENE         TRATTATO          CON       QUESTO     FARMACO :</a:t>
            </a:r>
          </a:p>
          <a:p>
            <a:pPr marL="609600" indent="-609600" eaLnBrk="1" hangingPunct="1">
              <a:buFontTx/>
              <a:buNone/>
              <a:defRPr/>
            </a:pPr>
            <a:r>
              <a:rPr lang="it-IT" sz="2200" dirty="0" smtClean="0">
                <a:solidFill>
                  <a:srgbClr val="00FF00"/>
                </a:solidFill>
                <a:latin typeface="Comic Sans MS" pitchFamily="66" charset="0"/>
              </a:rPr>
              <a:t> </a:t>
            </a:r>
          </a:p>
          <a:p>
            <a:pPr marL="609600" indent="-609600" algn="ctr" eaLnBrk="1" hangingPunct="1">
              <a:buFontTx/>
              <a:buNone/>
              <a:defRPr/>
            </a:pPr>
            <a:r>
              <a:rPr lang="it-IT" sz="2800" dirty="0" smtClean="0">
                <a:solidFill>
                  <a:srgbClr val="FF0000"/>
                </a:solidFill>
                <a:latin typeface="Comic Sans MS" pitchFamily="66" charset="0"/>
              </a:rPr>
              <a:t>Solo  50000  pazienti  su  circa  1000000  pazienti </a:t>
            </a:r>
          </a:p>
          <a:p>
            <a:pPr marL="609600" indent="-609600" algn="ctr" eaLnBrk="1" hangingPunct="1">
              <a:buFontTx/>
              <a:buNone/>
              <a:defRPr/>
            </a:pPr>
            <a:r>
              <a:rPr lang="it-IT" sz="2800" dirty="0" smtClean="0">
                <a:solidFill>
                  <a:srgbClr val="FF0000"/>
                </a:solidFill>
                <a:latin typeface="Comic Sans MS" pitchFamily="66" charset="0"/>
              </a:rPr>
              <a:t>affetti  da  una  di  queste  patologie !</a:t>
            </a:r>
          </a:p>
          <a:p>
            <a:pPr marL="609600" indent="-609600" algn="ctr" eaLnBrk="1" hangingPunct="1">
              <a:buFontTx/>
              <a:buNone/>
              <a:defRPr/>
            </a:pPr>
            <a:endParaRPr lang="it-IT" sz="1400" b="1" dirty="0" smtClean="0">
              <a:solidFill>
                <a:srgbClr val="00FFFF"/>
              </a:solidFill>
            </a:endParaRPr>
          </a:p>
          <a:p>
            <a:pPr marL="609600" indent="-609600" algn="ctr" eaLnBrk="1" hangingPunct="1">
              <a:buFontTx/>
              <a:buNone/>
              <a:defRPr/>
            </a:pPr>
            <a:endParaRPr lang="it-IT" sz="1400" b="1" dirty="0" smtClean="0">
              <a:solidFill>
                <a:srgbClr val="00FF00"/>
              </a:solidFill>
            </a:endParaRPr>
          </a:p>
          <a:p>
            <a:pPr marL="609600" indent="-609600" eaLnBrk="1" hangingPunct="1">
              <a:buFontTx/>
              <a:buNone/>
              <a:defRPr/>
            </a:pPr>
            <a:r>
              <a:rPr lang="it-IT" sz="2800" b="1" dirty="0" smtClean="0">
                <a:solidFill>
                  <a:srgbClr val="FFFF00"/>
                </a:solidFill>
                <a:latin typeface="Comic Sans MS" pitchFamily="66" charset="0"/>
              </a:rPr>
              <a:t> </a:t>
            </a:r>
            <a:endParaRPr lang="it-IT" sz="4000" b="1" u="sng" dirty="0" smtClean="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468313" y="333375"/>
            <a:ext cx="8229600" cy="668338"/>
          </a:xfrm>
        </p:spPr>
        <p:txBody>
          <a:bodyPr/>
          <a:lstStyle/>
          <a:p>
            <a:pPr algn="ctr" eaLnBrk="1" hangingPunct="1">
              <a:defRPr/>
            </a:pPr>
            <a:r>
              <a:rPr lang="it-IT" sz="3200" dirty="0" smtClean="0">
                <a:solidFill>
                  <a:srgbClr val="FF0000"/>
                </a:solidFill>
                <a:latin typeface="Comic Sans MS" pitchFamily="66" charset="0"/>
              </a:rPr>
              <a:t>Cose necessarie da fare</a:t>
            </a:r>
          </a:p>
        </p:txBody>
      </p:sp>
      <p:sp>
        <p:nvSpPr>
          <p:cNvPr id="303107" name="Rectangle 3"/>
          <p:cNvSpPr>
            <a:spLocks noGrp="1" noChangeArrowheads="1"/>
          </p:cNvSpPr>
          <p:nvPr>
            <p:ph type="body" idx="1"/>
          </p:nvPr>
        </p:nvSpPr>
        <p:spPr>
          <a:xfrm>
            <a:off x="214313" y="1071546"/>
            <a:ext cx="8713787" cy="5572164"/>
          </a:xfrm>
        </p:spPr>
        <p:txBody>
          <a:bodyPr>
            <a:normAutofit/>
          </a:bodyPr>
          <a:lstStyle/>
          <a:p>
            <a:pPr algn="just" eaLnBrk="1" hangingPunct="1">
              <a:lnSpc>
                <a:spcPct val="80000"/>
              </a:lnSpc>
              <a:defRPr/>
            </a:pPr>
            <a:r>
              <a:rPr lang="it-IT" sz="2400" dirty="0" smtClean="0">
                <a:solidFill>
                  <a:srgbClr val="00FFFF"/>
                </a:solidFill>
                <a:latin typeface="Comic Sans MS" pitchFamily="66" charset="0"/>
              </a:rPr>
              <a:t>Aumentare   il  livello  della  conoscenza  delle  malattie </a:t>
            </a:r>
          </a:p>
          <a:p>
            <a:pPr algn="just" eaLnBrk="1" hangingPunct="1">
              <a:lnSpc>
                <a:spcPct val="80000"/>
              </a:lnSpc>
              <a:buNone/>
              <a:defRPr/>
            </a:pPr>
            <a:r>
              <a:rPr lang="it-IT" sz="2400" dirty="0" smtClean="0">
                <a:solidFill>
                  <a:srgbClr val="00FFFF"/>
                </a:solidFill>
                <a:latin typeface="Comic Sans MS" pitchFamily="66" charset="0"/>
              </a:rPr>
              <a:t>     reumatiche  tra  i  Colleghi  Medici </a:t>
            </a:r>
          </a:p>
          <a:p>
            <a:pPr algn="just" eaLnBrk="1" hangingPunct="1">
              <a:lnSpc>
                <a:spcPct val="80000"/>
              </a:lnSpc>
              <a:buFont typeface="Wingdings" pitchFamily="2" charset="2"/>
              <a:buNone/>
              <a:defRPr/>
            </a:pPr>
            <a:r>
              <a:rPr lang="it-IT" sz="2400" dirty="0" smtClean="0">
                <a:solidFill>
                  <a:srgbClr val="00FFFF"/>
                </a:solidFill>
                <a:latin typeface="Comic Sans MS" pitchFamily="66" charset="0"/>
              </a:rPr>
              <a:t>   </a:t>
            </a:r>
          </a:p>
          <a:p>
            <a:pPr algn="just" eaLnBrk="1" hangingPunct="1">
              <a:lnSpc>
                <a:spcPct val="80000"/>
              </a:lnSpc>
              <a:defRPr/>
            </a:pPr>
            <a:r>
              <a:rPr lang="it-IT" sz="2400" dirty="0" smtClean="0">
                <a:solidFill>
                  <a:srgbClr val="00FFFF"/>
                </a:solidFill>
                <a:latin typeface="Comic Sans MS" pitchFamily="66" charset="0"/>
              </a:rPr>
              <a:t>Far   conoscere   meglio  le  possibilità  terapeutiche  in </a:t>
            </a:r>
          </a:p>
          <a:p>
            <a:pPr algn="just" eaLnBrk="1" hangingPunct="1">
              <a:lnSpc>
                <a:spcPct val="80000"/>
              </a:lnSpc>
              <a:buNone/>
              <a:defRPr/>
            </a:pPr>
            <a:r>
              <a:rPr lang="it-IT" sz="2400" dirty="0" smtClean="0">
                <a:solidFill>
                  <a:srgbClr val="00FFFF"/>
                </a:solidFill>
                <a:latin typeface="Comic Sans MS" pitchFamily="66" charset="0"/>
              </a:rPr>
              <a:t>    Reumatologia,    sottolineando   l’ importante   concetto </a:t>
            </a:r>
          </a:p>
          <a:p>
            <a:pPr algn="just" eaLnBrk="1" hangingPunct="1">
              <a:lnSpc>
                <a:spcPct val="80000"/>
              </a:lnSpc>
              <a:buFont typeface="Wingdings" pitchFamily="2" charset="2"/>
              <a:buNone/>
              <a:defRPr/>
            </a:pPr>
            <a:r>
              <a:rPr lang="it-IT" sz="2400" dirty="0" smtClean="0">
                <a:solidFill>
                  <a:srgbClr val="00FFFF"/>
                </a:solidFill>
                <a:latin typeface="Comic Sans MS" pitchFamily="66" charset="0"/>
              </a:rPr>
              <a:t>    della   “ </a:t>
            </a:r>
            <a:r>
              <a:rPr lang="it-IT" sz="2400" dirty="0" err="1" smtClean="0">
                <a:solidFill>
                  <a:srgbClr val="00FFFF"/>
                </a:solidFill>
                <a:latin typeface="Comic Sans MS" pitchFamily="66" charset="0"/>
              </a:rPr>
              <a:t>window</a:t>
            </a:r>
            <a:r>
              <a:rPr lang="it-IT" sz="2400" dirty="0" smtClean="0">
                <a:solidFill>
                  <a:srgbClr val="00FFFF"/>
                </a:solidFill>
                <a:latin typeface="Comic Sans MS" pitchFamily="66" charset="0"/>
              </a:rPr>
              <a:t>  </a:t>
            </a:r>
            <a:r>
              <a:rPr lang="it-IT" sz="2400" dirty="0" err="1" smtClean="0">
                <a:solidFill>
                  <a:srgbClr val="00FFFF"/>
                </a:solidFill>
                <a:latin typeface="Comic Sans MS" pitchFamily="66" charset="0"/>
              </a:rPr>
              <a:t>of</a:t>
            </a:r>
            <a:r>
              <a:rPr lang="it-IT" sz="2400" dirty="0" smtClean="0">
                <a:solidFill>
                  <a:srgbClr val="00FFFF"/>
                </a:solidFill>
                <a:latin typeface="Comic Sans MS" pitchFamily="66" charset="0"/>
              </a:rPr>
              <a:t>  </a:t>
            </a:r>
            <a:r>
              <a:rPr lang="it-IT" sz="2400" dirty="0" err="1" smtClean="0">
                <a:solidFill>
                  <a:srgbClr val="00FFFF"/>
                </a:solidFill>
                <a:latin typeface="Comic Sans MS" pitchFamily="66" charset="0"/>
              </a:rPr>
              <a:t>opportunity</a:t>
            </a:r>
            <a:r>
              <a:rPr lang="it-IT" sz="2400" dirty="0" smtClean="0">
                <a:solidFill>
                  <a:srgbClr val="00FFFF"/>
                </a:solidFill>
                <a:latin typeface="Comic Sans MS" pitchFamily="66" charset="0"/>
              </a:rPr>
              <a:t> ”  nella  terapia dell’AR</a:t>
            </a:r>
          </a:p>
          <a:p>
            <a:pPr algn="just" eaLnBrk="1" hangingPunct="1">
              <a:lnSpc>
                <a:spcPct val="80000"/>
              </a:lnSpc>
              <a:defRPr/>
            </a:pPr>
            <a:endParaRPr lang="it-IT" sz="2400" dirty="0" smtClean="0">
              <a:solidFill>
                <a:srgbClr val="00FFFF"/>
              </a:solidFill>
              <a:latin typeface="Comic Sans MS" pitchFamily="66" charset="0"/>
            </a:endParaRPr>
          </a:p>
          <a:p>
            <a:pPr algn="just" eaLnBrk="1" hangingPunct="1">
              <a:lnSpc>
                <a:spcPct val="80000"/>
              </a:lnSpc>
              <a:defRPr/>
            </a:pPr>
            <a:r>
              <a:rPr lang="it-IT" sz="2400" dirty="0" smtClean="0">
                <a:solidFill>
                  <a:srgbClr val="00FFFF"/>
                </a:solidFill>
                <a:latin typeface="Comic Sans MS" pitchFamily="66" charset="0"/>
              </a:rPr>
              <a:t>Dare più risorse ai centri di reumatologia  per Istituire  </a:t>
            </a:r>
          </a:p>
          <a:p>
            <a:pPr algn="just" eaLnBrk="1" hangingPunct="1">
              <a:lnSpc>
                <a:spcPct val="80000"/>
              </a:lnSpc>
              <a:buNone/>
              <a:defRPr/>
            </a:pPr>
            <a:r>
              <a:rPr lang="it-IT" sz="2400" dirty="0" smtClean="0">
                <a:solidFill>
                  <a:srgbClr val="00FFFF"/>
                </a:solidFill>
                <a:latin typeface="Comic Sans MS" pitchFamily="66" charset="0"/>
              </a:rPr>
              <a:t>    delle     “ </a:t>
            </a:r>
            <a:r>
              <a:rPr lang="it-IT" sz="2400" dirty="0" err="1" smtClean="0">
                <a:solidFill>
                  <a:srgbClr val="00FFFF"/>
                </a:solidFill>
                <a:latin typeface="Comic Sans MS" pitchFamily="66" charset="0"/>
              </a:rPr>
              <a:t>Early</a:t>
            </a:r>
            <a:r>
              <a:rPr lang="it-IT" sz="2400" dirty="0" smtClean="0">
                <a:solidFill>
                  <a:srgbClr val="00FFFF"/>
                </a:solidFill>
                <a:latin typeface="Comic Sans MS" pitchFamily="66" charset="0"/>
              </a:rPr>
              <a:t>   </a:t>
            </a:r>
            <a:r>
              <a:rPr lang="it-IT" sz="2400" dirty="0" err="1" smtClean="0">
                <a:solidFill>
                  <a:srgbClr val="00FFFF"/>
                </a:solidFill>
                <a:latin typeface="Comic Sans MS" pitchFamily="66" charset="0"/>
              </a:rPr>
              <a:t>Arthritis</a:t>
            </a:r>
            <a:r>
              <a:rPr lang="it-IT" sz="2400" dirty="0" smtClean="0">
                <a:solidFill>
                  <a:srgbClr val="00FFFF"/>
                </a:solidFill>
                <a:latin typeface="Comic Sans MS" pitchFamily="66" charset="0"/>
              </a:rPr>
              <a:t>  Clinic ”      dove    i   Colleghi </a:t>
            </a:r>
          </a:p>
          <a:p>
            <a:pPr algn="just" eaLnBrk="1" hangingPunct="1">
              <a:lnSpc>
                <a:spcPct val="80000"/>
              </a:lnSpc>
              <a:buNone/>
              <a:defRPr/>
            </a:pPr>
            <a:r>
              <a:rPr lang="it-IT" sz="2400" dirty="0" smtClean="0">
                <a:solidFill>
                  <a:srgbClr val="00FFFF"/>
                </a:solidFill>
                <a:latin typeface="Comic Sans MS" pitchFamily="66" charset="0"/>
              </a:rPr>
              <a:t>    possano   rapidamente    inviare    pazienti    con    </a:t>
            </a:r>
            <a:r>
              <a:rPr lang="it-IT" sz="2400" dirty="0" err="1" smtClean="0">
                <a:solidFill>
                  <a:srgbClr val="00FFFF"/>
                </a:solidFill>
                <a:latin typeface="Comic Sans MS" pitchFamily="66" charset="0"/>
              </a:rPr>
              <a:t>Early</a:t>
            </a:r>
            <a:r>
              <a:rPr lang="it-IT" sz="2400" dirty="0" smtClean="0">
                <a:solidFill>
                  <a:srgbClr val="00FFFF"/>
                </a:solidFill>
                <a:latin typeface="Comic Sans MS" pitchFamily="66" charset="0"/>
              </a:rPr>
              <a:t>  </a:t>
            </a:r>
          </a:p>
          <a:p>
            <a:pPr algn="just" eaLnBrk="1" hangingPunct="1">
              <a:lnSpc>
                <a:spcPct val="80000"/>
              </a:lnSpc>
              <a:buNone/>
              <a:defRPr/>
            </a:pPr>
            <a:r>
              <a:rPr lang="it-IT" sz="2400" dirty="0" smtClean="0">
                <a:solidFill>
                  <a:srgbClr val="00FFFF"/>
                </a:solidFill>
                <a:latin typeface="Comic Sans MS" pitchFamily="66" charset="0"/>
              </a:rPr>
              <a:t>    </a:t>
            </a:r>
            <a:r>
              <a:rPr lang="it-IT" sz="2400" dirty="0" err="1" smtClean="0">
                <a:solidFill>
                  <a:srgbClr val="00FFFF"/>
                </a:solidFill>
                <a:latin typeface="Comic Sans MS" pitchFamily="66" charset="0"/>
              </a:rPr>
              <a:t>arthritis</a:t>
            </a:r>
            <a:r>
              <a:rPr lang="it-IT" sz="2400" dirty="0" smtClean="0">
                <a:solidFill>
                  <a:srgbClr val="00FFFF"/>
                </a:solidFill>
                <a:latin typeface="Comic Sans MS" pitchFamily="66" charset="0"/>
              </a:rPr>
              <a:t>  </a:t>
            </a:r>
          </a:p>
          <a:p>
            <a:pPr eaLnBrk="1" hangingPunct="1">
              <a:lnSpc>
                <a:spcPct val="80000"/>
              </a:lnSpc>
              <a:buFont typeface="Wingdings" pitchFamily="2" charset="2"/>
              <a:buNone/>
              <a:defRPr/>
            </a:pPr>
            <a:endParaRPr lang="it-IT" sz="2400" dirty="0" smtClean="0">
              <a:latin typeface="Comic Sans MS" pitchFamily="66" charset="0"/>
            </a:endParaRPr>
          </a:p>
          <a:p>
            <a:pPr algn="ctr" eaLnBrk="1" hangingPunct="1">
              <a:lnSpc>
                <a:spcPct val="80000"/>
              </a:lnSpc>
              <a:buFont typeface="Wingdings" pitchFamily="2" charset="2"/>
              <a:buNone/>
              <a:defRPr/>
            </a:pPr>
            <a:r>
              <a:rPr lang="it-IT" sz="2400" dirty="0" smtClean="0">
                <a:solidFill>
                  <a:srgbClr val="FFFF00"/>
                </a:solidFill>
                <a:latin typeface="Comic Sans MS" pitchFamily="66" charset="0"/>
              </a:rPr>
              <a:t>Tutto    questo   perché </a:t>
            </a:r>
            <a:r>
              <a:rPr lang="it-IT" sz="2400" dirty="0" err="1" smtClean="0">
                <a:solidFill>
                  <a:srgbClr val="FFFF00"/>
                </a:solidFill>
                <a:latin typeface="Comic Sans MS" pitchFamily="66" charset="0"/>
              </a:rPr>
              <a:t>……</a:t>
            </a:r>
            <a:r>
              <a:rPr lang="it-IT" sz="2400" dirty="0" smtClean="0">
                <a:solidFill>
                  <a:srgbClr val="FFFF00"/>
                </a:solidFill>
                <a:latin typeface="Comic Sans MS" pitchFamily="66" charset="0"/>
              </a:rPr>
              <a:t> </a:t>
            </a:r>
            <a:endParaRPr lang="it-IT" sz="2400" dirty="0" smtClean="0">
              <a:solidFill>
                <a:srgbClr val="FFFF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57200" y="292100"/>
            <a:ext cx="8229600" cy="5945188"/>
          </a:xfrm>
          <a:ln>
            <a:solidFill>
              <a:srgbClr val="FF3300"/>
            </a:solidFill>
          </a:ln>
        </p:spPr>
        <p:txBody>
          <a:bodyPr/>
          <a:lstStyle/>
          <a:p>
            <a:pPr eaLnBrk="1" hangingPunct="1">
              <a:defRPr/>
            </a:pPr>
            <a:r>
              <a:rPr lang="it-IT" sz="4000" b="1" dirty="0" smtClean="0">
                <a:solidFill>
                  <a:schemeClr val="tx1"/>
                </a:solidFill>
                <a:latin typeface="Comic Sans MS" pitchFamily="66" charset="0"/>
              </a:rPr>
              <a:t/>
            </a:r>
            <a:br>
              <a:rPr lang="it-IT" sz="4000" b="1" dirty="0" smtClean="0">
                <a:solidFill>
                  <a:schemeClr val="tx1"/>
                </a:solidFill>
                <a:latin typeface="Comic Sans MS" pitchFamily="66" charset="0"/>
              </a:rPr>
            </a:br>
            <a:r>
              <a:rPr lang="it-IT" sz="3600" dirty="0" smtClean="0">
                <a:solidFill>
                  <a:srgbClr val="00FFFF"/>
                </a:solidFill>
                <a:latin typeface="Comic Sans MS" pitchFamily="66" charset="0"/>
              </a:rPr>
              <a:t>Fortunatamente  oggi, di  fronte  ad  un paziente  con  ARTRITE,   siamo   certo  meno imbarazzati  di  </a:t>
            </a:r>
            <a:r>
              <a:rPr lang="it-IT" sz="3600" dirty="0" smtClean="0">
                <a:solidFill>
                  <a:srgbClr val="00FF00"/>
                </a:solidFill>
                <a:latin typeface="Comic Sans MS" pitchFamily="66" charset="0"/>
              </a:rPr>
              <a:t>Sir William </a:t>
            </a:r>
            <a:r>
              <a:rPr lang="it-IT" sz="3600" dirty="0" err="1" smtClean="0">
                <a:solidFill>
                  <a:srgbClr val="00FF00"/>
                </a:solidFill>
                <a:latin typeface="Comic Sans MS" pitchFamily="66" charset="0"/>
              </a:rPr>
              <a:t>Osler</a:t>
            </a:r>
            <a:r>
              <a:rPr lang="it-IT" sz="3600" dirty="0" smtClean="0">
                <a:solidFill>
                  <a:srgbClr val="00FF00"/>
                </a:solidFill>
                <a:latin typeface="Comic Sans MS" pitchFamily="66" charset="0"/>
              </a:rPr>
              <a:t> </a:t>
            </a:r>
            <a:r>
              <a:rPr lang="it-IT" sz="3600" dirty="0" smtClean="0">
                <a:solidFill>
                  <a:srgbClr val="00FFFF"/>
                </a:solidFill>
                <a:latin typeface="Comic Sans MS" pitchFamily="66" charset="0"/>
              </a:rPr>
              <a:t>che  soleva  dire : </a:t>
            </a:r>
            <a:br>
              <a:rPr lang="it-IT" sz="3600" dirty="0" smtClean="0">
                <a:solidFill>
                  <a:srgbClr val="00FFFF"/>
                </a:solidFill>
                <a:latin typeface="Comic Sans MS" pitchFamily="66" charset="0"/>
              </a:rPr>
            </a:br>
            <a:r>
              <a:rPr lang="it-IT" sz="3600" dirty="0" smtClean="0">
                <a:solidFill>
                  <a:srgbClr val="FFFF00"/>
                </a:solidFill>
                <a:latin typeface="Comic Sans MS" pitchFamily="66" charset="0"/>
              </a:rPr>
              <a:t/>
            </a:r>
            <a:br>
              <a:rPr lang="it-IT" sz="3600" dirty="0" smtClean="0">
                <a:solidFill>
                  <a:srgbClr val="FFFF00"/>
                </a:solidFill>
                <a:latin typeface="Comic Sans MS" pitchFamily="66" charset="0"/>
              </a:rPr>
            </a:br>
            <a:r>
              <a:rPr lang="it-IT" sz="3600" dirty="0" smtClean="0">
                <a:solidFill>
                  <a:srgbClr val="00FF00"/>
                </a:solidFill>
                <a:latin typeface="Comic Sans MS" pitchFamily="66" charset="0"/>
              </a:rPr>
              <a:t>“… quando  un  artritico  bussa  alla  mia porta,    vorrei   fuggire   da   quella   di servizio ! ”</a:t>
            </a:r>
            <a:r>
              <a:rPr lang="it-IT" sz="3600" dirty="0" smtClean="0">
                <a:solidFill>
                  <a:srgbClr val="FFFF00"/>
                </a:solidFill>
                <a:latin typeface="Comic Sans MS" pitchFamily="66" charset="0"/>
              </a:rPr>
              <a:t/>
            </a:r>
            <a:br>
              <a:rPr lang="it-IT" sz="3600" dirty="0" smtClean="0">
                <a:solidFill>
                  <a:srgbClr val="FFFF00"/>
                </a:solidFill>
                <a:latin typeface="Comic Sans MS" pitchFamily="66" charset="0"/>
              </a:rPr>
            </a:br>
            <a:endParaRPr lang="it-IT" sz="3600" dirty="0" smtClean="0">
              <a:solidFill>
                <a:srgbClr val="FFFF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6052" name="Rectangle 4"/>
          <p:cNvSpPr>
            <a:spLocks noGrp="1" noChangeArrowheads="1"/>
          </p:cNvSpPr>
          <p:nvPr>
            <p:ph type="title"/>
          </p:nvPr>
        </p:nvSpPr>
        <p:spPr>
          <a:xfrm>
            <a:off x="457200" y="277813"/>
            <a:ext cx="8435975" cy="342900"/>
          </a:xfrm>
        </p:spPr>
        <p:txBody>
          <a:bodyPr/>
          <a:lstStyle/>
          <a:p>
            <a:pPr algn="ctr" eaLnBrk="1" hangingPunct="1">
              <a:defRPr/>
            </a:pPr>
            <a:r>
              <a:rPr lang="it-IT" sz="2000" dirty="0" smtClean="0">
                <a:solidFill>
                  <a:srgbClr val="00FF00"/>
                </a:solidFill>
                <a:latin typeface="Comic Sans MS" pitchFamily="66" charset="0"/>
              </a:rPr>
              <a:t>GRAZIE   PER   L’ATTENZIONE</a:t>
            </a:r>
          </a:p>
        </p:txBody>
      </p:sp>
      <p:pic>
        <p:nvPicPr>
          <p:cNvPr id="204803" name="Picture 5" descr="natura"/>
          <p:cNvPicPr>
            <a:picLocks noChangeAspect="1" noChangeArrowheads="1"/>
          </p:cNvPicPr>
          <p:nvPr/>
        </p:nvPicPr>
        <p:blipFill>
          <a:blip r:embed="rId2"/>
          <a:srcRect/>
          <a:stretch>
            <a:fillRect/>
          </a:stretch>
        </p:blipFill>
        <p:spPr bwMode="auto">
          <a:xfrm>
            <a:off x="0" y="836613"/>
            <a:ext cx="9144000" cy="602138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5720" y="214290"/>
            <a:ext cx="8643998" cy="771524"/>
          </a:xfrm>
        </p:spPr>
        <p:txBody>
          <a:bodyPr/>
          <a:lstStyle/>
          <a:p>
            <a:pPr algn="ctr"/>
            <a:r>
              <a:rPr lang="it-IT" sz="2400" dirty="0" smtClean="0">
                <a:solidFill>
                  <a:srgbClr val="FF0000"/>
                </a:solidFill>
              </a:rPr>
              <a:t>Nuovi   Criteri di Remissione   ACR / EULAR </a:t>
            </a:r>
            <a:br>
              <a:rPr lang="it-IT" sz="2400" dirty="0" smtClean="0">
                <a:solidFill>
                  <a:srgbClr val="FF0000"/>
                </a:solidFill>
              </a:rPr>
            </a:br>
            <a:r>
              <a:rPr lang="it-IT" sz="2400" dirty="0" smtClean="0">
                <a:solidFill>
                  <a:srgbClr val="FF0000"/>
                </a:solidFill>
              </a:rPr>
              <a:t>per   l’ARTRITE REUMATOIDE</a:t>
            </a:r>
            <a:endParaRPr lang="it-IT" sz="2400" dirty="0">
              <a:solidFill>
                <a:srgbClr val="FF0000"/>
              </a:solidFill>
            </a:endParaRPr>
          </a:p>
        </p:txBody>
      </p:sp>
      <p:pic>
        <p:nvPicPr>
          <p:cNvPr id="4" name="Picture 5"/>
          <p:cNvPicPr>
            <a:picLocks noChangeAspect="1" noChangeArrowheads="1"/>
          </p:cNvPicPr>
          <p:nvPr/>
        </p:nvPicPr>
        <p:blipFill>
          <a:blip r:embed="rId2"/>
          <a:srcRect/>
          <a:stretch>
            <a:fillRect/>
          </a:stretch>
        </p:blipFill>
        <p:spPr bwMode="auto">
          <a:xfrm>
            <a:off x="777875" y="1295400"/>
            <a:ext cx="7586663" cy="4265613"/>
          </a:xfrm>
          <a:prstGeom prst="rect">
            <a:avLst/>
          </a:prstGeom>
          <a:noFill/>
          <a:ln w="28575">
            <a:noFill/>
            <a:miter lim="800000"/>
            <a:headEnd/>
            <a:tailEnd/>
          </a:ln>
          <a:effectLst/>
        </p:spPr>
      </p:pic>
      <p:pic>
        <p:nvPicPr>
          <p:cNvPr id="5" name="Picture 6"/>
          <p:cNvPicPr>
            <a:picLocks noChangeAspect="1" noChangeArrowheads="1"/>
          </p:cNvPicPr>
          <p:nvPr/>
        </p:nvPicPr>
        <p:blipFill>
          <a:blip r:embed="rId3"/>
          <a:srcRect/>
          <a:stretch>
            <a:fillRect/>
          </a:stretch>
        </p:blipFill>
        <p:spPr bwMode="auto">
          <a:xfrm>
            <a:off x="2928926" y="5929330"/>
            <a:ext cx="3248025" cy="400050"/>
          </a:xfrm>
          <a:prstGeom prst="rect">
            <a:avLst/>
          </a:prstGeom>
          <a:noFill/>
          <a:ln w="28575">
            <a:noFill/>
            <a:miter lim="800000"/>
            <a:headEnd/>
            <a:tailEnd/>
          </a:ln>
          <a:effectLst/>
        </p:spPr>
      </p:pic>
      <p:pic>
        <p:nvPicPr>
          <p:cNvPr id="6" name="Picture 5"/>
          <p:cNvPicPr>
            <a:picLocks noChangeAspect="1" noChangeArrowheads="1"/>
          </p:cNvPicPr>
          <p:nvPr/>
        </p:nvPicPr>
        <p:blipFill>
          <a:blip r:embed="rId2"/>
          <a:srcRect/>
          <a:stretch>
            <a:fillRect/>
          </a:stretch>
        </p:blipFill>
        <p:spPr bwMode="auto">
          <a:xfrm>
            <a:off x="714348" y="1285860"/>
            <a:ext cx="7586663" cy="4265613"/>
          </a:xfrm>
          <a:prstGeom prst="rect">
            <a:avLst/>
          </a:prstGeom>
          <a:noFill/>
          <a:ln w="2857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142852"/>
            <a:ext cx="8558242" cy="655620"/>
          </a:xfrm>
        </p:spPr>
        <p:txBody>
          <a:bodyPr/>
          <a:lstStyle/>
          <a:p>
            <a:pPr algn="ctr"/>
            <a:r>
              <a:rPr lang="it-IT" sz="2000" b="1" dirty="0" smtClean="0">
                <a:solidFill>
                  <a:srgbClr val="FF0000"/>
                </a:solidFill>
              </a:rPr>
              <a:t>NUOVI   CRITERI </a:t>
            </a:r>
            <a:r>
              <a:rPr lang="it-IT" sz="2000" b="1" dirty="0" err="1" smtClean="0">
                <a:solidFill>
                  <a:srgbClr val="FF0000"/>
                </a:solidFill>
              </a:rPr>
              <a:t>DI</a:t>
            </a:r>
            <a:r>
              <a:rPr lang="it-IT" sz="2000" b="1" dirty="0" smtClean="0">
                <a:solidFill>
                  <a:srgbClr val="FF0000"/>
                </a:solidFill>
              </a:rPr>
              <a:t> REMISSIONE   ACR / EULAR  2011  PER  L’AR</a:t>
            </a:r>
            <a:endParaRPr lang="it-IT" sz="2000" b="1" dirty="0">
              <a:solidFill>
                <a:srgbClr val="FF0000"/>
              </a:solidFill>
            </a:endParaRPr>
          </a:p>
        </p:txBody>
      </p:sp>
      <p:sp>
        <p:nvSpPr>
          <p:cNvPr id="3" name="Segnaposto testo 2"/>
          <p:cNvSpPr>
            <a:spLocks noGrp="1"/>
          </p:cNvSpPr>
          <p:nvPr>
            <p:ph type="body" idx="2"/>
          </p:nvPr>
        </p:nvSpPr>
        <p:spPr>
          <a:xfrm>
            <a:off x="428596" y="928670"/>
            <a:ext cx="3100382" cy="2571768"/>
          </a:xfrm>
        </p:spPr>
        <p:txBody>
          <a:bodyPr>
            <a:normAutofit fontScale="92500" lnSpcReduction="10000"/>
          </a:bodyPr>
          <a:lstStyle/>
          <a:p>
            <a:pPr algn="just"/>
            <a:r>
              <a:rPr lang="it-IT" dirty="0" smtClean="0">
                <a:solidFill>
                  <a:srgbClr val="FFFF00"/>
                </a:solidFill>
              </a:rPr>
              <a:t>I nuovi criteri si basano sulla soddisfazione dei punti della </a:t>
            </a:r>
          </a:p>
          <a:p>
            <a:pPr algn="just"/>
            <a:r>
              <a:rPr lang="it-IT" dirty="0" smtClean="0">
                <a:solidFill>
                  <a:schemeClr val="accent4">
                    <a:lumMod val="60000"/>
                    <a:lumOff val="40000"/>
                  </a:schemeClr>
                </a:solidFill>
              </a:rPr>
              <a:t>Definizione  “</a:t>
            </a:r>
            <a:r>
              <a:rPr lang="it-IT" dirty="0" err="1" smtClean="0">
                <a:solidFill>
                  <a:schemeClr val="accent4">
                    <a:lumMod val="60000"/>
                    <a:lumOff val="40000"/>
                  </a:schemeClr>
                </a:solidFill>
              </a:rPr>
              <a:t>Boolean</a:t>
            </a:r>
            <a:r>
              <a:rPr lang="it-IT" dirty="0" smtClean="0">
                <a:solidFill>
                  <a:schemeClr val="accent4">
                    <a:lumMod val="60000"/>
                    <a:lumOff val="40000"/>
                  </a:schemeClr>
                </a:solidFill>
              </a:rPr>
              <a:t>   </a:t>
            </a:r>
            <a:r>
              <a:rPr lang="it-IT" dirty="0" err="1" smtClean="0">
                <a:solidFill>
                  <a:schemeClr val="accent4">
                    <a:lumMod val="60000"/>
                    <a:lumOff val="40000"/>
                  </a:schemeClr>
                </a:solidFill>
              </a:rPr>
              <a:t>Based</a:t>
            </a:r>
            <a:r>
              <a:rPr lang="it-IT" dirty="0" smtClean="0">
                <a:solidFill>
                  <a:schemeClr val="accent4">
                    <a:lumMod val="60000"/>
                    <a:lumOff val="40000"/>
                  </a:schemeClr>
                </a:solidFill>
              </a:rPr>
              <a:t>”</a:t>
            </a:r>
          </a:p>
          <a:p>
            <a:pPr algn="just"/>
            <a:r>
              <a:rPr lang="it-IT" dirty="0" smtClean="0">
                <a:solidFill>
                  <a:schemeClr val="accent4">
                    <a:lumMod val="60000"/>
                    <a:lumOff val="40000"/>
                  </a:schemeClr>
                </a:solidFill>
              </a:rPr>
              <a:t> </a:t>
            </a:r>
          </a:p>
          <a:p>
            <a:pPr algn="just"/>
            <a:r>
              <a:rPr lang="it-IT" dirty="0" smtClean="0"/>
              <a:t>                </a:t>
            </a:r>
            <a:r>
              <a:rPr lang="it-IT" b="1" dirty="0" smtClean="0">
                <a:solidFill>
                  <a:srgbClr val="FFFF00"/>
                </a:solidFill>
              </a:rPr>
              <a:t>o  della</a:t>
            </a:r>
          </a:p>
          <a:p>
            <a:pPr algn="just"/>
            <a:endParaRPr lang="it-IT" sz="1000" b="1" dirty="0" smtClean="0">
              <a:solidFill>
                <a:srgbClr val="FFFF00"/>
              </a:solidFill>
            </a:endParaRPr>
          </a:p>
          <a:p>
            <a:pPr algn="just"/>
            <a:r>
              <a:rPr lang="it-IT" dirty="0" smtClean="0"/>
              <a:t> </a:t>
            </a:r>
            <a:r>
              <a:rPr lang="it-IT" dirty="0" smtClean="0">
                <a:solidFill>
                  <a:schemeClr val="accent4">
                    <a:lumMod val="60000"/>
                    <a:lumOff val="40000"/>
                  </a:schemeClr>
                </a:solidFill>
              </a:rPr>
              <a:t>Definizione   “</a:t>
            </a:r>
            <a:r>
              <a:rPr lang="it-IT" dirty="0" err="1" smtClean="0">
                <a:solidFill>
                  <a:schemeClr val="accent4">
                    <a:lumMod val="60000"/>
                    <a:lumOff val="40000"/>
                  </a:schemeClr>
                </a:solidFill>
              </a:rPr>
              <a:t>Index</a:t>
            </a:r>
            <a:r>
              <a:rPr lang="it-IT" dirty="0" smtClean="0">
                <a:solidFill>
                  <a:schemeClr val="accent4">
                    <a:lumMod val="60000"/>
                    <a:lumOff val="40000"/>
                  </a:schemeClr>
                </a:solidFill>
              </a:rPr>
              <a:t>   </a:t>
            </a:r>
            <a:r>
              <a:rPr lang="it-IT" dirty="0" err="1" smtClean="0">
                <a:solidFill>
                  <a:schemeClr val="accent4">
                    <a:lumMod val="60000"/>
                    <a:lumOff val="40000"/>
                  </a:schemeClr>
                </a:solidFill>
              </a:rPr>
              <a:t>Based</a:t>
            </a:r>
            <a:r>
              <a:rPr lang="it-IT" dirty="0" smtClean="0">
                <a:solidFill>
                  <a:schemeClr val="accent4">
                    <a:lumMod val="60000"/>
                    <a:lumOff val="40000"/>
                  </a:schemeClr>
                </a:solidFill>
              </a:rPr>
              <a:t>”</a:t>
            </a:r>
          </a:p>
          <a:p>
            <a:pPr algn="just"/>
            <a:r>
              <a:rPr lang="it-IT" dirty="0" smtClean="0">
                <a:solidFill>
                  <a:srgbClr val="FFFF00"/>
                </a:solidFill>
              </a:rPr>
              <a:t> </a:t>
            </a:r>
            <a:endParaRPr lang="it-IT" dirty="0"/>
          </a:p>
        </p:txBody>
      </p:sp>
      <p:sp>
        <p:nvSpPr>
          <p:cNvPr id="5" name="AutoShape 12"/>
          <p:cNvSpPr>
            <a:spLocks noChangeArrowheads="1"/>
          </p:cNvSpPr>
          <p:nvPr/>
        </p:nvSpPr>
        <p:spPr bwMode="auto">
          <a:xfrm>
            <a:off x="3929058" y="1643050"/>
            <a:ext cx="381000" cy="165100"/>
          </a:xfrm>
          <a:prstGeom prst="rightArrow">
            <a:avLst>
              <a:gd name="adj1" fmla="val 50000"/>
              <a:gd name="adj2" fmla="val 57692"/>
            </a:avLst>
          </a:prstGeom>
          <a:solidFill>
            <a:schemeClr val="accent4">
              <a:lumMod val="60000"/>
              <a:lumOff val="40000"/>
            </a:schemeClr>
          </a:solidFill>
          <a:ln w="28575">
            <a:noFill/>
            <a:miter lim="800000"/>
            <a:headEnd/>
            <a:tailEnd/>
          </a:ln>
          <a:effectLst/>
        </p:spPr>
        <p:txBody>
          <a:bodyPr wrap="none" tIns="91440" bIns="91440" anchor="ctr"/>
          <a:lstStyle/>
          <a:p>
            <a:endParaRPr lang="it-IT" dirty="0">
              <a:solidFill>
                <a:schemeClr val="accent4">
                  <a:lumMod val="60000"/>
                  <a:lumOff val="40000"/>
                </a:schemeClr>
              </a:solidFill>
            </a:endParaRPr>
          </a:p>
        </p:txBody>
      </p:sp>
      <p:sp>
        <p:nvSpPr>
          <p:cNvPr id="6" name="AutoShape 12"/>
          <p:cNvSpPr>
            <a:spLocks noChangeArrowheads="1"/>
          </p:cNvSpPr>
          <p:nvPr/>
        </p:nvSpPr>
        <p:spPr bwMode="auto">
          <a:xfrm>
            <a:off x="3929058" y="2714620"/>
            <a:ext cx="381000" cy="165100"/>
          </a:xfrm>
          <a:prstGeom prst="rightArrow">
            <a:avLst>
              <a:gd name="adj1" fmla="val 50000"/>
              <a:gd name="adj2" fmla="val 57692"/>
            </a:avLst>
          </a:prstGeom>
          <a:solidFill>
            <a:schemeClr val="accent4">
              <a:lumMod val="60000"/>
              <a:lumOff val="40000"/>
            </a:schemeClr>
          </a:solidFill>
          <a:ln w="28575">
            <a:noFill/>
            <a:miter lim="800000"/>
            <a:headEnd/>
            <a:tailEnd/>
          </a:ln>
          <a:effectLst/>
        </p:spPr>
        <p:txBody>
          <a:bodyPr wrap="none" tIns="91440" bIns="91440" anchor="ctr"/>
          <a:lstStyle/>
          <a:p>
            <a:endParaRPr lang="it-IT"/>
          </a:p>
        </p:txBody>
      </p:sp>
      <p:pic>
        <p:nvPicPr>
          <p:cNvPr id="7" name="Picture 8"/>
          <p:cNvPicPr>
            <a:picLocks noGrp="1" noChangeAspect="1" noChangeArrowheads="1"/>
          </p:cNvPicPr>
          <p:nvPr>
            <p:ph sz="half" idx="1"/>
          </p:nvPr>
        </p:nvPicPr>
        <p:blipFill>
          <a:blip r:embed="rId2"/>
          <a:srcRect/>
          <a:stretch>
            <a:fillRect/>
          </a:stretch>
        </p:blipFill>
        <p:spPr bwMode="auto">
          <a:xfrm>
            <a:off x="4643438" y="1071546"/>
            <a:ext cx="3926821" cy="4714907"/>
          </a:xfrm>
          <a:prstGeom prst="rect">
            <a:avLst/>
          </a:prstGeom>
          <a:noFill/>
          <a:ln w="28575">
            <a:noFill/>
            <a:miter lim="800000"/>
            <a:headEnd/>
            <a:tailEnd/>
          </a:ln>
          <a:effectLst/>
        </p:spPr>
      </p:pic>
      <p:sp>
        <p:nvSpPr>
          <p:cNvPr id="8" name="Text Box 19"/>
          <p:cNvSpPr txBox="1">
            <a:spLocks noChangeArrowheads="1"/>
          </p:cNvSpPr>
          <p:nvPr/>
        </p:nvSpPr>
        <p:spPr bwMode="auto">
          <a:xfrm>
            <a:off x="4572000" y="6072206"/>
            <a:ext cx="4286280" cy="553998"/>
          </a:xfrm>
          <a:prstGeom prst="rect">
            <a:avLst/>
          </a:prstGeom>
          <a:noFill/>
          <a:ln w="9525" algn="ctr">
            <a:noFill/>
            <a:miter lim="800000"/>
            <a:headEnd/>
            <a:tailEnd/>
          </a:ln>
          <a:effectLst/>
        </p:spPr>
        <p:txBody>
          <a:bodyPr wrap="square">
            <a:spAutoFit/>
          </a:bodyPr>
          <a:lstStyle/>
          <a:p>
            <a:pPr algn="ctr">
              <a:spcBef>
                <a:spcPct val="50000"/>
              </a:spcBef>
            </a:pPr>
            <a:r>
              <a:rPr lang="it-IT" sz="1200" b="1" i="1" dirty="0" err="1">
                <a:solidFill>
                  <a:srgbClr val="FFFF00"/>
                </a:solidFill>
              </a:rPr>
              <a:t>Ann</a:t>
            </a:r>
            <a:r>
              <a:rPr lang="it-IT" sz="1200" b="1" i="1" dirty="0">
                <a:solidFill>
                  <a:srgbClr val="FFFF00"/>
                </a:solidFill>
              </a:rPr>
              <a:t> </a:t>
            </a:r>
            <a:r>
              <a:rPr lang="it-IT" sz="1200" b="1" i="1" dirty="0" err="1">
                <a:solidFill>
                  <a:srgbClr val="FFFF00"/>
                </a:solidFill>
              </a:rPr>
              <a:t>Rheum</a:t>
            </a:r>
            <a:r>
              <a:rPr lang="it-IT" sz="1200" b="1" i="1" dirty="0">
                <a:solidFill>
                  <a:srgbClr val="FFFF00"/>
                </a:solidFill>
              </a:rPr>
              <a:t> </a:t>
            </a:r>
            <a:r>
              <a:rPr lang="it-IT" sz="1200" b="1" i="1" dirty="0" err="1">
                <a:solidFill>
                  <a:srgbClr val="FFFF00"/>
                </a:solidFill>
              </a:rPr>
              <a:t>Dis</a:t>
            </a:r>
            <a:r>
              <a:rPr lang="it-IT" sz="1200" b="1" i="1" dirty="0">
                <a:solidFill>
                  <a:srgbClr val="FFFF00"/>
                </a:solidFill>
              </a:rPr>
              <a:t> </a:t>
            </a:r>
            <a:r>
              <a:rPr lang="it-IT" sz="1200" b="1" dirty="0">
                <a:solidFill>
                  <a:srgbClr val="FFFF00"/>
                </a:solidFill>
              </a:rPr>
              <a:t>2011;70:404–413. </a:t>
            </a:r>
            <a:endParaRPr lang="it-IT" sz="1200" b="1" dirty="0" smtClean="0">
              <a:solidFill>
                <a:srgbClr val="FFFF00"/>
              </a:solidFill>
            </a:endParaRPr>
          </a:p>
          <a:p>
            <a:pPr algn="ctr">
              <a:spcBef>
                <a:spcPct val="50000"/>
              </a:spcBef>
            </a:pPr>
            <a:r>
              <a:rPr lang="it-IT" sz="1200" b="1" dirty="0" err="1" smtClean="0">
                <a:solidFill>
                  <a:srgbClr val="FFFF00"/>
                </a:solidFill>
              </a:rPr>
              <a:t>doi</a:t>
            </a:r>
            <a:r>
              <a:rPr lang="it-IT" sz="1200" b="1" dirty="0" smtClean="0">
                <a:solidFill>
                  <a:srgbClr val="FFFF00"/>
                </a:solidFill>
              </a:rPr>
              <a:t>:10.1136/</a:t>
            </a:r>
            <a:r>
              <a:rPr lang="it-IT" sz="1200" b="1" dirty="0" err="1" smtClean="0">
                <a:solidFill>
                  <a:srgbClr val="FFFF00"/>
                </a:solidFill>
              </a:rPr>
              <a:t>ard</a:t>
            </a:r>
            <a:r>
              <a:rPr lang="it-IT" sz="1200" b="1" dirty="0" smtClean="0">
                <a:solidFill>
                  <a:srgbClr val="FFFF00"/>
                </a:solidFill>
              </a:rPr>
              <a:t>.2011.149765</a:t>
            </a:r>
            <a:endParaRPr lang="it-IT" sz="1200" b="1" dirty="0">
              <a:solidFill>
                <a:srgbClr val="FFFF00"/>
              </a:solidFill>
            </a:endParaRPr>
          </a:p>
        </p:txBody>
      </p:sp>
      <p:sp>
        <p:nvSpPr>
          <p:cNvPr id="9" name="Rettangolo 8"/>
          <p:cNvSpPr/>
          <p:nvPr/>
        </p:nvSpPr>
        <p:spPr>
          <a:xfrm>
            <a:off x="214282" y="3214686"/>
            <a:ext cx="4286280" cy="3354765"/>
          </a:xfrm>
          <a:prstGeom prst="rect">
            <a:avLst/>
          </a:prstGeom>
        </p:spPr>
        <p:txBody>
          <a:bodyPr wrap="square">
            <a:spAutoFit/>
          </a:bodyPr>
          <a:lstStyle/>
          <a:p>
            <a:pPr marL="342900" indent="-342900" algn="just">
              <a:buAutoNum type="arabicParenBoth"/>
            </a:pPr>
            <a:r>
              <a:rPr lang="en-US" sz="2000" b="1" dirty="0" smtClean="0">
                <a:solidFill>
                  <a:srgbClr val="FF0000"/>
                </a:solidFill>
              </a:rPr>
              <a:t> when scores on the </a:t>
            </a:r>
            <a:r>
              <a:rPr lang="en-US" sz="2000" b="1" dirty="0" smtClean="0">
                <a:solidFill>
                  <a:schemeClr val="accent4">
                    <a:lumMod val="60000"/>
                    <a:lumOff val="40000"/>
                  </a:schemeClr>
                </a:solidFill>
              </a:rPr>
              <a:t>tender joint  count</a:t>
            </a:r>
            <a:r>
              <a:rPr lang="en-US" sz="2000" b="1" dirty="0" smtClean="0">
                <a:solidFill>
                  <a:srgbClr val="FF0000"/>
                </a:solidFill>
              </a:rPr>
              <a:t>, </a:t>
            </a:r>
            <a:r>
              <a:rPr lang="en-US" sz="2000" b="1" dirty="0" smtClean="0">
                <a:solidFill>
                  <a:schemeClr val="accent4">
                    <a:lumMod val="60000"/>
                    <a:lumOff val="40000"/>
                  </a:schemeClr>
                </a:solidFill>
              </a:rPr>
              <a:t>swollen joint count</a:t>
            </a:r>
            <a:r>
              <a:rPr lang="en-US" sz="2000" b="1" dirty="0" smtClean="0">
                <a:solidFill>
                  <a:srgbClr val="FF0000"/>
                </a:solidFill>
              </a:rPr>
              <a:t>, </a:t>
            </a:r>
            <a:r>
              <a:rPr lang="en-US" sz="2000" b="1" dirty="0" smtClean="0">
                <a:solidFill>
                  <a:schemeClr val="accent4">
                    <a:lumMod val="60000"/>
                    <a:lumOff val="40000"/>
                  </a:schemeClr>
                </a:solidFill>
              </a:rPr>
              <a:t>CRP</a:t>
            </a:r>
            <a:r>
              <a:rPr lang="en-US" sz="2000" b="1" dirty="0" smtClean="0">
                <a:solidFill>
                  <a:srgbClr val="FF0000"/>
                </a:solidFill>
              </a:rPr>
              <a:t>  (in mg/dl),</a:t>
            </a:r>
          </a:p>
          <a:p>
            <a:pPr marL="342900" indent="-342900" algn="just"/>
            <a:r>
              <a:rPr lang="en-US" sz="2000" b="1" dirty="0" smtClean="0">
                <a:solidFill>
                  <a:srgbClr val="FF0000"/>
                </a:solidFill>
              </a:rPr>
              <a:t>       and    </a:t>
            </a:r>
            <a:r>
              <a:rPr lang="en-US" sz="2000" b="1" dirty="0" smtClean="0">
                <a:solidFill>
                  <a:schemeClr val="accent4">
                    <a:lumMod val="60000"/>
                    <a:lumOff val="40000"/>
                  </a:schemeClr>
                </a:solidFill>
              </a:rPr>
              <a:t>patient   global   assessment</a:t>
            </a:r>
          </a:p>
          <a:p>
            <a:pPr marL="342900" indent="-342900" algn="just"/>
            <a:r>
              <a:rPr lang="en-US" sz="2000" b="1" dirty="0" smtClean="0">
                <a:solidFill>
                  <a:schemeClr val="accent4">
                    <a:lumMod val="60000"/>
                    <a:lumOff val="40000"/>
                  </a:schemeClr>
                </a:solidFill>
              </a:rPr>
              <a:t>      </a:t>
            </a:r>
            <a:r>
              <a:rPr lang="en-US" sz="2000" b="1" dirty="0" smtClean="0">
                <a:solidFill>
                  <a:srgbClr val="FF0000"/>
                </a:solidFill>
              </a:rPr>
              <a:t> (0 – 10</a:t>
            </a:r>
          </a:p>
          <a:p>
            <a:pPr marL="342900" indent="-342900" algn="just"/>
            <a:r>
              <a:rPr lang="en-US" sz="2000" b="1" dirty="0" smtClean="0">
                <a:solidFill>
                  <a:srgbClr val="FF0000"/>
                </a:solidFill>
              </a:rPr>
              <a:t>        scale)    </a:t>
            </a:r>
            <a:r>
              <a:rPr lang="en-US" sz="2000" b="1" dirty="0" smtClean="0">
                <a:solidFill>
                  <a:srgbClr val="04FC2D"/>
                </a:solidFill>
              </a:rPr>
              <a:t>are   all      </a:t>
            </a:r>
            <a:r>
              <a:rPr lang="en-US" sz="2400" b="1" dirty="0" smtClean="0">
                <a:solidFill>
                  <a:srgbClr val="04FC2D"/>
                </a:solidFill>
              </a:rPr>
              <a:t>≤ 1</a:t>
            </a:r>
            <a:r>
              <a:rPr lang="en-US" sz="2000" b="1" dirty="0" smtClean="0">
                <a:solidFill>
                  <a:srgbClr val="04FC2D"/>
                </a:solidFill>
              </a:rPr>
              <a:t> </a:t>
            </a:r>
            <a:r>
              <a:rPr lang="en-US" sz="2000" b="1" dirty="0" smtClean="0">
                <a:solidFill>
                  <a:srgbClr val="FF0000"/>
                </a:solidFill>
              </a:rPr>
              <a:t>    </a:t>
            </a:r>
          </a:p>
          <a:p>
            <a:pPr marL="342900" indent="-342900" algn="just"/>
            <a:r>
              <a:rPr lang="en-US" sz="2000" b="1" dirty="0" smtClean="0">
                <a:solidFill>
                  <a:srgbClr val="FFFF00"/>
                </a:solidFill>
              </a:rPr>
              <a:t>       or</a:t>
            </a:r>
            <a:r>
              <a:rPr lang="en-US" sz="2000" b="1" dirty="0" smtClean="0">
                <a:solidFill>
                  <a:srgbClr val="FF0000"/>
                </a:solidFill>
              </a:rPr>
              <a:t> </a:t>
            </a:r>
          </a:p>
          <a:p>
            <a:pPr marL="342900" indent="-342900" algn="just"/>
            <a:r>
              <a:rPr lang="en-US" sz="2000" b="1" dirty="0" smtClean="0">
                <a:solidFill>
                  <a:srgbClr val="FF0000"/>
                </a:solidFill>
              </a:rPr>
              <a:t>(2)   when the score on the </a:t>
            </a:r>
            <a:r>
              <a:rPr lang="en-US" sz="2000" b="1" dirty="0" smtClean="0">
                <a:solidFill>
                  <a:schemeClr val="accent4">
                    <a:lumMod val="60000"/>
                    <a:lumOff val="40000"/>
                  </a:schemeClr>
                </a:solidFill>
              </a:rPr>
              <a:t>Simplified </a:t>
            </a:r>
          </a:p>
          <a:p>
            <a:pPr marL="342900" indent="-342900" algn="just"/>
            <a:r>
              <a:rPr lang="en-US" sz="2000" b="1" dirty="0" smtClean="0">
                <a:solidFill>
                  <a:srgbClr val="FF0000"/>
                </a:solidFill>
              </a:rPr>
              <a:t>        </a:t>
            </a:r>
            <a:r>
              <a:rPr lang="en-US" sz="2000" b="1" dirty="0" smtClean="0">
                <a:solidFill>
                  <a:schemeClr val="accent4">
                    <a:lumMod val="60000"/>
                    <a:lumOff val="40000"/>
                  </a:schemeClr>
                </a:solidFill>
              </a:rPr>
              <a:t>Disease    Activity    Index     Score</a:t>
            </a:r>
          </a:p>
          <a:p>
            <a:pPr marL="342900" indent="-342900" algn="just"/>
            <a:r>
              <a:rPr lang="en-US" sz="2000" b="1" dirty="0" smtClean="0">
                <a:solidFill>
                  <a:srgbClr val="FF0000"/>
                </a:solidFill>
              </a:rPr>
              <a:t>         </a:t>
            </a:r>
            <a:r>
              <a:rPr lang="en-US" sz="2000" b="1" dirty="0" smtClean="0">
                <a:solidFill>
                  <a:srgbClr val="04FC2D"/>
                </a:solidFill>
              </a:rPr>
              <a:t>is     ≤  </a:t>
            </a:r>
            <a:r>
              <a:rPr lang="en-US" sz="2400" b="1" dirty="0" smtClean="0">
                <a:solidFill>
                  <a:srgbClr val="04FC2D"/>
                </a:solidFill>
              </a:rPr>
              <a:t>3.3</a:t>
            </a:r>
            <a:endParaRPr lang="en-US" sz="2400" b="1" dirty="0" smtClean="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57158" y="285728"/>
            <a:ext cx="8272466" cy="914400"/>
          </a:xfrm>
        </p:spPr>
        <p:txBody>
          <a:bodyPr/>
          <a:lstStyle/>
          <a:p>
            <a:pPr algn="ctr"/>
            <a:r>
              <a:rPr lang="it-IT" sz="2800" dirty="0" smtClean="0">
                <a:solidFill>
                  <a:srgbClr val="FF0000"/>
                </a:solidFill>
              </a:rPr>
              <a:t>ACR 2012 </a:t>
            </a:r>
            <a:endParaRPr lang="it-IT" sz="2800" dirty="0">
              <a:solidFill>
                <a:srgbClr val="FF0000"/>
              </a:solidFill>
            </a:endParaRPr>
          </a:p>
        </p:txBody>
      </p:sp>
      <p:pic>
        <p:nvPicPr>
          <p:cNvPr id="3" name="Picture 2" descr="C:\Users\PINO\Pictures\Scansioni personali\Scan_Pic0027.jpg"/>
          <p:cNvPicPr>
            <a:picLocks noChangeAspect="1" noChangeArrowheads="1"/>
          </p:cNvPicPr>
          <p:nvPr/>
        </p:nvPicPr>
        <p:blipFill>
          <a:blip r:embed="rId2"/>
          <a:srcRect/>
          <a:stretch>
            <a:fillRect/>
          </a:stretch>
        </p:blipFill>
        <p:spPr bwMode="auto">
          <a:xfrm>
            <a:off x="428596" y="1071546"/>
            <a:ext cx="8358246" cy="5500726"/>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5508</TotalTime>
  <Words>2486</Words>
  <Application>Microsoft Office PowerPoint</Application>
  <PresentationFormat>Presentazione su schermo (4:3)</PresentationFormat>
  <Paragraphs>470</Paragraphs>
  <Slides>64</Slides>
  <Notes>6</Notes>
  <HiddenSlides>0</HiddenSlides>
  <MMClips>0</MMClips>
  <ScaleCrop>false</ScaleCrop>
  <HeadingPairs>
    <vt:vector size="6" baseType="variant">
      <vt:variant>
        <vt:lpstr>Tema</vt:lpstr>
      </vt:variant>
      <vt:variant>
        <vt:i4>1</vt:i4>
      </vt:variant>
      <vt:variant>
        <vt:lpstr>Server OLE incorporati</vt:lpstr>
      </vt:variant>
      <vt:variant>
        <vt:i4>2</vt:i4>
      </vt:variant>
      <vt:variant>
        <vt:lpstr>Titoli diapositive</vt:lpstr>
      </vt:variant>
      <vt:variant>
        <vt:i4>64</vt:i4>
      </vt:variant>
    </vt:vector>
  </HeadingPairs>
  <TitlesOfParts>
    <vt:vector size="67" baseType="lpstr">
      <vt:lpstr>Metro</vt:lpstr>
      <vt:lpstr>Grafico</vt:lpstr>
      <vt:lpstr>Acrobat Document</vt:lpstr>
      <vt:lpstr>LA    REMISSIONE    IN    REUMATOLOGIA  E    LA   SUA   GESTIONE</vt:lpstr>
      <vt:lpstr>                     La  REMISSIONE   DELLE   MALATTIE   REUMATICHE   CRONICHE  A   PATOGENESI  IMMUNO – FLOGISTICA   RAPPRESENTA   IL    “ GOAL ”,   ATTUALMENTE, DELLA TERAPIA    REUMATOLOGICA .        E      IMPORTANTE      E’     IL                   SUO MANTENIMENTO  NATURALMENTE   LA   “ GUERRA ”    SARA’    DEFINITIVAMENTE   VINTA  SOLO    QUANDO   LA     SCIENZA       MEDICA       RIUSCIRA’     A   PREVENIRE   L’ INSORGENZA  DI  QUESTE  MALATTIE  oppure, se questo non è possibile  “ GUARIRE ” QUESTE MALATTIE, uNA VOLTA CHE ESSE SI SONO  MANIFESTATE           MA  QUESTI OBIETTIVI ANCORA NON SONO ATTUALI    </vt:lpstr>
      <vt:lpstr>    ARTRITE  REUMATOIDE</vt:lpstr>
      <vt:lpstr> </vt:lpstr>
      <vt:lpstr>Diapositiva 5</vt:lpstr>
      <vt:lpstr>  EULAR 2010 E ACR 2012 TERAPIA ARTRITE REUMATOIDE </vt:lpstr>
      <vt:lpstr>Nuovi   Criteri di Remissione   ACR / EULAR  per   l’ARTRITE REUMATOIDE</vt:lpstr>
      <vt:lpstr>NUOVI   CRITERI DI REMISSIONE   ACR / EULAR  2011  PER  L’AR</vt:lpstr>
      <vt:lpstr>ACR 2012 </vt:lpstr>
      <vt:lpstr>ACR RECOMMENDATIONS: EARLY AGGRESSIVE TREATMENT OF RA   </vt:lpstr>
      <vt:lpstr>VERY  EARLY  RHEUMATOID  ARTHRITIS  ( VERA ): LESS  THAN  12  WEEKS   SYMPTON  DURATION  AT THE  TIME  OF  FIRST  TREATMENT</vt:lpstr>
      <vt:lpstr> </vt:lpstr>
      <vt:lpstr>EULAR 2010  TERAPIA ARTRITE REUMATOIDE  TARGET :  OTTENIMENTO REMISSIONE O BASSA ATTIVITA’ DI MALATTIA  E SUO MANTENIMENTO  </vt:lpstr>
      <vt:lpstr>         ACR  2012  TERAPIA  ARTRITE  REUMATOIDE</vt:lpstr>
      <vt:lpstr>E’ POSSIBILE   RIDURRE   O   SOSPENDERE   LA TERAPIA AI PAZIENTI   CON AR IN REMISSIONE  O CON  LOW DISEASE ACTIVITY ?     </vt:lpstr>
      <vt:lpstr>Diapositiva 16</vt:lpstr>
      <vt:lpstr>Diapositiva 17</vt:lpstr>
      <vt:lpstr>Diapositiva 18</vt:lpstr>
      <vt:lpstr>    SPONDILOENTESOARTRITI </vt:lpstr>
      <vt:lpstr>SPONDILOENTESOARTRITI  DEFINIZIONE  </vt:lpstr>
      <vt:lpstr>SPONDILOENTESOARTRITI  TESSUTI    “ BERSAGLIO ”  </vt:lpstr>
      <vt:lpstr>    SPA CLASSIFICAZIONE    </vt:lpstr>
      <vt:lpstr>EPIDEMIOLOGIA    DELLE     SPONDILOENTESOARTRITI    PRIMA   DEL   2010   LA   STIMA   DELLE   SpA   ERA     SOLO     DELLO     0,5 %    CIRCA ! </vt:lpstr>
      <vt:lpstr> </vt:lpstr>
      <vt:lpstr>PREVALENZA  SPONDILOENTESOARTRITI    </vt:lpstr>
      <vt:lpstr>        EPIDEMIOLOGIA                         DELLE   SPONDILOENTESOARTRITI </vt:lpstr>
      <vt:lpstr>METANALISI   PUBBLICAZIONI    SCIENTIFICHE  INTERNAZIONALI   MULTIDISCIPLINARI   ( REUMATOLOGIA,  DERMATOLOGIA,  GASTRONTEROLOGIA )  +   MIA  ESPERIENZA  PERSONALE :   PREVALENZA  SpA  MOLTO   PIU’   ALTA    DELLO    0,5 %   STIMATA</vt:lpstr>
      <vt:lpstr>QUADRI    CLINICI  SPONDILOENTESOARTRITI </vt:lpstr>
      <vt:lpstr>SPONDILOARTRITI ASSIALI</vt:lpstr>
      <vt:lpstr>LO STADIO RADIOGRAFICO E’ INCOMPATIBILE CON LA REMISSIONE</vt:lpstr>
      <vt:lpstr>     CRITERI   DI      CLASSIFICAZIONE   ASAS     per   le    SPA   ASSIALI </vt:lpstr>
      <vt:lpstr>  RUDWALEIT ET AL., ANN RHEUM DIS 2009;68:777-783</vt:lpstr>
      <vt:lpstr>DIAGNOSI PRECOCE</vt:lpstr>
      <vt:lpstr> CRITERI   DI     CLASSIFICAZIONE   ASAS    per  le     SPA  PERIFERICHE  </vt:lpstr>
      <vt:lpstr>Diapositiva 35</vt:lpstr>
      <vt:lpstr> SpA assiale</vt:lpstr>
      <vt:lpstr>TIPI  DI  REMISSIONE  POSSIBILI  NELLA  SPA  ASSIALE</vt:lpstr>
      <vt:lpstr>REMISSIONE CLINICA Indici clinimetrici</vt:lpstr>
      <vt:lpstr>ASDAS ( Ankylosing Spondylitis Disease Activity Score )</vt:lpstr>
      <vt:lpstr>REMISSIONE ASSENZA DI INDICI DI  FLOGOSI</vt:lpstr>
      <vt:lpstr>Ruolo della PCR</vt:lpstr>
      <vt:lpstr>Ruolo della RM</vt:lpstr>
      <vt:lpstr>REMISSIONE FUNZIONE FISICA</vt:lpstr>
      <vt:lpstr>Funzionalità fisica</vt:lpstr>
      <vt:lpstr>REMISSIONE DANNO STRUTTURALE</vt:lpstr>
      <vt:lpstr>Danno strutturale</vt:lpstr>
      <vt:lpstr>REMISSIONE MANIFESTAZIONI EXTRA-ARTICOLARI ASSOCIATE</vt:lpstr>
      <vt:lpstr>MANIFESTAZIONI EXTRA-ARTICOLARI IN CORSO DI SA</vt:lpstr>
      <vt:lpstr>MANIFESTAZIONI EXTRA-ARTICOLARI  ( EAMs )</vt:lpstr>
      <vt:lpstr>CONCLUSIONI</vt:lpstr>
      <vt:lpstr>Diapositiva 51</vt:lpstr>
      <vt:lpstr>GRAPPA TREATMENT RECOMMENDATION FOR PsoA</vt:lpstr>
      <vt:lpstr>Diapositiva 53</vt:lpstr>
      <vt:lpstr>E’ POSSIBILE   RIDURRE   O   SOSPENDERE   LA TERAPIA AI PAZIENTI   CON SpA ASSIALE O CON PsA  IN REMISSIONE O CON LOW DISEASE ACTIVITY ?     </vt:lpstr>
      <vt:lpstr>Diapositiva 55</vt:lpstr>
      <vt:lpstr>Diapositiva 56</vt:lpstr>
      <vt:lpstr>Treat To Target in SpA</vt:lpstr>
      <vt:lpstr> Razionale: la necessità di un T2T nelle SpA</vt:lpstr>
      <vt:lpstr>ABBIAMO VISTO COME SIA IMPORTANTE PER NOI REUMATOLOGI VEDERE UN PAZIENTE CON ARTRITE REUMATOIDE O CON SPONDILOENTESOARTRITE  ALL’ ESORDIO DELLA MALATTIA .    Ma quale e’ la situazione nel nostro paese ?  Sono operanti le “Early Arthritis clinic” ?  Siamo nelle condizioni, attualmente, di vedere una Early arthritis precocemente all’esordio per poter prontamente intervenire per sfruttare la “window of opportunuty” e cosi’ incrementare la possibilita’ di indurre  una  remissione  della  malattia ?</vt:lpstr>
      <vt:lpstr>Non     solo     non      abbiamo     le    condizioni logistiche     e    le     risorse    per    le    Early  Arthritis  Clinic ,   ma   secondo   un  RAPPORTO   SOCIALE       CENSIS   2008  SULL’    ARTRITE   REUMATOIDE ( commissionato   da    SIR   E   ANMAR ) : </vt:lpstr>
      <vt:lpstr>Secondo  uno  studio  fatto  sul  consumo  di   METHOTREXATE  ( quantità  di  farmaco  ritirato  nelle  farmacie ) </vt:lpstr>
      <vt:lpstr>Cose necessarie da fare</vt:lpstr>
      <vt:lpstr> Fortunatamente  oggi, di  fronte  ad  un paziente  con  ARTRITE,   siamo   certo  meno imbarazzati  di  Sir William Osler che  soleva  dire :   “… quando  un  artritico  bussa  alla  mia porta,    vorrei   fuggire   da   quella   di servizio ! ” </vt:lpstr>
      <vt:lpstr>GRAZIE   PER   L’ATTENZIONE</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TERAPIA  LOCO - REGIONALE ECOGUIDATA  DELL’ ANCA  CON  ACIDO  IALURONICO</dc:title>
  <dc:creator>PINO</dc:creator>
  <cp:lastModifiedBy>PINO</cp:lastModifiedBy>
  <cp:revision>653</cp:revision>
  <dcterms:created xsi:type="dcterms:W3CDTF">2011-04-17T15:24:50Z</dcterms:created>
  <dcterms:modified xsi:type="dcterms:W3CDTF">2013-10-11T17:36:27Z</dcterms:modified>
</cp:coreProperties>
</file>