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88"/>
  </p:notesMasterIdLst>
  <p:sldIdLst>
    <p:sldId id="1188" r:id="rId2"/>
    <p:sldId id="702" r:id="rId3"/>
    <p:sldId id="774" r:id="rId4"/>
    <p:sldId id="780" r:id="rId5"/>
    <p:sldId id="1119" r:id="rId6"/>
    <p:sldId id="1124" r:id="rId7"/>
    <p:sldId id="1120" r:id="rId8"/>
    <p:sldId id="1302" r:id="rId9"/>
    <p:sldId id="1121" r:id="rId10"/>
    <p:sldId id="1123" r:id="rId11"/>
    <p:sldId id="1157" r:id="rId12"/>
    <p:sldId id="775" r:id="rId13"/>
    <p:sldId id="598" r:id="rId14"/>
    <p:sldId id="712" r:id="rId15"/>
    <p:sldId id="599" r:id="rId16"/>
    <p:sldId id="1350" r:id="rId17"/>
    <p:sldId id="1303" r:id="rId18"/>
    <p:sldId id="1106" r:id="rId19"/>
    <p:sldId id="1107" r:id="rId20"/>
    <p:sldId id="1108" r:id="rId21"/>
    <p:sldId id="1356" r:id="rId22"/>
    <p:sldId id="1351" r:id="rId23"/>
    <p:sldId id="1357" r:id="rId24"/>
    <p:sldId id="787" r:id="rId25"/>
    <p:sldId id="1349" r:id="rId26"/>
    <p:sldId id="1109" r:id="rId27"/>
    <p:sldId id="1111" r:id="rId28"/>
    <p:sldId id="1153" r:id="rId29"/>
    <p:sldId id="1192" r:id="rId30"/>
    <p:sldId id="1353" r:id="rId31"/>
    <p:sldId id="1359" r:id="rId32"/>
    <p:sldId id="1361" r:id="rId33"/>
    <p:sldId id="1362" r:id="rId34"/>
    <p:sldId id="1368" r:id="rId35"/>
    <p:sldId id="1363" r:id="rId36"/>
    <p:sldId id="1364" r:id="rId37"/>
    <p:sldId id="1365" r:id="rId38"/>
    <p:sldId id="1366" r:id="rId39"/>
    <p:sldId id="1367" r:id="rId40"/>
    <p:sldId id="1369" r:id="rId41"/>
    <p:sldId id="1134" r:id="rId42"/>
    <p:sldId id="1135" r:id="rId43"/>
    <p:sldId id="1136" r:id="rId44"/>
    <p:sldId id="1137" r:id="rId45"/>
    <p:sldId id="1138" r:id="rId46"/>
    <p:sldId id="1139" r:id="rId47"/>
    <p:sldId id="1371" r:id="rId48"/>
    <p:sldId id="1140" r:id="rId49"/>
    <p:sldId id="1141" r:id="rId50"/>
    <p:sldId id="1142" r:id="rId51"/>
    <p:sldId id="1143" r:id="rId52"/>
    <p:sldId id="1144" r:id="rId53"/>
    <p:sldId id="1146" r:id="rId54"/>
    <p:sldId id="1148" r:id="rId55"/>
    <p:sldId id="1159" r:id="rId56"/>
    <p:sldId id="1160" r:id="rId57"/>
    <p:sldId id="1161" r:id="rId58"/>
    <p:sldId id="1162" r:id="rId59"/>
    <p:sldId id="1163" r:id="rId60"/>
    <p:sldId id="1165" r:id="rId61"/>
    <p:sldId id="1164" r:id="rId62"/>
    <p:sldId id="1373" r:id="rId63"/>
    <p:sldId id="1072" r:id="rId64"/>
    <p:sldId id="1294" r:id="rId65"/>
    <p:sldId id="1295" r:id="rId66"/>
    <p:sldId id="1296" r:id="rId67"/>
    <p:sldId id="1067" r:id="rId68"/>
    <p:sldId id="1076" r:id="rId69"/>
    <p:sldId id="1189" r:id="rId70"/>
    <p:sldId id="1078" r:id="rId71"/>
    <p:sldId id="1079" r:id="rId72"/>
    <p:sldId id="1082" r:id="rId73"/>
    <p:sldId id="1083" r:id="rId74"/>
    <p:sldId id="1182" r:id="rId75"/>
    <p:sldId id="1155" r:id="rId76"/>
    <p:sldId id="1156" r:id="rId77"/>
    <p:sldId id="1297" r:id="rId78"/>
    <p:sldId id="1183" r:id="rId79"/>
    <p:sldId id="1126" r:id="rId80"/>
    <p:sldId id="795" r:id="rId81"/>
    <p:sldId id="796" r:id="rId82"/>
    <p:sldId id="1085" r:id="rId83"/>
    <p:sldId id="1084" r:id="rId84"/>
    <p:sldId id="1300" r:id="rId85"/>
    <p:sldId id="1372" r:id="rId86"/>
    <p:sldId id="1016" r:id="rId8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4FC2D"/>
    <a:srgbClr val="FF0000"/>
    <a:srgbClr val="BD1E03"/>
    <a:srgbClr val="FC510C"/>
    <a:srgbClr val="FC560C"/>
    <a:srgbClr val="09FF09"/>
    <a:srgbClr val="EB1B05"/>
    <a:srgbClr val="F81D30"/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700" autoAdjust="0"/>
  </p:normalViewPr>
  <p:slideViewPr>
    <p:cSldViewPr>
      <p:cViewPr>
        <p:scale>
          <a:sx n="100" d="100"/>
          <a:sy n="100" d="100"/>
        </p:scale>
        <p:origin x="-1944" y="-5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68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84.e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image" Target="../media/image8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C3B04-5B8D-4CF2-8950-95831824E20A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D6BFC-EB16-49BC-B736-6D524E09448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dol.com/utd/content/abstract.do?topicKey=spondylo/2900&amp;refNum=7" TargetMode="External"/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dol.com/utd/content/abstract.do?topicKey=spondylo/2900&amp;refNum=7" TargetMode="External"/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dol.com/utd/content/abstract.do?topicKey=spondylo/2900&amp;refNum=7" TargetMode="External"/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B832BD-813B-4A22-81CA-AC4C56DBA51A}" type="slidenum">
              <a:rPr lang="it-IT" smtClean="0"/>
              <a:pPr/>
              <a:t>10</a:t>
            </a:fld>
            <a:endParaRPr lang="it-IT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Tra le spondiloartriti le forme più frequenti sono la spondilite anchilosante e la spondiloartrite indifferenziata, mentre altre forme sono rappresentate </a:t>
            </a:r>
            <a:r>
              <a:rPr lang="it-IT" smtClean="0"/>
              <a:t>dall’artrite reattiva, dalla spondiloartrite psoriasica, dalla spondiloartrite in corso di IBD , e dalla spondilite anchilosante giovanile.</a:t>
            </a:r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La significativa efficacia di adalimumab era confermata per tutte le altre misure di risultato considerate.</a:t>
            </a:r>
          </a:p>
        </p:txBody>
      </p:sp>
      <p:sp>
        <p:nvSpPr>
          <p:cNvPr id="583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770A503-FB4F-4DE7-A071-036076FC0A34}" type="slidenum">
              <a:rPr lang="it-IT" altLang="it-IT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L’efficacia di certolizumab è stata valutata in uno studio randomizzato, placebo-controllato di 24 settimane di durata in 325 pazienti con SpA assiale. Il farmaco è risultato significativamente più efficace rispetto al placebo per tutte le misure di risposta clinica. Come illustrato nella successiva diapositiva la percentuale di risposta clinica è risultata inferiore (anche se statisticamente non significativa) nei pazienti con SpA assiale non-radiografica rispetto ai pazienti con SpA assiale radiografica.</a:t>
            </a:r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7" indent="-28572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8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43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9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F40D09-972D-4F9A-84B8-EF91F2E25646}" type="slidenum">
              <a:rPr lang="it-IT" altLang="it-IT" sz="1200"/>
              <a:pPr eaLnBrk="1" hangingPunct="1"/>
              <a:t>36</a:t>
            </a:fld>
            <a:endParaRPr lang="it-IT" altLang="it-IT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Ai tempi di osservazione 12 e 24 settimane le percentuali di risposta ASAS 20 ed ASAS 40 sono risultate più basse nel gruppo con SpA assiale non radiografica rispetto al gruppo con Spondilite Anchilosante. </a:t>
            </a:r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877" indent="-285722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2888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043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199" indent="-228578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35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50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8664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5819" indent="-22857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9B6DC05-198A-469B-A91C-EE7ECBD40DBD}" type="slidenum">
              <a:rPr lang="it-IT" altLang="it-IT" sz="1200"/>
              <a:pPr eaLnBrk="1" hangingPunct="1"/>
              <a:t>37</a:t>
            </a:fld>
            <a:endParaRPr lang="it-IT" altLang="it-IT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111ACE-F3B7-4837-965C-2B73774849DB}" type="slidenum">
              <a:rPr lang="it-IT" smtClean="0"/>
              <a:pPr/>
              <a:t>42</a:t>
            </a:fld>
            <a:endParaRPr lang="it-IT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1E3E7-D2CB-4A9B-857A-44F2D55719BC}" type="slidenum">
              <a:rPr lang="it-IT"/>
              <a:pPr/>
              <a:t>54</a:t>
            </a:fld>
            <a:endParaRPr lang="it-IT"/>
          </a:p>
        </p:txBody>
      </p:sp>
      <p:sp>
        <p:nvSpPr>
          <p:cNvPr id="365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682627-1326-4D06-A245-9DAE885BC295}" type="slidenum">
              <a:rPr lang="it-IT" smtClean="0"/>
              <a:pPr/>
              <a:t>57</a:t>
            </a:fld>
            <a:endParaRPr lang="it-IT" smtClean="0"/>
          </a:p>
        </p:txBody>
      </p:sp>
      <p:sp>
        <p:nvSpPr>
          <p:cNvPr id="1013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 lIns="90488" tIns="44450" rIns="90488" bIns="44450"/>
          <a:lstStyle/>
          <a:p>
            <a:endParaRPr lang="it-IT" smtClean="0"/>
          </a:p>
        </p:txBody>
      </p:sp>
      <p:sp>
        <p:nvSpPr>
          <p:cNvPr id="10138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D2874E-7782-4D67-9985-C84BFF1869A1}" type="slidenum">
              <a:rPr lang="it-IT"/>
              <a:pPr/>
              <a:t>64</a:t>
            </a:fld>
            <a:endParaRPr lang="it-IT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Tra le spondiloartriti le forme più frequenti sono la spondilite anchilosante e la spondiloartrite indifferenziata, mentre altre forme sono rappresentate </a:t>
            </a:r>
            <a:r>
              <a:rPr lang="it-IT" smtClean="0"/>
              <a:t>dall’artrite reattiva, dalla spondiloartrite psoriasica, dalla spondiloartrite in corso di IBD , e dalla spondilite anchilosante giovanile.</a:t>
            </a:r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B6ABA18-B79D-4C6B-BC10-7D448D95E8C9}" type="slidenum">
              <a:rPr lang="it-IT" smtClean="0"/>
              <a:pPr/>
              <a:t>69</a:t>
            </a:fld>
            <a:endParaRPr lang="it-IT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La valutazione della PCR e della presenza dell’antigene HLA-B27, particolarmente tra i pazienti di razza caucasica è di indubbia utilità nella diagnosi  </a:t>
            </a:r>
          </a:p>
          <a:p>
            <a:pPr eaLnBrk="1" hangingPunct="1"/>
            <a:r>
              <a:rPr lang="it-IT" smtClean="0"/>
              <a:t>Le caratteristiche di questi tests sono state valutate recentemente in uno studio su 101 pazienti europei con SA e 112 controlli con dolore lombare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8E515-30CE-478D-BCE1-EF708BA0366B}" type="slidenum">
              <a:rPr lang="it-IT" smtClean="0"/>
              <a:pPr/>
              <a:t>75</a:t>
            </a:fld>
            <a:endParaRPr lang="it-IT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Un ulteriore  approfondimento dei criteri per la lombalgia infiammatoria può migliorare l’accuratezza diagnostica per la SA. La presenza di almeno 2 tra I seguenti 4 parametri contribuisce a diagnosticare una lombalgia infiammatoria con una sensibilità del 70.3% ed una specificità del  81.2 percent . Se un giovane ha almeno 3 di 4 criteri ha una probabilità di avere una SA del 45%.</a:t>
            </a:r>
          </a:p>
          <a:p>
            <a:pPr eaLnBrk="1" hangingPunct="1"/>
            <a:r>
              <a:rPr lang="en-GB" smtClean="0"/>
              <a:t>Using the prevalence of AS among people with chronic low back pain previously cited (4.6 percent) [</a:t>
            </a:r>
            <a:r>
              <a:rPr lang="en-GB" smtClean="0">
                <a:hlinkClick r:id="rId3"/>
              </a:rPr>
              <a:t>7</a:t>
            </a:r>
            <a:r>
              <a:rPr lang="en-GB" smtClean="0"/>
              <a:t>] and the positive likelihood ratio (+LR) derived from the sensitivity and specificity observed (+LR of 3.1 to 4.0) yields a probability of AS of approximately 13 to 16 percent</a:t>
            </a:r>
            <a:r>
              <a:rPr lang="it-IT" smtClean="0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B832BD-813B-4A22-81CA-AC4C56DBA51A}" type="slidenum">
              <a:rPr lang="it-IT" smtClean="0"/>
              <a:pPr/>
              <a:t>12</a:t>
            </a:fld>
            <a:endParaRPr lang="it-IT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Tra le spondiloartriti le forme più frequenti sono la spondilite anchilosante e la spondiloartrite indifferenziata, mentre altre forme sono rappresentate </a:t>
            </a:r>
            <a:r>
              <a:rPr lang="it-IT" smtClean="0"/>
              <a:t>dall’artrite reattiva, dalla spondiloartrite psoriasica, dalla spondiloartrite in corso di IBD , e dalla spondilite anchilosante giovanile.</a:t>
            </a:r>
          </a:p>
          <a:p>
            <a:pPr eaLnBrk="1" hangingPunct="1"/>
            <a:endParaRPr lang="it-IT" smtClean="0"/>
          </a:p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8E515-30CE-478D-BCE1-EF708BA0366B}" type="slidenum">
              <a:rPr lang="it-IT" smtClean="0"/>
              <a:pPr/>
              <a:t>77</a:t>
            </a:fld>
            <a:endParaRPr lang="it-IT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Un ulteriore  approfondimento dei criteri per la lombalgia infiammatoria può migliorare l’accuratezza diagnostica per la SA. La presenza di almeno 2 tra I seguenti 4 parametri contribuisce a diagnosticare una lombalgia infiammatoria con una sensibilità del 70.3% ed una specificità del  81.2 percent . Se un giovane ha almeno 3 di 4 criteri ha una probabilità di avere una SA del 45%.</a:t>
            </a:r>
          </a:p>
          <a:p>
            <a:pPr eaLnBrk="1" hangingPunct="1"/>
            <a:r>
              <a:rPr lang="en-GB" smtClean="0"/>
              <a:t>Using the prevalence of AS among people with chronic low back pain previously cited (4.6 percent) [</a:t>
            </a:r>
            <a:r>
              <a:rPr lang="en-GB" smtClean="0">
                <a:hlinkClick r:id="rId3"/>
              </a:rPr>
              <a:t>7</a:t>
            </a:r>
            <a:r>
              <a:rPr lang="en-GB" smtClean="0"/>
              <a:t>] and the positive likelihood ratio (+LR) derived from the sensitivity and specificity observed (+LR of 3.1 to 4.0) yields a probability of AS of approximately 13 to 16 percent</a:t>
            </a:r>
            <a:r>
              <a:rPr lang="it-IT" smtClean="0"/>
              <a:t>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38E515-30CE-478D-BCE1-EF708BA0366B}" type="slidenum">
              <a:rPr lang="it-IT" smtClean="0"/>
              <a:pPr/>
              <a:t>78</a:t>
            </a:fld>
            <a:endParaRPr lang="it-IT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Un ulteriore  approfondimento dei criteri per la lombalgia infiammatoria può migliorare l’accuratezza diagnostica per la SA. La presenza di almeno 2 tra I seguenti 4 parametri contribuisce a diagnosticare una lombalgia infiammatoria con una sensibilità del 70.3% ed una specificità del  81.2 percent . Se un giovane ha almeno 3 di 4 criteri ha una probabilità di avere una SA del 45%.</a:t>
            </a:r>
          </a:p>
          <a:p>
            <a:pPr eaLnBrk="1" hangingPunct="1"/>
            <a:r>
              <a:rPr lang="en-GB" smtClean="0"/>
              <a:t>Using the prevalence of AS among people with chronic low back pain previously cited (4.6 percent) [</a:t>
            </a:r>
            <a:r>
              <a:rPr lang="en-GB" smtClean="0">
                <a:hlinkClick r:id="rId3"/>
              </a:rPr>
              <a:t>7</a:t>
            </a:r>
            <a:r>
              <a:rPr lang="en-GB" smtClean="0"/>
              <a:t>] and the positive likelihood ratio (+LR) derived from the sensitivity and specificity observed (+LR of 3.1 to 4.0) yields a probability of AS of approximately 13 to 16 percent</a:t>
            </a:r>
            <a:r>
              <a:rPr lang="it-IT" smtClean="0"/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65671B-F735-4651-95E4-9B9A68E70502}" type="slidenum">
              <a:rPr lang="it-IT"/>
              <a:pPr/>
              <a:t>79</a:t>
            </a:fld>
            <a:endParaRPr lang="it-IT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D79C4C-4162-4241-8308-D21FA9468BA7}" type="slidenum">
              <a:rPr lang="en-US"/>
              <a:pPr/>
              <a:t>15</a:t>
            </a:fld>
            <a:endParaRPr lang="en-US"/>
          </a:p>
        </p:txBody>
      </p:sp>
      <p:sp>
        <p:nvSpPr>
          <p:cNvPr id="72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Lower limb = Arti inferiori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I criteri classificativi per la SA sono stati formulati per la prima volta nel  1963 e poi riadattati nel 1966 e nuovamente modificati nel 1984 al fine di raggiungere una maggiore specificità.</a:t>
            </a:r>
          </a:p>
          <a:p>
            <a:pPr eaLnBrk="1" hangingPunct="1"/>
            <a:r>
              <a:rPr lang="it-IT" smtClean="0"/>
              <a:t>Essi comprendono criteri clini e radiologici</a:t>
            </a:r>
          </a:p>
          <a:p>
            <a:pPr eaLnBrk="1" hangingPunct="1"/>
            <a:r>
              <a:rPr lang="it-IT" smtClean="0"/>
              <a:t>La SA è considerata definita se il criterio radiologico è associato almeno ad un criterio clinico e probabile se sono presenti solo i 3 criteri clinici o se è presente il criterio radiologico senza alcun criterio clinico.</a:t>
            </a:r>
          </a:p>
          <a:p>
            <a:pPr eaLnBrk="1" hangingPunct="1"/>
            <a:r>
              <a:rPr lang="it-IT" smtClean="0"/>
              <a:t>Attualmente i criteri di New York modificati vengono ampiamente utilizzati nella pratica clinica e nei trial clinici per classificare pazienti con SA. Sono spesso utilizzati come aiuto per la diagnosi anche se non sono stati definiti per questo e non si adattano bene ad una diagnosi precoce. La sensibilità di questi criteri aumenta con con la durata di malattia (0% per una malattia &lt;2 anni e 60.2% per una malattia </a:t>
            </a:r>
            <a:r>
              <a:rPr lang="it-IT" sz="1000" smtClean="0"/>
              <a:t> 10 anni) e questo risultato può essere spiegato con il ritardo con cui si evidenzia la sacroileite. Essi non possono essere utilizzati per identificare le forme lievi, indifferenziate o iniziali di malattia.</a:t>
            </a:r>
            <a:endParaRPr 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I criteri classificativi per la SA sono stati formulati per la prima volta nel  1963 e poi riadattati nel 1966 e nuovamente modificati nel 1984 al fine di raggiungere una maggiore specificità.</a:t>
            </a:r>
          </a:p>
          <a:p>
            <a:pPr eaLnBrk="1" hangingPunct="1"/>
            <a:r>
              <a:rPr lang="it-IT" smtClean="0"/>
              <a:t>Essi comprendono criteri clini e radiologici</a:t>
            </a:r>
          </a:p>
          <a:p>
            <a:pPr eaLnBrk="1" hangingPunct="1"/>
            <a:r>
              <a:rPr lang="it-IT" smtClean="0"/>
              <a:t>La SA è considerata definita se il criterio radiologico è associato almeno ad un criterio clinico e probabile se sono presenti solo i 3 criteri clinici o se è presente il criterio radiologico senza alcun criterio clinico.</a:t>
            </a:r>
          </a:p>
          <a:p>
            <a:pPr eaLnBrk="1" hangingPunct="1"/>
            <a:r>
              <a:rPr lang="it-IT" smtClean="0"/>
              <a:t>Attualmente i criteri di New York modificati vengono ampiamente utilizzati nella pratica clinica e nei trial clinici per classificare pazienti con SA. Sono spesso utilizzati come aiuto per la diagnosi anche se non sono stati definiti per questo e non si adattano bene ad una diagnosi precoce. La sensibilità di questi criteri aumenta con con la durata di malattia (0% per una malattia &lt;2 anni e 60.2% per una malattia </a:t>
            </a:r>
            <a:r>
              <a:rPr lang="it-IT" sz="1000" smtClean="0"/>
              <a:t> 10 anni) e questo risultato può essere spiegato con il ritardo con cui si evidenzia la sacroileite. Essi non possono essere utilizzati per identificare le forme lievi, indifferenziate o iniziali di malattia.</a:t>
            </a:r>
            <a:endParaRPr lang="it-IT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EE078D-450A-49F3-87F0-170D997D336D}" type="slidenum">
              <a:rPr lang="it-IT" smtClean="0"/>
              <a:pPr/>
              <a:t>20</a:t>
            </a:fld>
            <a:endParaRPr lang="it-IT" smtClean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I criteri classificativi per la SA sono stati formulati per la prima volta nel  1963 e poi riadattati nel 1966 e nuovamente modificati nel 1984 al fine di raggiungere una maggiore specificità.</a:t>
            </a:r>
          </a:p>
          <a:p>
            <a:pPr eaLnBrk="1" hangingPunct="1"/>
            <a:r>
              <a:rPr lang="it-IT" smtClean="0"/>
              <a:t>Essi comprendono criteri clini e radiologici</a:t>
            </a:r>
          </a:p>
          <a:p>
            <a:pPr eaLnBrk="1" hangingPunct="1"/>
            <a:r>
              <a:rPr lang="it-IT" smtClean="0"/>
              <a:t>La SA è considerata definita se il criterio radiologico è associato almeno ad un criterio clinico e probabile se sono presenti solo i 3 criteri clinici o se è presente il criterio radiologico senza alcun criterio clinico.</a:t>
            </a:r>
          </a:p>
          <a:p>
            <a:pPr eaLnBrk="1" hangingPunct="1"/>
            <a:r>
              <a:rPr lang="it-IT" smtClean="0"/>
              <a:t>Attualmente i criteri di New York modificati vengono ampiamente utilizzati nella pratica clinica e nei trial clinici per classificare pazienti con SA. Sono spesso utilizzati come aiuto per la diagnosi anche se non sono stati definiti per questo e non si adattano bene ad una diagnosi precoce. La sensibilità di questi criteri aumenta con con la durata di malattia (0% per una malattia &lt;2 anni e 60.2% per una malattia </a:t>
            </a:r>
            <a:r>
              <a:rPr lang="it-IT" sz="1000" smtClean="0"/>
              <a:t> 10 anni) e questo risultato può essere spiegato con il ritardo con cui si evidenzia la sacroileite. Essi non possono essere utilizzati per identificare le forme lievi, indifferenziate o iniziali di malattia.</a:t>
            </a:r>
            <a:endParaRPr lang="it-IT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it-IT" smtClean="0"/>
              <a:t>I criteri classificativi per la SA sono stati formulati per la prima volta nel  1963 e poi riadattati nel 1966 e nuovamente modificati nel 1984 al fine di raggiungere una maggiore specificità.</a:t>
            </a:r>
          </a:p>
          <a:p>
            <a:pPr eaLnBrk="1" hangingPunct="1"/>
            <a:r>
              <a:rPr lang="it-IT" smtClean="0"/>
              <a:t>Essi comprendono criteri clini e radiologici</a:t>
            </a:r>
          </a:p>
          <a:p>
            <a:pPr eaLnBrk="1" hangingPunct="1"/>
            <a:r>
              <a:rPr lang="it-IT" smtClean="0"/>
              <a:t>La SA è considerata definita se il criterio radiologico è associato almeno ad un criterio clinico e probabile se sono presenti solo i 3 criteri clinici o se è presente il criterio radiologico senza alcun criterio clinico.</a:t>
            </a:r>
          </a:p>
          <a:p>
            <a:pPr eaLnBrk="1" hangingPunct="1"/>
            <a:r>
              <a:rPr lang="it-IT" smtClean="0"/>
              <a:t>Attualmente i criteri di New York modificati vengono ampiamente utilizzati nella pratica clinica e nei trial clinici per classificare pazienti con SA. Sono spesso utilizzati come aiuto per la diagnosi anche se non sono stati definiti per questo e non si adattano bene ad una diagnosi precoce. La sensibilità di questi criteri aumenta con con la durata di malattia (0% per una malattia &lt;2 anni e 60.2% per una malattia </a:t>
            </a:r>
            <a:r>
              <a:rPr lang="it-IT" sz="1000" smtClean="0"/>
              <a:t> 10 anni) e questo risultato può essere spiegato con il ritardo con cui si evidenzia la sacroileite. Essi non possono essere utilizzati per identificare le forme lievi, indifferenziate o iniziali di malattia.</a:t>
            </a:r>
            <a:endParaRPr lang="it-IT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it-IT" altLang="it-IT" smtClean="0"/>
              <a:t>L’Ability-1 è l’unico studio pubblicato sull’efficacia della terapia con Anti-TNF in pazienti con SpA assiale non radiografica. </a:t>
            </a:r>
          </a:p>
          <a:p>
            <a:r>
              <a:rPr lang="it-IT" altLang="it-IT" smtClean="0"/>
              <a:t>E’ uno studio di fase III, randomizzato placebo controllato, in pazienti con SpA assiale non radiologica trattati con adalimumab 40 mg/2 settimane/sc. L’ end-point primario era di valutare la proporzione di pazienti che alla settimana 12 raggiungevano la risposta ASAS 40.  Le risposte ASAS20, ASAS Partial remission, ASAS 5/6 e ASAS Inactive Disease costituivano gli end-points secondari. Nello studio sono stati arruolati 192 soggetti di cui poi 94 sono stati randomizzati a placebo e 91 a trattamento attivo con adalimumab.</a:t>
            </a:r>
          </a:p>
        </p:txBody>
      </p:sp>
      <p:sp>
        <p:nvSpPr>
          <p:cNvPr id="5734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877" indent="-28572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2888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043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199" indent="-2285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35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50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8664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5819" indent="-2285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E834D08-8571-4340-913D-F15AF91A0013}" type="slidenum">
              <a:rPr lang="it-IT" altLang="it-IT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it-IT" altLang="it-IT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Rettangolo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Rettangolo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Rettangolo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Rettangolo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56" name="Rettangolo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Rettangolo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Rettangolo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Rettangolo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720725"/>
            <a:ext cx="77724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F1F58-B11D-4364-9D42-86E988DD5B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C48F1-D561-445B-9AA6-0EC2EDF568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A2A473D-A9BE-4041-8283-E4CB9DD2C08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igura a mano libera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Figura a mano libera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Figura a mano libera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Figura a mano libera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Figura a mano libera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Figura a mano libera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Figura a mano libera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Figura a mano libera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Figura a mano libera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Figura a mano libera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ettangolo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ettangolo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ttangolo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Rettangolo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Rettangolo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Rettangolo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Rettangolo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Rettangolo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Rettangolo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Rettangolo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Rettangolo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Connettore 1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o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Connettore 1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grpSp>
        <p:nvGrpSpPr>
          <p:cNvPr id="14" name="Gruppo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Connettore 1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po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Connettore 1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1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ttore 1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Rettangolo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Rettangolo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Rettangolo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Rettangolo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AC4D2B9F-C79A-4F6C-A6F6-798A5E9BE70E}" type="datetimeFigureOut">
              <a:rPr lang="it-IT" smtClean="0"/>
              <a:pPr/>
              <a:t>10/10/2014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9F10F998-71DC-4977-981F-111D1AE9A39F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5" r:id="rId12"/>
    <p:sldLayoutId id="2147483716" r:id="rId13"/>
    <p:sldLayoutId id="2147483718" r:id="rId14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Relationship Id="rId2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9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file:///E:\Hochberg\images\151FF2.jpg" TargetMode="Externa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2.bin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Documento_di_Microsoft_Office_Word_97_-_20031.doc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2.v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3.v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4.v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5.v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6.v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5" Type="http://schemas.openxmlformats.org/officeDocument/2006/relationships/oleObject" Target="../embeddings/oleObject19.bin"/><Relationship Id="rId4" Type="http://schemas.openxmlformats.org/officeDocument/2006/relationships/oleObject" Target="../embeddings/oleObject18.bin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8.vml"/><Relationship Id="rId4" Type="http://schemas.openxmlformats.org/officeDocument/2006/relationships/oleObject" Target="../embeddings/oleObject21.bin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714876" y="714356"/>
            <a:ext cx="4143404" cy="1928826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  <a:t/>
            </a:r>
            <a:b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itchFamily="18" charset="0"/>
              </a:rPr>
            </a:br>
            <a:r>
              <a:rPr lang="it-IT" sz="2000" dirty="0" smtClean="0">
                <a:solidFill>
                  <a:srgbClr val="FF0000"/>
                </a:solidFill>
                <a:latin typeface="Century Schoolbook" pitchFamily="18" charset="0"/>
              </a:rPr>
              <a:t>LE  </a:t>
            </a:r>
            <a:r>
              <a:rPr lang="it-IT" sz="2000" dirty="0" smtClean="0">
                <a:solidFill>
                  <a:srgbClr val="FF0000"/>
                </a:solidFill>
                <a:latin typeface="Century Schoolbook" pitchFamily="18" charset="0"/>
              </a:rPr>
              <a:t>   spondiloartriti </a:t>
            </a:r>
            <a:br>
              <a:rPr lang="it-IT" sz="2000" dirty="0" smtClean="0">
                <a:solidFill>
                  <a:srgbClr val="FF0000"/>
                </a:solidFill>
                <a:latin typeface="Century Schoolbook" pitchFamily="18" charset="0"/>
              </a:rPr>
            </a:br>
            <a:r>
              <a:rPr lang="it-IT" sz="2000" dirty="0" smtClean="0">
                <a:solidFill>
                  <a:srgbClr val="FF0000"/>
                </a:solidFill>
                <a:latin typeface="Century Schoolbook" pitchFamily="18" charset="0"/>
              </a:rPr>
              <a:t/>
            </a:r>
            <a:br>
              <a:rPr lang="it-IT" sz="2000" dirty="0" smtClean="0">
                <a:solidFill>
                  <a:srgbClr val="FF0000"/>
                </a:solidFill>
                <a:latin typeface="Century Schoolbook" pitchFamily="18" charset="0"/>
              </a:rPr>
            </a:br>
            <a:r>
              <a:rPr lang="it-IT" sz="2000" dirty="0" smtClean="0">
                <a:solidFill>
                  <a:srgbClr val="FF0000"/>
                </a:solidFill>
                <a:latin typeface="Century Schoolbook" pitchFamily="18" charset="0"/>
              </a:rPr>
              <a:t>NON </a:t>
            </a:r>
            <a:r>
              <a:rPr lang="it-IT" sz="2000" dirty="0" smtClean="0">
                <a:solidFill>
                  <a:srgbClr val="FF0000"/>
                </a:solidFill>
                <a:latin typeface="Century Schoolbook" pitchFamily="18" charset="0"/>
              </a:rPr>
              <a:t>   </a:t>
            </a:r>
            <a:r>
              <a:rPr lang="it-IT" sz="2000" dirty="0" smtClean="0">
                <a:solidFill>
                  <a:srgbClr val="FF0000"/>
                </a:solidFill>
                <a:latin typeface="Century Schoolbook" pitchFamily="18" charset="0"/>
              </a:rPr>
              <a:t>RADIOGRAFICHE</a:t>
            </a:r>
            <a:endParaRPr lang="it-IT" sz="2000" b="1" dirty="0" smtClean="0">
              <a:solidFill>
                <a:srgbClr val="FF0000"/>
              </a:solidFill>
              <a:latin typeface="Century Schoolbook" pitchFamily="18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714876" y="3286124"/>
            <a:ext cx="4143404" cy="3214710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it-IT" sz="18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GIUSEPPE    ZACCARI</a:t>
            </a:r>
          </a:p>
          <a:p>
            <a:pPr algn="ctr" eaLnBrk="1" hangingPunct="1">
              <a:lnSpc>
                <a:spcPct val="80000"/>
              </a:lnSpc>
              <a:defRPr/>
            </a:pPr>
            <a:endParaRPr lang="it-IT" sz="1800" i="1" dirty="0" smtClean="0">
              <a:solidFill>
                <a:srgbClr val="04FC2D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it-IT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it-IT" sz="20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defRPr/>
            </a:pPr>
            <a:endParaRPr lang="it-IT" sz="12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1200" i="1" dirty="0" smtClean="0">
                <a:solidFill>
                  <a:srgbClr val="04FC2D"/>
                </a:solidFill>
                <a:latin typeface="Comic Sans MS" pitchFamily="66" charset="0"/>
              </a:rPr>
              <a:t>DIRIGENTE  MEDICO          </a:t>
            </a: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 ASL  ROMA C   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         OSPEDALE  CTO  A. ALESINI  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200" i="1" dirty="0" smtClean="0">
                <a:solidFill>
                  <a:srgbClr val="FFFF00"/>
                </a:solidFill>
                <a:latin typeface="Comic Sans MS" pitchFamily="66" charset="0"/>
              </a:rPr>
              <a:t>                                               </a:t>
            </a:r>
            <a:r>
              <a:rPr lang="it-IT" sz="1200" i="1" dirty="0" err="1" smtClean="0">
                <a:solidFill>
                  <a:srgbClr val="FFFF00"/>
                </a:solidFill>
                <a:latin typeface="Comic Sans MS" pitchFamily="66" charset="0"/>
              </a:rPr>
              <a:t>U.O.C.</a:t>
            </a:r>
            <a:r>
              <a:rPr lang="it-IT" sz="1200" i="1" dirty="0" smtClean="0">
                <a:solidFill>
                  <a:srgbClr val="FFFF00"/>
                </a:solidFill>
                <a:latin typeface="Comic Sans MS" pitchFamily="66" charset="0"/>
              </a:rPr>
              <a:t>   REUMATOLOGIA</a:t>
            </a:r>
          </a:p>
          <a:p>
            <a:pPr algn="l" eaLnBrk="1" hangingPunct="1">
              <a:lnSpc>
                <a:spcPct val="80000"/>
              </a:lnSpc>
              <a:defRPr/>
            </a:pPr>
            <a:endParaRPr lang="it-IT" sz="12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it-IT" sz="12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it-IT" sz="12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200" i="1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endParaRPr lang="it-IT" sz="12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12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1200" i="1" dirty="0" smtClean="0">
                <a:solidFill>
                  <a:srgbClr val="00FF00"/>
                </a:solidFill>
                <a:latin typeface="Comic Sans MS" pitchFamily="66" charset="0"/>
              </a:rPr>
              <a:t>DOCENTE                              </a:t>
            </a: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UNIVERSITA’    </a:t>
            </a:r>
            <a:r>
              <a:rPr lang="it-IT" sz="1200" i="1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  ROMA</a:t>
            </a:r>
          </a:p>
          <a:p>
            <a:pPr>
              <a:lnSpc>
                <a:spcPct val="80000"/>
              </a:lnSpc>
              <a:defRPr/>
            </a:pP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        </a:t>
            </a:r>
          </a:p>
          <a:p>
            <a:pPr>
              <a:lnSpc>
                <a:spcPct val="80000"/>
              </a:lnSpc>
              <a:defRPr/>
            </a:pPr>
            <a:r>
              <a:rPr lang="it-IT" sz="1200" i="1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        “ TOR  VERGATA” </a:t>
            </a:r>
            <a:endParaRPr lang="it-IT" sz="1200" i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endParaRPr lang="it-IT" sz="14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400" b="1" i="1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                                  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400" b="1" i="1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                                                                                                                                           						</a:t>
            </a:r>
          </a:p>
          <a:p>
            <a:pPr algn="l" eaLnBrk="1" hangingPunct="1">
              <a:lnSpc>
                <a:spcPct val="80000"/>
              </a:lnSpc>
              <a:defRPr/>
            </a:pPr>
            <a:r>
              <a:rPr lang="it-IT" sz="1400" b="1" i="1" dirty="0" smtClean="0">
                <a:solidFill>
                  <a:srgbClr val="FFFF00"/>
                </a:solidFill>
                <a:latin typeface="Comic Sans MS" pitchFamily="66" charset="0"/>
              </a:rPr>
              <a:t>                                                                            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1400" dirty="0" smtClean="0">
              <a:latin typeface="Comic Sans MS" pitchFamily="66" charset="0"/>
            </a:endParaRPr>
          </a:p>
        </p:txBody>
      </p:sp>
      <p:pic>
        <p:nvPicPr>
          <p:cNvPr id="1680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4143404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428604"/>
            <a:ext cx="8201028" cy="1571636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ANCHE      I     REUMATOLOGI     TEDESCHI    HANNO CONFERMATO     L’ ALTA     PREVALENZA    DELLE    SPONDILOENTESOATRITI  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2643158"/>
            <a:ext cx="8572560" cy="4214842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GERMANIA </a:t>
            </a:r>
          </a:p>
          <a:p>
            <a:pPr eaLnBrk="1" hangingPunct="1">
              <a:buNone/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    ( REUMATOLOGI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BERLINO ) </a:t>
            </a:r>
            <a:r>
              <a:rPr lang="it-IT" sz="28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 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1.9 %</a:t>
            </a:r>
          </a:p>
          <a:p>
            <a:pPr eaLnBrk="1" hangingPunct="1">
              <a:buNone/>
              <a:defRPr/>
            </a:pPr>
            <a:endParaRPr lang="it-IT" sz="32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buNone/>
              <a:defRPr/>
            </a:pPr>
            <a:endParaRPr lang="it-IT" sz="32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2800" b="1" dirty="0" smtClean="0">
                <a:latin typeface="Comic Sans MS" pitchFamily="66" charset="0"/>
              </a:rPr>
              <a:t>ADDIRITTURA  IN     </a:t>
            </a:r>
            <a:r>
              <a:rPr lang="it-IT" sz="28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ALASKA </a:t>
            </a:r>
            <a:r>
              <a:rPr lang="it-IT" sz="2800" b="1" dirty="0" smtClean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  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2.5 %</a:t>
            </a:r>
          </a:p>
          <a:p>
            <a:pPr eaLnBrk="1" hangingPunct="1"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defRPr/>
            </a:pPr>
            <a:endParaRPr lang="it-IT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428625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EPIDEMIOLOGIA 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  DELLE 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SPONDILOENTESOARTRITI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2071688"/>
            <a:ext cx="8794781" cy="4643437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FFFF00"/>
                </a:solidFill>
                <a:latin typeface="Comic Sans MS" pitchFamily="66" charset="0"/>
              </a:rPr>
              <a:t>    </a:t>
            </a:r>
            <a:r>
              <a:rPr lang="it-IT" sz="1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DATI  </a:t>
            </a:r>
            <a:r>
              <a:rPr lang="it-IT" sz="1600" b="1" i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</a:t>
            </a:r>
            <a:r>
              <a:rPr lang="it-IT" sz="1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PREVALENZA  E  INCIDENZA 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  ANCORA  NON  PRECISI :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it-IT" sz="16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b="1" i="1" dirty="0" smtClean="0">
                <a:solidFill>
                  <a:srgbClr val="00FF00"/>
                </a:solidFill>
                <a:latin typeface="Comic Sans MS" pitchFamily="66" charset="0"/>
              </a:rPr>
              <a:t>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it-IT" sz="16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None/>
              <a:defRPr/>
            </a:pPr>
            <a:r>
              <a:rPr lang="it-IT" sz="2000" dirty="0" smtClean="0">
                <a:solidFill>
                  <a:srgbClr val="FFFF00"/>
                </a:solidFill>
                <a:latin typeface="Comic Sans MS" pitchFamily="66" charset="0"/>
              </a:rPr>
              <a:t>     </a:t>
            </a:r>
            <a:r>
              <a:rPr lang="it-IT" sz="2000" b="1" dirty="0" smtClean="0">
                <a:solidFill>
                  <a:srgbClr val="FFFF00"/>
                </a:solidFill>
                <a:latin typeface="Comic Sans MS" pitchFamily="66" charset="0"/>
              </a:rPr>
              <a:t>MALATTIE   SOTTODIAGNOSTICATE :</a:t>
            </a: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it-IT" sz="20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16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3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it-IT" sz="1600" dirty="0" smtClean="0">
                <a:solidFill>
                  <a:srgbClr val="00FF00"/>
                </a:solidFill>
                <a:latin typeface="Comic Sans MS" pitchFamily="66" charset="0"/>
              </a:rPr>
              <a:t>FORME  A  LIEVE  ESPRESSIVITA’  CLINICA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it-IT" sz="16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lvl="3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it-IT" sz="1600" dirty="0" smtClean="0">
                <a:solidFill>
                  <a:srgbClr val="00FF00"/>
                </a:solidFill>
                <a:latin typeface="Comic Sans MS" pitchFamily="66" charset="0"/>
              </a:rPr>
              <a:t>FORME  CON  INDICI  </a:t>
            </a:r>
            <a:r>
              <a:rPr lang="it-IT" sz="1600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1600" dirty="0" smtClean="0">
                <a:solidFill>
                  <a:srgbClr val="00FF00"/>
                </a:solidFill>
                <a:latin typeface="Comic Sans MS" pitchFamily="66" charset="0"/>
              </a:rPr>
              <a:t>  FLOGOSI  NELLA  NORMA</a:t>
            </a:r>
          </a:p>
          <a:p>
            <a:pPr lvl="3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it-IT" sz="16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lvl="3"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it-IT" sz="1600" dirty="0" smtClean="0">
                <a:solidFill>
                  <a:srgbClr val="00FF00"/>
                </a:solidFill>
                <a:latin typeface="Comic Sans MS" pitchFamily="66" charset="0"/>
              </a:rPr>
              <a:t>FORME  A  PREVALENTE / ESCLUSIVA  ESPRESSIVITA’ ENTESITICA</a:t>
            </a:r>
          </a:p>
          <a:p>
            <a:pPr lvl="3" eaLnBrk="1" hangingPunct="1">
              <a:lnSpc>
                <a:spcPct val="90000"/>
              </a:lnSpc>
              <a:buFontTx/>
              <a:buChar char="•"/>
              <a:defRPr/>
            </a:pPr>
            <a:endParaRPr lang="it-IT" sz="16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3" eaLnBrk="1" hangingPunct="1">
              <a:lnSpc>
                <a:spcPct val="90000"/>
              </a:lnSpc>
              <a:buFontTx/>
              <a:buChar char="•"/>
              <a:defRPr/>
            </a:pPr>
            <a:endParaRPr lang="it-IT" sz="16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None/>
              <a:defRPr/>
            </a:pPr>
            <a:endParaRPr lang="it-IT" sz="1600" b="1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8201028" cy="914400"/>
          </a:xfrm>
        </p:spPr>
        <p:txBody>
          <a:bodyPr/>
          <a:lstStyle/>
          <a:p>
            <a:pPr algn="ctr">
              <a:defRPr/>
            </a:pPr>
            <a:r>
              <a:rPr lang="it-IT" sz="3200" dirty="0" smtClean="0">
                <a:solidFill>
                  <a:srgbClr val="FFFF00"/>
                </a:solidFill>
                <a:latin typeface="Comic Sans MS" pitchFamily="66" charset="0"/>
              </a:rPr>
              <a:t>QUADRI    CLINICI </a:t>
            </a: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SPONDILOENTESOARTRITI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it-IT" sz="1800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2000240"/>
            <a:ext cx="8358246" cy="5000636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defRPr/>
            </a:pPr>
            <a:r>
              <a:rPr lang="it-IT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SPONDILOENTESOARTRITI    ASSIALI</a:t>
            </a:r>
          </a:p>
          <a:p>
            <a:pPr eaLnBrk="1" hangingPunct="1">
              <a:buNone/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    </a:t>
            </a:r>
            <a:r>
              <a:rPr lang="it-IT" sz="2000" b="1" dirty="0" smtClean="0">
                <a:solidFill>
                  <a:srgbClr val="FFFF00"/>
                </a:solidFill>
                <a:latin typeface="Comic Sans MS" pitchFamily="66" charset="0"/>
              </a:rPr>
              <a:t>A  PREDOMINANTE  QUADRO  CLINICO  ASSIALE  : </a:t>
            </a:r>
          </a:p>
          <a:p>
            <a:pPr eaLnBrk="1" hangingPunct="1"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SACROILEITE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,   SINFISITE  PUBICA,  SPONDILITE </a:t>
            </a: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None/>
              <a:defRPr/>
            </a:pPr>
            <a:endParaRPr lang="it-IT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buNone/>
              <a:defRPr/>
            </a:pPr>
            <a:endParaRPr lang="it-IT" sz="20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it-IT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SPONDILOENTESOARTRITI    PERIFERICHE</a:t>
            </a:r>
          </a:p>
          <a:p>
            <a:pPr eaLnBrk="1" hangingPunct="1">
              <a:buNone/>
              <a:defRPr/>
            </a:pP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   </a:t>
            </a:r>
            <a:r>
              <a:rPr lang="it-IT" sz="2000" b="1" dirty="0" smtClean="0">
                <a:solidFill>
                  <a:srgbClr val="FFFF00"/>
                </a:solidFill>
                <a:latin typeface="Comic Sans MS" pitchFamily="66" charset="0"/>
              </a:rPr>
              <a:t>A  PREDOMINANTE QUADRO CLINICO PERIFERICO :</a:t>
            </a:r>
          </a:p>
          <a:p>
            <a:pPr eaLnBrk="1" hangingPunct="1"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ENTESITI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,    T ENOSINOVITI,   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ARTRITI</a:t>
            </a:r>
            <a:r>
              <a:rPr lang="it-IT" sz="32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DEGLI  ARTI  INFERIORI    E/O SUPERIORI  CON  CARATTERISTICA  </a:t>
            </a:r>
          </a:p>
          <a:p>
            <a:pPr eaLnBrk="1" hangingPunct="1"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  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INTERESSAMENTO SPESSO  ASIMMETRICO, </a:t>
            </a:r>
          </a:p>
          <a:p>
            <a:pPr eaLnBrk="1" hangingPunct="1"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DATTILITI –”DITO A SALSICCIOTTO”</a:t>
            </a:r>
            <a:endParaRPr lang="it-IT" sz="22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it-IT" sz="33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QUADRI  MISTI  ASSIALI  +  PERIFERICI</a:t>
            </a:r>
          </a:p>
          <a:p>
            <a:pPr eaLnBrk="1" hangingPunct="1"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defRPr/>
            </a:pPr>
            <a:endParaRPr lang="it-IT" sz="20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/>
          </p:cNvSpPr>
          <p:nvPr>
            <p:ph type="title"/>
          </p:nvPr>
        </p:nvSpPr>
        <p:spPr>
          <a:xfrm>
            <a:off x="357126" y="357166"/>
            <a:ext cx="8572592" cy="2500330"/>
          </a:xfrm>
        </p:spPr>
        <p:txBody>
          <a:bodyPr/>
          <a:lstStyle/>
          <a:p>
            <a:pPr algn="ctr"/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        ASSESSMENT      OF       </a:t>
            </a:r>
            <a: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SPONDYLOARTHRITIS      INTERNATIONAL  SOCIETY       CLASSIFICATION   CRITERIA     </a:t>
            </a:r>
            <a: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FOR    </a:t>
            </a:r>
            <a: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400" b="1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>PERIPHERAL    SPONDYLOARTHRITIS    </a:t>
            </a:r>
            <a: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AND    FOR </a:t>
            </a:r>
            <a: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it-IT" sz="2400" dirty="0" smtClean="0">
                <a:solidFill>
                  <a:srgbClr val="04FC2D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it-IT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SPONDYLOARTHRITIS     IN      GENERAL </a:t>
            </a:r>
            <a:endParaRPr lang="it-IT" sz="2400" b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3786190"/>
            <a:ext cx="8786874" cy="1785950"/>
          </a:xfrm>
        </p:spPr>
        <p:txBody>
          <a:bodyPr>
            <a:noAutofit/>
          </a:bodyPr>
          <a:lstStyle/>
          <a:p>
            <a:pPr>
              <a:buFont typeface="Arial" charset="0"/>
              <a:buNone/>
            </a:pP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M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Rudwaleit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,   D Van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der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Heijde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R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Landewé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  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N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Akkoc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 J Brandt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C 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T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Chou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endParaRPr lang="it-IT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Arial" charset="0"/>
              <a:buNone/>
            </a:pP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M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Dougados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,  F Huang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J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Gu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Y </a:t>
            </a:r>
            <a:r>
              <a:rPr lang="it-IT" sz="1800" dirty="0" err="1">
                <a:solidFill>
                  <a:srgbClr val="FFFF00"/>
                </a:solidFill>
                <a:latin typeface="Comic Sans MS" pitchFamily="66" charset="0"/>
              </a:rPr>
              <a:t>Kirazli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F Van den Bosch,  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I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Olivieri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E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Roussou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endParaRPr lang="it-IT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Arial" charset="0"/>
              <a:buNone/>
            </a:pP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S Scarpat0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  IJ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Sørensen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   R Valle -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Oñate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 U Weber,    J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Wei</a:t>
            </a:r>
            <a:r>
              <a:rPr lang="it-IT" sz="1800" dirty="0">
                <a:solidFill>
                  <a:srgbClr val="FFFF00"/>
                </a:solidFill>
                <a:latin typeface="Comic Sans MS" pitchFamily="66" charset="0"/>
              </a:rPr>
              <a:t>, 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  J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Sieper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endParaRPr lang="it-IT" sz="18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91205" name="Text Box 5"/>
          <p:cNvSpPr txBox="1">
            <a:spLocks noChangeArrowheads="1"/>
          </p:cNvSpPr>
          <p:nvPr/>
        </p:nvSpPr>
        <p:spPr bwMode="auto">
          <a:xfrm>
            <a:off x="214282" y="5786454"/>
            <a:ext cx="8715436" cy="553998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i="1" dirty="0" smtClean="0"/>
              <a:t>    </a:t>
            </a:r>
            <a:r>
              <a:rPr lang="it-IT" sz="2400" b="1" i="1" dirty="0" err="1" smtClean="0"/>
              <a:t>Ann</a:t>
            </a:r>
            <a:r>
              <a:rPr lang="it-IT" sz="2400" b="1" i="1" dirty="0" smtClean="0"/>
              <a:t> </a:t>
            </a:r>
            <a:r>
              <a:rPr lang="it-IT" sz="2400" b="1" i="1" dirty="0" err="1"/>
              <a:t>Rheum</a:t>
            </a:r>
            <a:r>
              <a:rPr lang="it-IT" sz="2400" b="1" i="1" dirty="0"/>
              <a:t> </a:t>
            </a:r>
            <a:r>
              <a:rPr lang="it-IT" sz="2400" b="1" i="1" dirty="0" err="1"/>
              <a:t>Dis</a:t>
            </a:r>
            <a:r>
              <a:rPr lang="it-IT" sz="2400" b="1" i="1" dirty="0"/>
              <a:t> </a:t>
            </a:r>
            <a:r>
              <a:rPr lang="it-IT" sz="2400" b="1" dirty="0">
                <a:solidFill>
                  <a:srgbClr val="FF0000"/>
                </a:solidFill>
              </a:rPr>
              <a:t>2011</a:t>
            </a:r>
            <a:r>
              <a:rPr lang="it-IT" sz="2400" b="1" dirty="0"/>
              <a:t>;70:25–31. </a:t>
            </a:r>
            <a:r>
              <a:rPr lang="it-IT" sz="2400" b="1" dirty="0" err="1"/>
              <a:t>doi</a:t>
            </a:r>
            <a:r>
              <a:rPr lang="it-IT" sz="2400" b="1" dirty="0"/>
              <a:t>:10.1136/</a:t>
            </a:r>
            <a:r>
              <a:rPr lang="it-IT" sz="2400" b="1" dirty="0" err="1"/>
              <a:t>ard</a:t>
            </a:r>
            <a:r>
              <a:rPr lang="it-IT" sz="2400" b="1" dirty="0"/>
              <a:t>.2010.133645 29</a:t>
            </a:r>
          </a:p>
        </p:txBody>
      </p:sp>
      <p:sp>
        <p:nvSpPr>
          <p:cNvPr id="691206" name="Text Box 6"/>
          <p:cNvSpPr txBox="1">
            <a:spLocks noChangeArrowheads="1"/>
          </p:cNvSpPr>
          <p:nvPr/>
        </p:nvSpPr>
        <p:spPr bwMode="auto">
          <a:xfrm>
            <a:off x="6215074" y="3429000"/>
            <a:ext cx="198402" cy="7386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spcBef>
                <a:spcPct val="50000"/>
              </a:spcBef>
            </a:pPr>
            <a:endParaRPr lang="it-IT" sz="3600"/>
          </a:p>
        </p:txBody>
      </p:sp>
      <p:sp>
        <p:nvSpPr>
          <p:cNvPr id="691207" name="Text Box 7"/>
          <p:cNvSpPr txBox="1">
            <a:spLocks noChangeArrowheads="1"/>
          </p:cNvSpPr>
          <p:nvPr/>
        </p:nvSpPr>
        <p:spPr bwMode="auto">
          <a:xfrm>
            <a:off x="214282" y="2654300"/>
            <a:ext cx="8786874" cy="73866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sz="3600" b="1" dirty="0" smtClean="0">
                <a:solidFill>
                  <a:srgbClr val="FF0000"/>
                </a:solidFill>
              </a:rPr>
              <a:t> </a:t>
            </a:r>
            <a:endParaRPr lang="it-IT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2066" y="0"/>
            <a:ext cx="3929090" cy="5357826"/>
          </a:xfrm>
        </p:spPr>
        <p:txBody>
          <a:bodyPr/>
          <a:lstStyle/>
          <a:p>
            <a:pPr algn="ctr"/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CRITERI   </a:t>
            </a:r>
            <a:r>
              <a:rPr lang="it-IT" sz="2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CLASSIFICAZIONE   ASAS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per   le </a:t>
            </a: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  <a:t>SPA  </a:t>
            </a:r>
            <a:b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  <a:t>ASSIALI </a:t>
            </a:r>
            <a:endParaRPr lang="it-IT" sz="3600" dirty="0"/>
          </a:p>
        </p:txBody>
      </p:sp>
      <p:graphicFrame>
        <p:nvGraphicFramePr>
          <p:cNvPr id="562180" name="Object 4"/>
          <p:cNvGraphicFramePr>
            <a:graphicFrameLocks noChangeAspect="1"/>
          </p:cNvGraphicFramePr>
          <p:nvPr>
            <p:ph type="tbl" idx="1"/>
          </p:nvPr>
        </p:nvGraphicFramePr>
        <p:xfrm>
          <a:off x="0" y="0"/>
          <a:ext cx="5000628" cy="6072206"/>
        </p:xfrm>
        <a:graphic>
          <a:graphicData uri="http://schemas.openxmlformats.org/presentationml/2006/ole">
            <p:oleObj spid="_x0000_s562180" name="Acrobat Document" r:id="rId3" imgW="8619942" imgH="10829857" progId="AcroExch.Document.7">
              <p:embed/>
            </p:oleObj>
          </a:graphicData>
        </a:graphic>
      </p:graphicFrame>
      <p:sp>
        <p:nvSpPr>
          <p:cNvPr id="7" name="Rettangolo 6"/>
          <p:cNvSpPr/>
          <p:nvPr/>
        </p:nvSpPr>
        <p:spPr>
          <a:xfrm>
            <a:off x="6500826" y="3105835"/>
            <a:ext cx="2000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it-IT" dirty="0"/>
          </a:p>
        </p:txBody>
      </p:sp>
      <p:graphicFrame>
        <p:nvGraphicFramePr>
          <p:cNvPr id="562183" name="Object 7"/>
          <p:cNvGraphicFramePr>
            <a:graphicFrameLocks noChangeAspect="1"/>
          </p:cNvGraphicFramePr>
          <p:nvPr/>
        </p:nvGraphicFramePr>
        <p:xfrm>
          <a:off x="0" y="6215082"/>
          <a:ext cx="9144000" cy="642918"/>
        </p:xfrm>
        <a:graphic>
          <a:graphicData uri="http://schemas.openxmlformats.org/presentationml/2006/ole">
            <p:oleObj spid="_x0000_s562183" name="Acrobat Document" r:id="rId4" imgW="23040719" imgH="2000115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018" name="Rectangle 2"/>
          <p:cNvSpPr>
            <a:spLocks noGrp="1"/>
          </p:cNvSpPr>
          <p:nvPr>
            <p:ph type="title"/>
          </p:nvPr>
        </p:nvSpPr>
        <p:spPr>
          <a:xfrm>
            <a:off x="4786314" y="285728"/>
            <a:ext cx="4143404" cy="2286016"/>
          </a:xfrm>
        </p:spPr>
        <p:txBody>
          <a:bodyPr/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CRITERI   </a:t>
            </a:r>
            <a:r>
              <a:rPr lang="it-IT" sz="2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CLASSIFICAZIONE   ASAS 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per  le   </a:t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600" b="1" dirty="0" smtClean="0">
                <a:solidFill>
                  <a:srgbClr val="FF0000"/>
                </a:solidFill>
                <a:latin typeface="Comic Sans MS" pitchFamily="66" charset="0"/>
              </a:rPr>
              <a:t>SPA  PERIFERICHE</a:t>
            </a:r>
            <a:r>
              <a:rPr lang="it-IT" sz="1600" b="1" dirty="0" smtClean="0">
                <a:latin typeface="Comic Sans MS" pitchFamily="66" charset="0"/>
              </a:rPr>
              <a:t/>
            </a:r>
            <a:br>
              <a:rPr lang="it-IT" sz="1600" b="1" dirty="0" smtClean="0">
                <a:latin typeface="Comic Sans MS" pitchFamily="66" charset="0"/>
              </a:rPr>
            </a:b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endParaRPr lang="it-IT" sz="1400" dirty="0"/>
          </a:p>
        </p:txBody>
      </p:sp>
      <p:sp>
        <p:nvSpPr>
          <p:cNvPr id="726019" name="Text Box 3"/>
          <p:cNvSpPr txBox="1">
            <a:spLocks noChangeArrowheads="1"/>
          </p:cNvSpPr>
          <p:nvPr/>
        </p:nvSpPr>
        <p:spPr bwMode="auto">
          <a:xfrm>
            <a:off x="0" y="6504057"/>
            <a:ext cx="4572000" cy="353943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100" b="1" i="1" dirty="0" err="1"/>
              <a:t>Ann</a:t>
            </a:r>
            <a:r>
              <a:rPr lang="it-IT" sz="1100" b="1" i="1" dirty="0"/>
              <a:t> </a:t>
            </a:r>
            <a:r>
              <a:rPr lang="it-IT" sz="1100" b="1" i="1" dirty="0" err="1"/>
              <a:t>Rheum</a:t>
            </a:r>
            <a:r>
              <a:rPr lang="it-IT" sz="1100" b="1" i="1" dirty="0"/>
              <a:t> </a:t>
            </a:r>
            <a:r>
              <a:rPr lang="it-IT" sz="1100" b="1" i="1" dirty="0" err="1"/>
              <a:t>Dis</a:t>
            </a:r>
            <a:r>
              <a:rPr lang="it-IT" sz="1100" b="1" i="1" dirty="0"/>
              <a:t> </a:t>
            </a:r>
            <a:r>
              <a:rPr lang="it-IT" sz="1100" b="1" dirty="0"/>
              <a:t>2011;70:25–31. </a:t>
            </a:r>
            <a:r>
              <a:rPr lang="it-IT" sz="1100" b="1" dirty="0" err="1"/>
              <a:t>doi</a:t>
            </a:r>
            <a:r>
              <a:rPr lang="it-IT" sz="1100" b="1" dirty="0"/>
              <a:t>:10.1136/</a:t>
            </a:r>
            <a:r>
              <a:rPr lang="it-IT" sz="1100" b="1" dirty="0" err="1"/>
              <a:t>ard</a:t>
            </a:r>
            <a:r>
              <a:rPr lang="it-IT" sz="1100" b="1" dirty="0"/>
              <a:t>.2010.133645 29</a:t>
            </a:r>
          </a:p>
        </p:txBody>
      </p:sp>
      <p:pic>
        <p:nvPicPr>
          <p:cNvPr id="72602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29124" cy="642939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726024" name="Text Box 8"/>
          <p:cNvSpPr txBox="1">
            <a:spLocks noChangeArrowheads="1"/>
          </p:cNvSpPr>
          <p:nvPr/>
        </p:nvSpPr>
        <p:spPr bwMode="auto">
          <a:xfrm>
            <a:off x="5286380" y="5929330"/>
            <a:ext cx="2928958" cy="7232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b="1" dirty="0" err="1">
                <a:solidFill>
                  <a:srgbClr val="FF0000"/>
                </a:solidFill>
              </a:rPr>
              <a:t>Sensitivity</a:t>
            </a:r>
            <a:r>
              <a:rPr lang="it-IT" sz="1400" b="1" dirty="0">
                <a:solidFill>
                  <a:srgbClr val="FF0000"/>
                </a:solidFill>
              </a:rPr>
              <a:t> = 77.8 % </a:t>
            </a:r>
            <a:endParaRPr lang="it-IT" sz="1400" b="1" dirty="0" smtClean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</a:pPr>
            <a:r>
              <a:rPr lang="it-IT" sz="1400" b="1" dirty="0" err="1" smtClean="0">
                <a:solidFill>
                  <a:srgbClr val="FF0000"/>
                </a:solidFill>
              </a:rPr>
              <a:t>Specificity</a:t>
            </a:r>
            <a:r>
              <a:rPr lang="it-IT" sz="1400" b="1" dirty="0" smtClean="0">
                <a:solidFill>
                  <a:srgbClr val="FF0000"/>
                </a:solidFill>
              </a:rPr>
              <a:t> </a:t>
            </a:r>
            <a:r>
              <a:rPr lang="it-IT" sz="1400" b="1" dirty="0">
                <a:solidFill>
                  <a:srgbClr val="FF0000"/>
                </a:solidFill>
              </a:rPr>
              <a:t>82.2% </a:t>
            </a:r>
            <a:r>
              <a:rPr lang="it-IT" sz="1400" b="1" dirty="0" smtClean="0">
                <a:solidFill>
                  <a:srgbClr val="FF0000"/>
                </a:solidFill>
              </a:rPr>
              <a:t>                      </a:t>
            </a:r>
            <a:r>
              <a:rPr lang="it-IT" sz="1400" b="1" dirty="0" err="1">
                <a:solidFill>
                  <a:srgbClr val="FF0000"/>
                </a:solidFill>
              </a:rPr>
              <a:t>n=</a:t>
            </a:r>
            <a:r>
              <a:rPr lang="it-IT" sz="1400" b="1" dirty="0">
                <a:solidFill>
                  <a:srgbClr val="FF0000"/>
                </a:solidFill>
              </a:rPr>
              <a:t> 266</a:t>
            </a:r>
          </a:p>
        </p:txBody>
      </p:sp>
      <p:sp>
        <p:nvSpPr>
          <p:cNvPr id="726026" name="Text Box 10"/>
          <p:cNvSpPr txBox="1">
            <a:spLocks noChangeArrowheads="1"/>
          </p:cNvSpPr>
          <p:nvPr/>
        </p:nvSpPr>
        <p:spPr bwMode="auto">
          <a:xfrm>
            <a:off x="4857752" y="4500570"/>
            <a:ext cx="3929090" cy="115416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 err="1">
                <a:solidFill>
                  <a:srgbClr val="FFFF00"/>
                </a:solidFill>
              </a:rPr>
              <a:t>*Peripheral</a:t>
            </a:r>
            <a:r>
              <a:rPr lang="it-IT" dirty="0">
                <a:solidFill>
                  <a:srgbClr val="FFFF00"/>
                </a:solidFill>
              </a:rPr>
              <a:t> </a:t>
            </a:r>
            <a:r>
              <a:rPr lang="it-IT" dirty="0" smtClean="0">
                <a:solidFill>
                  <a:srgbClr val="FFFF00"/>
                </a:solidFill>
              </a:rPr>
              <a:t>  </a:t>
            </a:r>
            <a:r>
              <a:rPr lang="it-IT" dirty="0" err="1" smtClean="0">
                <a:solidFill>
                  <a:srgbClr val="FFFF00"/>
                </a:solidFill>
              </a:rPr>
              <a:t>arthritis</a:t>
            </a:r>
            <a:r>
              <a:rPr lang="it-IT" dirty="0"/>
              <a:t>: </a:t>
            </a:r>
            <a:endParaRPr lang="it-IT" dirty="0" smtClean="0"/>
          </a:p>
          <a:p>
            <a:pPr>
              <a:spcBef>
                <a:spcPct val="50000"/>
              </a:spcBef>
            </a:pP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usually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predominantly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lower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limb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and / or   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asymmetric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arthritis</a:t>
            </a: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512064"/>
            <a:ext cx="8572560" cy="1916804"/>
          </a:xfrm>
        </p:spPr>
        <p:txBody>
          <a:bodyPr/>
          <a:lstStyle/>
          <a:p>
            <a:pPr algn="ctr">
              <a:defRPr/>
            </a:pPr>
            <a:r>
              <a:rPr lang="it-IT" sz="3200" b="1" dirty="0" smtClean="0">
                <a:solidFill>
                  <a:srgbClr val="FF0000"/>
                </a:solidFill>
                <a:latin typeface="Comic Sans MS" pitchFamily="66" charset="0"/>
              </a:rPr>
              <a:t>SPA   ASSIALE  </a:t>
            </a:r>
            <a:r>
              <a:rPr lang="it-IT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RADIOGRAFICA</a:t>
            </a:r>
            <a:br>
              <a:rPr lang="it-IT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=</a:t>
            </a:r>
            <a:r>
              <a:rPr lang="it-IT" sz="32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32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SACR0-ILEITE   RADIOGRAFICA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3071810"/>
            <a:ext cx="8715436" cy="378619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sz="1000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endParaRPr lang="it-IT" sz="10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3200" b="1" dirty="0" smtClean="0">
                <a:solidFill>
                  <a:srgbClr val="FF0000"/>
                </a:solidFill>
                <a:latin typeface="Comic Sans MS" pitchFamily="66" charset="0"/>
              </a:rPr>
              <a:t>SACRO-ILEITE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1600" dirty="0" smtClean="0">
                <a:solidFill>
                  <a:srgbClr val="00FF00"/>
                </a:solidFill>
                <a:latin typeface="Comic Sans MS" pitchFamily="66" charset="0"/>
              </a:rPr>
              <a:t>CON  UNA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16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RADIOGRAFIA  CLASSICA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32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( 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SECONDO   I   CRITERI  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 NEW  YORK   MODIFICATI )</a:t>
            </a:r>
            <a:endParaRPr lang="it-IT" sz="2000" dirty="0" smtClean="0">
              <a:solidFill>
                <a:srgbClr val="FF0000"/>
              </a:solidFill>
              <a:latin typeface="Comic Sans MS" pitchFamily="66" charset="0"/>
              <a:cs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512064"/>
            <a:ext cx="8572560" cy="1916804"/>
          </a:xfrm>
        </p:spPr>
        <p:txBody>
          <a:bodyPr/>
          <a:lstStyle/>
          <a:p>
            <a:pPr algn="ctr">
              <a:defRPr/>
            </a:pPr>
            <a:r>
              <a:rPr lang="it-IT" sz="3600" dirty="0" err="1" smtClean="0">
                <a:solidFill>
                  <a:srgbClr val="FF0000"/>
                </a:solidFill>
                <a:latin typeface="Comic Sans MS" pitchFamily="66" charset="0"/>
              </a:rPr>
              <a:t>Modified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  New  York  </a:t>
            </a:r>
            <a:r>
              <a:rPr lang="it-IT" sz="3600" dirty="0" err="1" smtClean="0">
                <a:solidFill>
                  <a:srgbClr val="FF0000"/>
                </a:solidFill>
                <a:latin typeface="Comic Sans MS" pitchFamily="66" charset="0"/>
              </a:rPr>
              <a:t>criteria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3600" dirty="0" err="1" smtClean="0">
                <a:solidFill>
                  <a:srgbClr val="FFFF00"/>
                </a:solidFill>
                <a:latin typeface="Comic Sans MS" pitchFamily="66" charset="0"/>
              </a:rPr>
              <a:t>Radiological</a:t>
            </a: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it-IT" sz="3600" dirty="0" err="1" smtClean="0">
                <a:solidFill>
                  <a:srgbClr val="FFFF00"/>
                </a:solidFill>
                <a:latin typeface="Comic Sans MS" pitchFamily="66" charset="0"/>
              </a:rPr>
              <a:t>criterion</a:t>
            </a: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it-IT" sz="3600" dirty="0" err="1" smtClean="0">
                <a:solidFill>
                  <a:srgbClr val="FFFF00"/>
                </a:solidFill>
                <a:latin typeface="Comic Sans MS" pitchFamily="66" charset="0"/>
              </a:rPr>
              <a:t>of</a:t>
            </a: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the  </a:t>
            </a:r>
            <a:r>
              <a:rPr lang="it-IT" sz="3600" dirty="0" err="1" smtClean="0">
                <a:solidFill>
                  <a:srgbClr val="FFFF00"/>
                </a:solidFill>
                <a:latin typeface="Comic Sans MS" pitchFamily="66" charset="0"/>
              </a:rPr>
              <a:t>sacroiliitis</a:t>
            </a: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/>
            </a:r>
            <a:b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981200"/>
            <a:ext cx="8715436" cy="4876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sz="1000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endParaRPr lang="it-IT" sz="10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it-IT" sz="10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it-IT" sz="10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it-IT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</a:rPr>
              <a:t>Bilateral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</a:rPr>
              <a:t>sacroiliitis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</a:rPr>
              <a:t>of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</a:rPr>
              <a:t>grade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  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≥ 2 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3600" dirty="0" smtClean="0">
              <a:solidFill>
                <a:srgbClr val="00FF00"/>
              </a:solidFill>
              <a:latin typeface="Comic Sans MS" pitchFamily="66" charset="0"/>
              <a:cs typeface="Tahoma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   </a:t>
            </a:r>
            <a:r>
              <a:rPr lang="it-IT" sz="3600" dirty="0" smtClean="0">
                <a:latin typeface="Comic Sans MS" pitchFamily="66" charset="0"/>
                <a:cs typeface="Tahoma" charset="0"/>
              </a:rPr>
              <a:t>or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3600" dirty="0" smtClean="0">
              <a:latin typeface="Comic Sans MS" pitchFamily="66" charset="0"/>
              <a:cs typeface="Tahoma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Unilateral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sacroiliitis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of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</a:t>
            </a:r>
            <a:r>
              <a:rPr lang="it-IT" sz="3600" dirty="0" err="1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grade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    3 - 4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3600" dirty="0" smtClean="0">
              <a:solidFill>
                <a:srgbClr val="FFFF00"/>
              </a:solidFill>
              <a:latin typeface="Comic Sans MS" pitchFamily="66" charset="0"/>
              <a:cs typeface="Tahom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sz="1000" dirty="0" smtClean="0">
                <a:solidFill>
                  <a:srgbClr val="FF0000"/>
                </a:solidFill>
                <a:latin typeface="Comic Sans MS" pitchFamily="66" charset="0"/>
                <a:cs typeface="Tahoma" charset="0"/>
              </a:rPr>
              <a:t> </a:t>
            </a:r>
            <a:endParaRPr lang="it-IT" sz="1000" dirty="0" smtClean="0">
              <a:solidFill>
                <a:srgbClr val="FFFF66"/>
              </a:solidFill>
              <a:latin typeface="Comic Sans MS" pitchFamily="66" charset="0"/>
              <a:cs typeface="Tahoma" charset="0"/>
            </a:endParaRPr>
          </a:p>
          <a:p>
            <a:pPr>
              <a:lnSpc>
                <a:spcPct val="90000"/>
              </a:lnSpc>
              <a:buNone/>
              <a:defRPr/>
            </a:pPr>
            <a:r>
              <a:rPr lang="it-IT" sz="1500" b="1" dirty="0" smtClean="0">
                <a:solidFill>
                  <a:srgbClr val="FFFF00"/>
                </a:solidFill>
              </a:rPr>
              <a:t>                                                                                                       VAN DER LINDEN ET AL., ARTHRITIS RHEU 1984;27:361-8</a:t>
            </a:r>
            <a:r>
              <a:rPr lang="it-IT" sz="1000" dirty="0" smtClean="0"/>
              <a:t/>
            </a:r>
            <a:br>
              <a:rPr lang="it-IT" sz="1000" dirty="0" smtClean="0"/>
            </a:br>
            <a:endParaRPr lang="it-IT" sz="1000" dirty="0" smtClean="0">
              <a:solidFill>
                <a:srgbClr val="FFFF66"/>
              </a:solidFill>
              <a:latin typeface="Comic Sans MS" pitchFamily="66" charset="0"/>
              <a:cs typeface="Tahoma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sz="1600" dirty="0" smtClean="0">
                <a:solidFill>
                  <a:srgbClr val="FFFF66"/>
                </a:solidFill>
                <a:latin typeface="Comic Sans MS" pitchFamily="66" charset="0"/>
                <a:cs typeface="Tahoma" charset="0"/>
              </a:rPr>
              <a:t>                                                                                                        </a:t>
            </a:r>
            <a:r>
              <a:rPr lang="it-IT" sz="1600" dirty="0" smtClean="0">
                <a:solidFill>
                  <a:srgbClr val="FF0000"/>
                </a:solidFill>
                <a:latin typeface="Comic Sans MS" pitchFamily="66" charset="0"/>
                <a:cs typeface="Tahoma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1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28604"/>
            <a:ext cx="6357982" cy="6045221"/>
          </a:xfrm>
          <a:prstGeom prst="rect">
            <a:avLst/>
          </a:prstGeom>
          <a:noFill/>
        </p:spPr>
      </p:pic>
      <p:sp>
        <p:nvSpPr>
          <p:cNvPr id="519174" name="Text Box 6"/>
          <p:cNvSpPr txBox="1">
            <a:spLocks noChangeArrowheads="1"/>
          </p:cNvSpPr>
          <p:nvPr/>
        </p:nvSpPr>
        <p:spPr bwMode="auto">
          <a:xfrm>
            <a:off x="1643042" y="5357826"/>
            <a:ext cx="530544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it-IT" dirty="0" err="1">
                <a:latin typeface="Comic Sans MS" pitchFamily="66" charset="0"/>
              </a:rPr>
              <a:t>Rx</a:t>
            </a:r>
            <a:r>
              <a:rPr lang="it-IT" dirty="0">
                <a:latin typeface="Comic Sans MS" pitchFamily="66" charset="0"/>
              </a:rPr>
              <a:t> sacroiliache: </a:t>
            </a:r>
            <a:endParaRPr lang="it-IT" dirty="0" smtClean="0">
              <a:latin typeface="Comic Sans MS" pitchFamily="66" charset="0"/>
            </a:endParaRPr>
          </a:p>
          <a:p>
            <a:r>
              <a:rPr lang="it-IT" dirty="0" smtClean="0">
                <a:latin typeface="Comic Sans MS" pitchFamily="66" charset="0"/>
              </a:rPr>
              <a:t>SACROILEITE  BILATERALE   II  GRADO</a:t>
            </a:r>
            <a:endParaRPr lang="it-IT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500063"/>
            <a:ext cx="8643998" cy="857250"/>
          </a:xfrm>
        </p:spPr>
        <p:txBody>
          <a:bodyPr/>
          <a:lstStyle/>
          <a:p>
            <a:pPr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3200" dirty="0" err="1" smtClean="0">
                <a:solidFill>
                  <a:srgbClr val="00FF00"/>
                </a:solidFill>
                <a:latin typeface="Comic Sans MS" pitchFamily="66" charset="0"/>
              </a:rPr>
              <a:t>Sacroileite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 Monolaterale   </a:t>
            </a:r>
            <a:r>
              <a:rPr lang="it-IT" sz="3200" dirty="0" err="1" smtClean="0">
                <a:solidFill>
                  <a:srgbClr val="00FF00"/>
                </a:solidFill>
                <a:latin typeface="Comic Sans MS" pitchFamily="66" charset="0"/>
              </a:rPr>
              <a:t>dx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 di   III grado</a:t>
            </a:r>
            <a:endParaRPr lang="it-IT" sz="32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714480" y="2000240"/>
          <a:ext cx="5572164" cy="4500593"/>
        </p:xfrm>
        <a:graphic>
          <a:graphicData uri="http://schemas.openxmlformats.org/presentationml/2006/ole">
            <p:oleObj spid="_x0000_s1669122" name="Acrobat Document" r:id="rId3" imgW="8153152" imgH="634351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428604"/>
            <a:ext cx="8282016" cy="1285884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SPONDILOENTESOARTRITI</a:t>
            </a:r>
            <a:b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FFFF00"/>
                </a:solidFill>
                <a:latin typeface="Comic Sans MS" pitchFamily="66" charset="0"/>
              </a:rPr>
              <a:t>DEFINIZIONE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6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2500306"/>
            <a:ext cx="8713818" cy="4357694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REUMATISMI   INFIAMMATORI  CRONICI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</a:t>
            </a:r>
            <a:r>
              <a:rPr lang="it-IT" sz="2000" dirty="0" smtClean="0">
                <a:solidFill>
                  <a:srgbClr val="04FC2D"/>
                </a:solidFill>
                <a:latin typeface="Comic Sans MS" pitchFamily="66" charset="0"/>
              </a:rPr>
              <a:t>PATOGENESI   IMMUNOLOGICA – AUTOIMMUNITARIA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PREDISPOSIZIONE   GENETICA 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(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HLA</a:t>
            </a:r>
            <a:r>
              <a:rPr lang="it-IT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 </a:t>
            </a:r>
            <a:r>
              <a:rPr lang="it-IT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CLASSE I :   </a:t>
            </a:r>
            <a:r>
              <a:rPr lang="it-IT" b="1" dirty="0" smtClean="0">
                <a:solidFill>
                  <a:srgbClr val="FF0000"/>
                </a:solidFill>
                <a:latin typeface="Comic Sans MS" pitchFamily="66" charset="0"/>
              </a:rPr>
              <a:t>B27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,     ALTRI  )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sz="28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+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FATTORI  SCATENANTI  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(  STRESS  PSICHICI,     STESS  FISICI,     INFEZIONI  )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it-IT" sz="20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it-IT" sz="1200" dirty="0" smtClean="0">
              <a:solidFill>
                <a:srgbClr val="00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512064"/>
            <a:ext cx="8258204" cy="91440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it-IT" sz="3200" dirty="0" err="1" smtClean="0">
                <a:solidFill>
                  <a:srgbClr val="00FF00"/>
                </a:solidFill>
                <a:latin typeface="Comic Sans MS" pitchFamily="66" charset="0"/>
              </a:rPr>
              <a:t>Sacroileite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bilaterale   di  IV  grado  all’ RX</a:t>
            </a:r>
          </a:p>
        </p:txBody>
      </p:sp>
      <p:pic>
        <p:nvPicPr>
          <p:cNvPr id="32771" name="Picture 4" descr="07R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1500174"/>
            <a:ext cx="7500990" cy="5143536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72" name="Rectangle 5"/>
          <p:cNvSpPr>
            <a:spLocks noChangeArrowheads="1"/>
          </p:cNvSpPr>
          <p:nvPr/>
        </p:nvSpPr>
        <p:spPr bwMode="auto">
          <a:xfrm>
            <a:off x="2411413" y="6021388"/>
            <a:ext cx="5400675" cy="215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329642" cy="6215106"/>
          </a:xfrm>
        </p:spPr>
        <p:txBody>
          <a:bodyPr/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SPA ASSIALI RADIOGRAFICHE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 </a:t>
            </a:r>
            <a:r>
              <a:rPr lang="it-IT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I SEGNI RADIOGRAFICI </a:t>
            </a:r>
            <a:r>
              <a:rPr lang="it-IT" sz="28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DI</a:t>
            </a:r>
            <a:r>
              <a:rPr lang="it-IT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SACRO-ILEITE, SECONDO I CRITERI </a:t>
            </a:r>
            <a:r>
              <a:rPr lang="it-IT" sz="2800" b="1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DI</a:t>
            </a:r>
            <a:r>
              <a:rPr lang="it-IT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NEW YORK MODIFICATI SI VISUALIZZANO DOPO MOLTI ANNI DALL’ESORDIO DELLA MALATTIA!</a:t>
            </a:r>
            <a:br>
              <a:rPr lang="it-IT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3200" b="1" dirty="0" smtClean="0">
                <a:solidFill>
                  <a:srgbClr val="FF0000"/>
                </a:solidFill>
              </a:rPr>
              <a:t>DIAGNOSI TARDIVE 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=</a:t>
            </a:r>
            <a:br>
              <a:rPr lang="it-IT" sz="2800" dirty="0" smtClean="0"/>
            </a:br>
            <a:r>
              <a:rPr lang="it-IT" sz="2800" b="1" dirty="0" smtClean="0">
                <a:solidFill>
                  <a:srgbClr val="FFFF00"/>
                </a:solidFill>
              </a:rPr>
              <a:t>TERAPIE NON TEMPESTIVE, NON PRECOCI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=</a:t>
            </a:r>
            <a:br>
              <a:rPr lang="it-IT" sz="2800" dirty="0" smtClean="0"/>
            </a:br>
            <a:r>
              <a:rPr lang="it-IT" sz="2800" b="1" dirty="0" smtClean="0">
                <a:solidFill>
                  <a:srgbClr val="FFFF00"/>
                </a:solidFill>
              </a:rPr>
              <a:t>SOFFERENZA DEL PAZIENTE 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2800" dirty="0" smtClean="0"/>
              <a:t>+</a:t>
            </a:r>
            <a:br>
              <a:rPr lang="it-IT" sz="2800" dirty="0" smtClean="0"/>
            </a:br>
            <a:r>
              <a:rPr lang="it-IT" sz="2800" b="1" dirty="0" smtClean="0">
                <a:solidFill>
                  <a:srgbClr val="FFFF00"/>
                </a:solidFill>
              </a:rPr>
              <a:t>DANNI ANATOMO-FUNZIONALI</a:t>
            </a:r>
            <a:r>
              <a:rPr lang="it-IT" sz="2800" dirty="0" smtClean="0"/>
              <a:t/>
            </a:r>
            <a:br>
              <a:rPr lang="it-IT" sz="2800" dirty="0" smtClean="0"/>
            </a:b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 </a:t>
            </a:r>
            <a:endParaRPr lang="it-IT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512064"/>
            <a:ext cx="8572560" cy="916672"/>
          </a:xfrm>
        </p:spPr>
        <p:txBody>
          <a:bodyPr/>
          <a:lstStyle/>
          <a:p>
            <a:pPr algn="ctr">
              <a:defRPr/>
            </a:pPr>
            <a:r>
              <a:rPr lang="it-IT" sz="3200" b="1" dirty="0" smtClean="0">
                <a:solidFill>
                  <a:srgbClr val="FF0000"/>
                </a:solidFill>
                <a:latin typeface="Comic Sans MS" pitchFamily="66" charset="0"/>
              </a:rPr>
              <a:t>SPA  ASSIALE  </a:t>
            </a:r>
            <a:r>
              <a:rPr lang="it-IT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NON  RADIOGRAFICA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500174"/>
            <a:ext cx="8715436" cy="4876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sz="1000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endParaRPr lang="it-IT" sz="10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SPA ASSIALE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CON UNA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20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RADIOGRAFIA  CLASSICA  NEGATIVA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PER  SACROILEITE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28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( SECONDO   I   CRITERI  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 NEW  YORK   MODIFICATI )</a:t>
            </a:r>
            <a:endParaRPr lang="it-IT" sz="2000" dirty="0" smtClean="0">
              <a:solidFill>
                <a:srgbClr val="FF0000"/>
              </a:solidFill>
              <a:latin typeface="Comic Sans MS" pitchFamily="66" charset="0"/>
              <a:cs typeface="Tahom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357166"/>
            <a:ext cx="8572560" cy="1345300"/>
          </a:xfrm>
        </p:spPr>
        <p:txBody>
          <a:bodyPr/>
          <a:lstStyle/>
          <a:p>
            <a:pPr algn="ctr">
              <a:defRPr/>
            </a:pPr>
            <a:r>
              <a:rPr lang="it-IT" sz="3200" b="1" dirty="0" smtClean="0">
                <a:solidFill>
                  <a:srgbClr val="FF0000"/>
                </a:solidFill>
                <a:latin typeface="Comic Sans MS" pitchFamily="66" charset="0"/>
              </a:rPr>
              <a:t>SPA  ASSIALE  </a:t>
            </a:r>
            <a:r>
              <a:rPr lang="it-IT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NON  RADIOGRAFICA</a:t>
            </a:r>
            <a:br>
              <a:rPr lang="it-IT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=</a:t>
            </a:r>
            <a:br>
              <a:rPr lang="it-IT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</a:br>
            <a:r>
              <a:rPr lang="it-IT" sz="2400" b="1" dirty="0" smtClean="0">
                <a:solidFill>
                  <a:srgbClr val="FFFF00"/>
                </a:solidFill>
                <a:latin typeface="Comic Sans MS" pitchFamily="66" charset="0"/>
              </a:rPr>
              <a:t>2   DIVERSE   TIPOLOGIE</a:t>
            </a: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6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2428868"/>
            <a:ext cx="8715436" cy="407194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it-IT" sz="1000" dirty="0" smtClean="0">
                <a:solidFill>
                  <a:srgbClr val="FFFF66"/>
                </a:solidFill>
                <a:latin typeface="Comic Sans MS" pitchFamily="66" charset="0"/>
              </a:rPr>
              <a:t> </a:t>
            </a:r>
            <a:endParaRPr lang="it-IT" sz="10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811530" indent="-742950" eaLnBrk="1" hangingPunct="1">
              <a:lnSpc>
                <a:spcPct val="90000"/>
              </a:lnSpc>
              <a:buNone/>
              <a:defRPr/>
            </a:pPr>
            <a:r>
              <a:rPr lang="it-IT" sz="2800" b="1" dirty="0" smtClean="0">
                <a:solidFill>
                  <a:srgbClr val="04FC2D"/>
                </a:solidFill>
                <a:latin typeface="Comic Sans MS" pitchFamily="66" charset="0"/>
              </a:rPr>
              <a:t>1.  CON </a:t>
            </a:r>
            <a:r>
              <a:rPr lang="it-IT" sz="2800" b="1" dirty="0" smtClean="0">
                <a:solidFill>
                  <a:srgbClr val="04FC2D"/>
                </a:solidFill>
                <a:latin typeface="Comic Sans MS" pitchFamily="66" charset="0"/>
              </a:rPr>
              <a:t>   SACROILEITE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    </a:t>
            </a:r>
            <a:r>
              <a:rPr lang="it-IT" sz="2800" b="1" dirty="0" smtClean="0">
                <a:solidFill>
                  <a:srgbClr val="00FF00"/>
                </a:solidFill>
                <a:latin typeface="Comic Sans MS" pitchFamily="66" charset="0"/>
              </a:rPr>
              <a:t>ALLA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it-IT" sz="2800" b="1" dirty="0" smtClean="0">
                <a:solidFill>
                  <a:srgbClr val="00FF00"/>
                </a:solidFill>
                <a:latin typeface="Comic Sans MS" pitchFamily="66" charset="0"/>
              </a:rPr>
              <a:t>RMN</a:t>
            </a:r>
          </a:p>
          <a:p>
            <a:pPr marL="811530" indent="-742950" eaLnBrk="1" hangingPunct="1">
              <a:lnSpc>
                <a:spcPct val="90000"/>
              </a:lnSpc>
              <a:buNone/>
              <a:defRPr/>
            </a:pP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      </a:t>
            </a:r>
            <a:r>
              <a:rPr lang="it-IT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+</a:t>
            </a:r>
            <a:r>
              <a:rPr lang="it-IT" sz="2800" b="1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1  CRITERIO  CLINICO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</a:rPr>
              <a:t>SPA</a:t>
            </a:r>
          </a:p>
          <a:p>
            <a:pPr marL="811530" indent="-742950" eaLnBrk="1" hangingPunct="1">
              <a:lnSpc>
                <a:spcPct val="90000"/>
              </a:lnSpc>
              <a:buNone/>
              <a:defRPr/>
            </a:pPr>
            <a:endParaRPr lang="it-IT" sz="28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811530" indent="-742950" eaLnBrk="1" hangingPunct="1">
              <a:lnSpc>
                <a:spcPct val="90000"/>
              </a:lnSpc>
              <a:buFont typeface="Wingdings" pitchFamily="2" charset="2"/>
              <a:buAutoNum type="arabicPeriod"/>
              <a:defRPr/>
            </a:pPr>
            <a:endParaRPr lang="it-IT" sz="3200" b="1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rgbClr val="00FF00"/>
                </a:solidFill>
                <a:latin typeface="Comic Sans MS" pitchFamily="66" charset="0"/>
                <a:cs typeface="Tahoma" charset="0"/>
              </a:rPr>
              <a:t>2.</a:t>
            </a:r>
            <a:r>
              <a:rPr lang="it-IT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  <a:cs typeface="Tahoma" charset="0"/>
              </a:rPr>
              <a:t>  SENZA </a:t>
            </a:r>
            <a:r>
              <a:rPr lang="it-IT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  <a:cs typeface="Tahoma" charset="0"/>
              </a:rPr>
              <a:t>  SACROILEITE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  <a:cs typeface="Tahoma" charset="0"/>
              </a:rPr>
              <a:t>  </a:t>
            </a:r>
            <a:r>
              <a:rPr lang="it-IT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  <a:cs typeface="Tahoma" charset="0"/>
              </a:rPr>
              <a:t>ALLA  RMN,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  <a:cs typeface="Tahoma" charset="0"/>
              </a:rPr>
              <a:t>      </a:t>
            </a:r>
            <a:r>
              <a:rPr lang="it-IT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  <a:cs typeface="Tahoma" charset="0"/>
              </a:rPr>
              <a:t>MA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  <a:cs typeface="Tahoma" charset="0"/>
              </a:rPr>
              <a:t>  </a:t>
            </a:r>
            <a:r>
              <a:rPr lang="it-IT" sz="2800" b="1" dirty="0" smtClean="0">
                <a:solidFill>
                  <a:srgbClr val="04FC2D"/>
                </a:solidFill>
                <a:latin typeface="Comic Sans MS" pitchFamily="66" charset="0"/>
                <a:cs typeface="Tahoma" charset="0"/>
              </a:rPr>
              <a:t>HLA B27 +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  <a:cs typeface="Tahoma" charset="0"/>
              </a:rPr>
              <a:t> 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  <a:cs typeface="Tahoma" charset="0"/>
              </a:rPr>
              <a:t>   </a:t>
            </a:r>
            <a:r>
              <a:rPr lang="it-IT" sz="28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  <a:cs typeface="Tahoma" charset="0"/>
              </a:rPr>
              <a:t>+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  <a:cs typeface="Tahoma" charset="0"/>
              </a:rPr>
              <a:t>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  <a:cs typeface="Tahoma" charset="0"/>
              </a:rPr>
              <a:t> 2  </a:t>
            </a:r>
            <a:r>
              <a:rPr lang="it-IT" sz="2800" b="1" dirty="0" smtClean="0">
                <a:solidFill>
                  <a:srgbClr val="FFFF00"/>
                </a:solidFill>
                <a:latin typeface="Comic Sans MS" pitchFamily="66" charset="0"/>
                <a:cs typeface="Tahoma" charset="0"/>
              </a:rPr>
              <a:t>CRITERI  CLINICI  SPA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/>
          </p:cNvSpPr>
          <p:nvPr>
            <p:ph type="title"/>
          </p:nvPr>
        </p:nvSpPr>
        <p:spPr>
          <a:xfrm>
            <a:off x="214282" y="142852"/>
            <a:ext cx="8786874" cy="714380"/>
          </a:xfrm>
        </p:spPr>
        <p:txBody>
          <a:bodyPr/>
          <a:lstStyle/>
          <a:p>
            <a:r>
              <a:rPr lang="it-IT" sz="2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DEFINING ACTIVE SACROILIITIS ON MRI FOR CLASSIFICATION OF AXIAL SpA </a:t>
            </a:r>
            <a:r>
              <a:rPr lang="it-IT" sz="2000" b="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ASAS / OMERACT  MRI </a:t>
            </a:r>
            <a:r>
              <a:rPr lang="it-IT" sz="2000" b="0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group</a:t>
            </a:r>
            <a:endParaRPr lang="it-IT" sz="2000" b="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3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71546"/>
            <a:ext cx="4783138" cy="56880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70000"/>
              </a:lnSpc>
            </a:pPr>
            <a:r>
              <a:rPr lang="it-IT" sz="2900" b="1" dirty="0" smtClean="0">
                <a:solidFill>
                  <a:srgbClr val="FF0000"/>
                </a:solidFill>
              </a:rPr>
              <a:t>EDEMA OSSEO </a:t>
            </a:r>
            <a:r>
              <a:rPr lang="it-IT" sz="2900" b="1" dirty="0" smtClean="0"/>
              <a:t>o</a:t>
            </a:r>
            <a:r>
              <a:rPr lang="it-IT" sz="2900" b="1" dirty="0" smtClean="0">
                <a:solidFill>
                  <a:srgbClr val="04FC2D"/>
                </a:solidFill>
              </a:rPr>
              <a:t> </a:t>
            </a:r>
            <a:r>
              <a:rPr lang="it-IT" sz="2900" b="1" dirty="0" smtClean="0">
                <a:solidFill>
                  <a:srgbClr val="FF0000"/>
                </a:solidFill>
              </a:rPr>
              <a:t>OSTEITE</a:t>
            </a:r>
            <a:r>
              <a:rPr lang="it-IT" sz="2900" b="1" dirty="0" smtClean="0">
                <a:solidFill>
                  <a:srgbClr val="04FC2D"/>
                </a:solidFill>
              </a:rPr>
              <a:t> </a:t>
            </a:r>
          </a:p>
          <a:p>
            <a:pPr>
              <a:lnSpc>
                <a:spcPct val="70000"/>
              </a:lnSpc>
              <a:buNone/>
            </a:pPr>
            <a:r>
              <a:rPr lang="it-IT" sz="2900" b="1" dirty="0" smtClean="0">
                <a:solidFill>
                  <a:srgbClr val="04FC2D"/>
                </a:solidFill>
              </a:rPr>
              <a:t>       </a:t>
            </a:r>
            <a:r>
              <a:rPr lang="it-IT" sz="2900" b="1" dirty="0" smtClean="0"/>
              <a:t>sono   altamente  suggestivi  di  </a:t>
            </a:r>
            <a:r>
              <a:rPr lang="it-IT" sz="29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SpA</a:t>
            </a:r>
            <a:r>
              <a:rPr lang="it-IT" sz="2900" b="1" dirty="0" smtClean="0">
                <a:solidFill>
                  <a:srgbClr val="04FC2D"/>
                </a:solidFill>
              </a:rPr>
              <a:t>  </a:t>
            </a:r>
            <a:r>
              <a:rPr lang="it-IT" sz="2900" b="1" dirty="0" smtClean="0"/>
              <a:t>e </a:t>
            </a:r>
          </a:p>
          <a:p>
            <a:pPr>
              <a:lnSpc>
                <a:spcPct val="70000"/>
              </a:lnSpc>
              <a:buNone/>
            </a:pPr>
            <a:r>
              <a:rPr lang="it-IT" sz="2900" b="1" dirty="0" smtClean="0"/>
              <a:t>       </a:t>
            </a:r>
            <a:r>
              <a:rPr lang="it-IT" sz="29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DEVONO</a:t>
            </a:r>
            <a:r>
              <a:rPr lang="it-IT" sz="2900" b="1" dirty="0" smtClean="0"/>
              <a:t> </a:t>
            </a:r>
            <a:r>
              <a:rPr lang="it-IT" sz="2900" b="1" dirty="0"/>
              <a:t>essere </a:t>
            </a:r>
            <a:r>
              <a:rPr lang="it-IT" sz="2900" b="1" dirty="0" smtClean="0"/>
              <a:t>presenti e  </a:t>
            </a:r>
            <a:r>
              <a:rPr lang="it-IT" sz="2900" b="1" dirty="0"/>
              <a:t>localizzati </a:t>
            </a:r>
            <a:endParaRPr lang="it-IT" sz="2900" b="1" dirty="0" smtClean="0"/>
          </a:p>
          <a:p>
            <a:pPr>
              <a:lnSpc>
                <a:spcPct val="70000"/>
              </a:lnSpc>
              <a:buNone/>
            </a:pPr>
            <a:r>
              <a:rPr lang="it-IT" sz="2900" b="1" dirty="0" smtClean="0"/>
              <a:t>       nelle  </a:t>
            </a:r>
            <a:r>
              <a:rPr lang="it-IT" sz="2900" b="1" dirty="0"/>
              <a:t>tipiche </a:t>
            </a:r>
            <a:r>
              <a:rPr lang="it-IT" sz="2900" b="1" dirty="0" smtClean="0"/>
              <a:t> sedi  anatomiche:</a:t>
            </a:r>
          </a:p>
          <a:p>
            <a:pPr>
              <a:lnSpc>
                <a:spcPct val="70000"/>
              </a:lnSpc>
              <a:buNone/>
            </a:pPr>
            <a:r>
              <a:rPr lang="it-IT" sz="2900" b="1" dirty="0" smtClean="0"/>
              <a:t>       </a:t>
            </a:r>
            <a:r>
              <a:rPr lang="it-IT" sz="2200" b="1" dirty="0" smtClean="0"/>
              <a:t>OSSO  SPUGNOSO  SUBCONDRALE     O </a:t>
            </a:r>
          </a:p>
          <a:p>
            <a:pPr>
              <a:lnSpc>
                <a:spcPct val="70000"/>
              </a:lnSpc>
              <a:buNone/>
            </a:pPr>
            <a:r>
              <a:rPr lang="it-IT" sz="2200" b="1" dirty="0" smtClean="0"/>
              <a:t>         PERIARTICOLARE</a:t>
            </a:r>
          </a:p>
          <a:p>
            <a:pPr>
              <a:lnSpc>
                <a:spcPct val="70000"/>
              </a:lnSpc>
            </a:pPr>
            <a:endParaRPr lang="it-IT" sz="2300" b="1" dirty="0"/>
          </a:p>
          <a:p>
            <a:pPr>
              <a:lnSpc>
                <a:spcPct val="70000"/>
              </a:lnSpc>
            </a:pPr>
            <a:r>
              <a:rPr lang="it-IT" sz="2300" b="1" dirty="0"/>
              <a:t>E’ </a:t>
            </a:r>
            <a:r>
              <a:rPr lang="it-IT" sz="2300" b="1" dirty="0" smtClean="0"/>
              <a:t>    richiesta     </a:t>
            </a:r>
            <a:r>
              <a:rPr lang="it-IT" sz="2300" b="1" dirty="0"/>
              <a:t>la </a:t>
            </a:r>
            <a:r>
              <a:rPr lang="it-IT" sz="2300" b="1" dirty="0" smtClean="0"/>
              <a:t>   presenza    di    lesioni </a:t>
            </a:r>
          </a:p>
          <a:p>
            <a:pPr>
              <a:lnSpc>
                <a:spcPct val="70000"/>
              </a:lnSpc>
              <a:buNone/>
            </a:pPr>
            <a:r>
              <a:rPr lang="it-IT" sz="2300" b="1" dirty="0" smtClean="0"/>
              <a:t>         infiammatorie  </a:t>
            </a:r>
            <a:r>
              <a:rPr lang="it-IT" sz="2300" b="1" dirty="0"/>
              <a:t>attive </a:t>
            </a:r>
            <a:r>
              <a:rPr lang="it-IT" sz="2300" b="1" dirty="0" smtClean="0"/>
              <a:t> delle  sacroiliache</a:t>
            </a:r>
          </a:p>
          <a:p>
            <a:pPr>
              <a:lnSpc>
                <a:spcPct val="70000"/>
              </a:lnSpc>
            </a:pPr>
            <a:endParaRPr lang="it-IT" sz="2300" b="1" dirty="0"/>
          </a:p>
          <a:p>
            <a:pPr>
              <a:lnSpc>
                <a:spcPct val="70000"/>
              </a:lnSpc>
            </a:pPr>
            <a:r>
              <a:rPr lang="it-IT" sz="2300" b="1" dirty="0" smtClean="0"/>
              <a:t>La  sola  </a:t>
            </a:r>
            <a:r>
              <a:rPr lang="it-IT" sz="2300" b="1" dirty="0"/>
              <a:t>presenza </a:t>
            </a:r>
            <a:r>
              <a:rPr lang="it-IT" sz="2300" b="1" dirty="0" smtClean="0"/>
              <a:t> di  altre  </a:t>
            </a:r>
            <a:r>
              <a:rPr lang="it-IT" sz="2300" b="1" dirty="0"/>
              <a:t>lesioni </a:t>
            </a:r>
            <a:endParaRPr lang="it-IT" sz="2300" b="1" dirty="0" smtClean="0"/>
          </a:p>
          <a:p>
            <a:pPr>
              <a:lnSpc>
                <a:spcPct val="70000"/>
              </a:lnSpc>
              <a:buNone/>
            </a:pPr>
            <a:r>
              <a:rPr lang="it-IT" sz="2300" b="1" dirty="0" smtClean="0"/>
              <a:t>         infiammatorie </a:t>
            </a:r>
            <a:r>
              <a:rPr lang="it-IT" sz="2300" b="1" dirty="0"/>
              <a:t>attive (sinovite, </a:t>
            </a:r>
            <a:r>
              <a:rPr lang="it-IT" sz="2300" b="1" dirty="0" err="1"/>
              <a:t>entesite</a:t>
            </a:r>
            <a:r>
              <a:rPr lang="it-IT" sz="2300" b="1" dirty="0"/>
              <a:t> </a:t>
            </a:r>
            <a:endParaRPr lang="it-IT" sz="2300" b="1" dirty="0" smtClean="0"/>
          </a:p>
          <a:p>
            <a:pPr>
              <a:lnSpc>
                <a:spcPct val="70000"/>
              </a:lnSpc>
              <a:buNone/>
            </a:pPr>
            <a:r>
              <a:rPr lang="it-IT" sz="2300" b="1" dirty="0" smtClean="0"/>
              <a:t>         </a:t>
            </a:r>
            <a:r>
              <a:rPr lang="it-IT" sz="2300" b="1" dirty="0" err="1" smtClean="0"/>
              <a:t>capsulite</a:t>
            </a:r>
            <a:r>
              <a:rPr lang="it-IT" sz="2300" b="1" dirty="0"/>
              <a:t>) senza concomitante BMO/osteite </a:t>
            </a:r>
            <a:endParaRPr lang="it-IT" sz="2300" b="1" dirty="0" smtClean="0"/>
          </a:p>
          <a:p>
            <a:pPr>
              <a:lnSpc>
                <a:spcPct val="70000"/>
              </a:lnSpc>
              <a:buNone/>
            </a:pPr>
            <a:r>
              <a:rPr lang="it-IT" sz="2300" b="1" dirty="0" smtClean="0"/>
              <a:t>         NON </a:t>
            </a:r>
            <a:r>
              <a:rPr lang="it-IT" sz="2300" b="1" dirty="0" err="1"/>
              <a:t>E’SUFFICIENTE</a:t>
            </a:r>
            <a:r>
              <a:rPr lang="it-IT" sz="2300" b="1" dirty="0"/>
              <a:t> PER LA DEFINIZIONE </a:t>
            </a:r>
            <a:endParaRPr lang="it-IT" sz="2300" b="1" dirty="0" smtClean="0"/>
          </a:p>
          <a:p>
            <a:pPr>
              <a:lnSpc>
                <a:spcPct val="70000"/>
              </a:lnSpc>
              <a:buNone/>
            </a:pPr>
            <a:r>
              <a:rPr lang="it-IT" sz="2300" b="1" dirty="0" smtClean="0"/>
              <a:t>         </a:t>
            </a:r>
            <a:r>
              <a:rPr lang="it-IT" sz="2300" b="1" dirty="0" err="1" smtClean="0"/>
              <a:t>DI</a:t>
            </a:r>
            <a:r>
              <a:rPr lang="it-IT" sz="2300" b="1" dirty="0" smtClean="0"/>
              <a:t> </a:t>
            </a:r>
            <a:r>
              <a:rPr lang="it-IT" sz="2300" b="1" dirty="0"/>
              <a:t>SACROILEITE DA </a:t>
            </a:r>
            <a:r>
              <a:rPr lang="it-IT" sz="2300" b="1" dirty="0" smtClean="0"/>
              <a:t>MRI</a:t>
            </a:r>
          </a:p>
          <a:p>
            <a:pPr>
              <a:lnSpc>
                <a:spcPct val="70000"/>
              </a:lnSpc>
            </a:pPr>
            <a:endParaRPr lang="it-IT" sz="2300" b="1" dirty="0" smtClean="0"/>
          </a:p>
          <a:p>
            <a:pPr>
              <a:lnSpc>
                <a:spcPct val="70000"/>
              </a:lnSpc>
            </a:pPr>
            <a:r>
              <a:rPr lang="it-IT" sz="2300" b="1" dirty="0" smtClean="0"/>
              <a:t>Lesioni </a:t>
            </a:r>
            <a:r>
              <a:rPr lang="it-IT" sz="2300" b="1" dirty="0"/>
              <a:t>strutturali come erosioni</a:t>
            </a:r>
            <a:r>
              <a:rPr lang="it-IT" sz="2300" b="1" dirty="0" smtClean="0"/>
              <a:t>, </a:t>
            </a:r>
          </a:p>
          <a:p>
            <a:pPr>
              <a:lnSpc>
                <a:spcPct val="70000"/>
              </a:lnSpc>
              <a:buNone/>
            </a:pPr>
            <a:r>
              <a:rPr lang="it-IT" sz="2300" b="1" dirty="0" smtClean="0"/>
              <a:t>         deposizione </a:t>
            </a:r>
            <a:r>
              <a:rPr lang="it-IT" sz="2300" b="1" dirty="0"/>
              <a:t>di grasso, anchilosi ossea, </a:t>
            </a:r>
            <a:endParaRPr lang="it-IT" sz="2300" b="1" dirty="0" smtClean="0"/>
          </a:p>
          <a:p>
            <a:pPr>
              <a:lnSpc>
                <a:spcPct val="70000"/>
              </a:lnSpc>
              <a:buNone/>
            </a:pPr>
            <a:r>
              <a:rPr lang="it-IT" sz="2300" b="1" dirty="0" smtClean="0"/>
              <a:t>         senza </a:t>
            </a:r>
            <a:r>
              <a:rPr lang="it-IT" sz="2300" b="1" dirty="0"/>
              <a:t>BMO/osteite </a:t>
            </a:r>
            <a:endParaRPr lang="it-IT" sz="2300" b="1" dirty="0" smtClean="0"/>
          </a:p>
          <a:p>
            <a:pPr>
              <a:lnSpc>
                <a:spcPct val="70000"/>
              </a:lnSpc>
              <a:buNone/>
            </a:pPr>
            <a:r>
              <a:rPr lang="it-IT" sz="2300" b="1" dirty="0" smtClean="0"/>
              <a:t>         NON   SONO   SUFFICIENTI   PER </a:t>
            </a:r>
            <a:r>
              <a:rPr lang="it-IT" sz="2300" b="1" dirty="0"/>
              <a:t>LA </a:t>
            </a:r>
            <a:endParaRPr lang="it-IT" sz="2300" b="1" dirty="0" smtClean="0"/>
          </a:p>
          <a:p>
            <a:pPr>
              <a:lnSpc>
                <a:spcPct val="70000"/>
              </a:lnSpc>
              <a:buNone/>
            </a:pPr>
            <a:r>
              <a:rPr lang="it-IT" sz="2300" b="1" dirty="0" smtClean="0"/>
              <a:t>         DEFINIZIONE </a:t>
            </a:r>
            <a:r>
              <a:rPr lang="it-IT" sz="2300" b="1" dirty="0" err="1"/>
              <a:t>DI</a:t>
            </a:r>
            <a:r>
              <a:rPr lang="it-IT" sz="2300" b="1" dirty="0"/>
              <a:t> SACROILEITE DA </a:t>
            </a:r>
            <a:r>
              <a:rPr lang="it-IT" sz="2300" b="1" dirty="0" smtClean="0"/>
              <a:t>MRI</a:t>
            </a:r>
          </a:p>
          <a:p>
            <a:pPr>
              <a:lnSpc>
                <a:spcPct val="70000"/>
              </a:lnSpc>
            </a:pPr>
            <a:endParaRPr lang="it-IT" sz="1600" b="1" dirty="0" smtClean="0"/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it-IT" sz="1600" b="1" dirty="0" smtClean="0"/>
              <a:t>QUANTITA</a:t>
            </a:r>
            <a:r>
              <a:rPr lang="it-IT" sz="1600" b="1" dirty="0"/>
              <a:t>’ </a:t>
            </a:r>
            <a:r>
              <a:rPr lang="it-IT" sz="1600" b="1" dirty="0" err="1"/>
              <a:t>DI</a:t>
            </a:r>
            <a:r>
              <a:rPr lang="it-IT" sz="1600" b="1" dirty="0"/>
              <a:t> SEGNALE RICHIESTO:</a:t>
            </a:r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it-IT" sz="1600" b="1" dirty="0"/>
              <a:t>    1</a:t>
            </a:r>
            <a:r>
              <a:rPr lang="it-IT" sz="1600" b="1" dirty="0" smtClean="0"/>
              <a:t>)   </a:t>
            </a:r>
            <a:r>
              <a:rPr lang="it-IT" sz="2300" b="1" dirty="0" err="1"/>
              <a:t>1</a:t>
            </a:r>
            <a:r>
              <a:rPr lang="it-IT" sz="1600" b="1" dirty="0"/>
              <a:t> </a:t>
            </a:r>
            <a:r>
              <a:rPr lang="it-IT" sz="1600" b="1" dirty="0" smtClean="0"/>
              <a:t>  SEGNALE    </a:t>
            </a:r>
            <a:r>
              <a:rPr lang="it-IT" sz="1600" b="1" dirty="0" err="1" smtClean="0"/>
              <a:t>DI</a:t>
            </a:r>
            <a:r>
              <a:rPr lang="it-IT" sz="1600" b="1" dirty="0" smtClean="0"/>
              <a:t>    BMO    SU     </a:t>
            </a:r>
            <a:r>
              <a:rPr lang="it-IT" sz="2300" b="1" dirty="0" smtClean="0"/>
              <a:t>2  </a:t>
            </a:r>
            <a:r>
              <a:rPr lang="it-IT" sz="1600" b="1" dirty="0" smtClean="0"/>
              <a:t>PROIEZIONI   CONSECUTIVE</a:t>
            </a:r>
            <a:endParaRPr lang="it-IT" sz="1600" b="1" dirty="0"/>
          </a:p>
          <a:p>
            <a:pPr>
              <a:lnSpc>
                <a:spcPct val="70000"/>
              </a:lnSpc>
              <a:buFont typeface="Arial" charset="0"/>
              <a:buNone/>
            </a:pPr>
            <a:r>
              <a:rPr lang="it-IT" sz="1600" b="1" dirty="0"/>
              <a:t>    2</a:t>
            </a:r>
            <a:r>
              <a:rPr lang="it-IT" sz="1600" b="1" dirty="0" smtClean="0"/>
              <a:t>)   </a:t>
            </a:r>
            <a:r>
              <a:rPr lang="it-IT" sz="2300" b="1" dirty="0" err="1"/>
              <a:t>2</a:t>
            </a:r>
            <a:r>
              <a:rPr lang="it-IT" sz="2300" b="1" dirty="0"/>
              <a:t> </a:t>
            </a:r>
            <a:r>
              <a:rPr lang="it-IT" sz="2300" b="1" dirty="0" smtClean="0"/>
              <a:t> </a:t>
            </a:r>
            <a:r>
              <a:rPr lang="it-IT" sz="1600" b="1" dirty="0" smtClean="0"/>
              <a:t>O   PIU</a:t>
            </a:r>
            <a:r>
              <a:rPr lang="it-IT" sz="1600" b="1" dirty="0"/>
              <a:t>’ </a:t>
            </a:r>
            <a:r>
              <a:rPr lang="it-IT" sz="1600" b="1" dirty="0" smtClean="0"/>
              <a:t>   SEGNALI    </a:t>
            </a:r>
            <a:r>
              <a:rPr lang="it-IT" sz="1600" b="1" dirty="0" err="1" smtClean="0"/>
              <a:t>DI</a:t>
            </a:r>
            <a:r>
              <a:rPr lang="it-IT" sz="1600" b="1" dirty="0" smtClean="0"/>
              <a:t>    BMO    SU    UNA     PROIEZIONE</a:t>
            </a:r>
            <a:endParaRPr lang="it-IT" sz="1600" b="1" dirty="0"/>
          </a:p>
          <a:p>
            <a:pPr>
              <a:lnSpc>
                <a:spcPct val="70000"/>
              </a:lnSpc>
            </a:pPr>
            <a:endParaRPr lang="it-IT" sz="1600" b="1" dirty="0"/>
          </a:p>
        </p:txBody>
      </p:sp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0" y="6457890"/>
            <a:ext cx="4214810" cy="40011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square" tIns="91440" bIns="91440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i="1" dirty="0" smtClean="0"/>
              <a:t>           </a:t>
            </a:r>
            <a:r>
              <a:rPr lang="it-IT" sz="1400" i="1" dirty="0" err="1" smtClean="0">
                <a:solidFill>
                  <a:srgbClr val="FFFF00"/>
                </a:solidFill>
              </a:rPr>
              <a:t>Ann</a:t>
            </a:r>
            <a:r>
              <a:rPr lang="it-IT" sz="1400" i="1" dirty="0" smtClean="0">
                <a:solidFill>
                  <a:srgbClr val="FFFF00"/>
                </a:solidFill>
              </a:rPr>
              <a:t> </a:t>
            </a:r>
            <a:r>
              <a:rPr lang="it-IT" sz="1400" i="1" dirty="0" err="1">
                <a:solidFill>
                  <a:srgbClr val="FFFF00"/>
                </a:solidFill>
              </a:rPr>
              <a:t>Rheum</a:t>
            </a:r>
            <a:r>
              <a:rPr lang="it-IT" sz="1400" i="1" dirty="0">
                <a:solidFill>
                  <a:srgbClr val="FFFF00"/>
                </a:solidFill>
              </a:rPr>
              <a:t> </a:t>
            </a:r>
            <a:r>
              <a:rPr lang="it-IT" sz="1400" i="1" dirty="0" err="1">
                <a:solidFill>
                  <a:srgbClr val="FFFF00"/>
                </a:solidFill>
              </a:rPr>
              <a:t>Dis</a:t>
            </a:r>
            <a:r>
              <a:rPr lang="it-IT" sz="1400" i="1" dirty="0">
                <a:solidFill>
                  <a:srgbClr val="FFFF00"/>
                </a:solidFill>
              </a:rPr>
              <a:t> </a:t>
            </a:r>
            <a:r>
              <a:rPr lang="it-IT" sz="1400" dirty="0">
                <a:solidFill>
                  <a:srgbClr val="FFFF00"/>
                </a:solidFill>
              </a:rPr>
              <a:t>2009 68: </a:t>
            </a:r>
            <a:r>
              <a:rPr lang="it-IT" sz="1400" dirty="0" smtClean="0">
                <a:solidFill>
                  <a:srgbClr val="FFFF00"/>
                </a:solidFill>
              </a:rPr>
              <a:t>1520-1527.  May </a:t>
            </a:r>
            <a:r>
              <a:rPr lang="it-IT" sz="1400" dirty="0">
                <a:solidFill>
                  <a:srgbClr val="FFFF00"/>
                </a:solidFill>
              </a:rPr>
              <a:t>18, 2009</a:t>
            </a:r>
          </a:p>
        </p:txBody>
      </p:sp>
      <p:pic>
        <p:nvPicPr>
          <p:cNvPr id="73523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3938" y="1142984"/>
            <a:ext cx="4275137" cy="571501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735238" name="Rectangle 6"/>
          <p:cNvSpPr>
            <a:spLocks noChangeArrowheads="1"/>
          </p:cNvSpPr>
          <p:nvPr/>
        </p:nvSpPr>
        <p:spPr bwMode="auto">
          <a:xfrm>
            <a:off x="5072066" y="2857496"/>
            <a:ext cx="3983034" cy="8572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tIns="91440" bIns="91440" anchor="ctr"/>
          <a:lstStyle/>
          <a:p>
            <a:endParaRPr lang="it-IT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1000100" y="404664"/>
            <a:ext cx="772867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ヒラギノ角ゴ Pro W3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ヒラギノ角ゴ Pro W3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ヒラギノ角ゴ Pro W3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ヒラギノ角ゴ Pro W3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Come definire le lesioni infiammatorie attive (</a:t>
            </a:r>
            <a:r>
              <a:rPr kumimoji="0" lang="ja-JP" alt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ヒラギノ角ゴ Pro W3"/>
                <a:cs typeface="Tahoma" panose="020B0604030504040204" pitchFamily="34" charset="0"/>
              </a:rPr>
              <a:t>‘‘</a:t>
            </a:r>
            <a:r>
              <a:rPr kumimoji="0" lang="it-IT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positività RM</a:t>
            </a:r>
            <a:r>
              <a:rPr kumimoji="0" lang="ja-JP" alt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ヒラギノ角ゴ Pro W3"/>
                <a:cs typeface="Tahoma" panose="020B0604030504040204" pitchFamily="34" charset="0"/>
              </a:rPr>
              <a:t>’’</a:t>
            </a:r>
            <a:r>
              <a:rPr kumimoji="0" lang="it-IT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dell</a:t>
            </a:r>
            <a:r>
              <a:rPr kumimoji="0" lang="ja-JP" altLang="it-IT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ヒラギノ角ゴ Pro W3"/>
                <a:cs typeface="Tahoma" panose="020B0604030504040204" pitchFamily="34" charset="0"/>
              </a:rPr>
              <a:t>’</a:t>
            </a:r>
            <a:r>
              <a:rPr kumimoji="0" lang="it-IT" altLang="ja-JP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articolazione sacroiliaca</a:t>
            </a:r>
            <a:endParaRPr kumimoji="0" lang="it-IT" altLang="it-IT" sz="2400" b="0" i="0" u="none" strike="noStrike" kern="0" cap="none" spc="0" normalizeH="0" baseline="0" noProof="0" dirty="0" smtClean="0">
              <a:ln>
                <a:noFill/>
              </a:ln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642910" y="1553664"/>
            <a:ext cx="799457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ヒラギノ角ゴ Pro W3" pitchFamily="-84" charset="-128"/>
              </a:rPr>
              <a:t>In presenza di un solo segnale (lesione) per strato di RM suggestivo di infiammazione attiva, la lesione dovrebbe essere presente su almeno due strati consecutivi. Se è presente più di un segnale su un singolo strato, può essere sufficiente uno strato. </a:t>
            </a:r>
            <a:r>
              <a:rPr kumimoji="0" lang="it-IT" altLang="it-IT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itchFamily="34" charset="0"/>
                <a:ea typeface="ヒラギノ角ゴ Pro W3" pitchFamily="-84" charset="-128"/>
              </a:rPr>
              <a:t>(1,2)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6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itchFamily="34" charset="0"/>
              <a:ea typeface="ヒラギノ角ゴ Pro W3" pitchFamily="-84" charset="-128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389" y="2762304"/>
            <a:ext cx="8215312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142976" y="5572140"/>
            <a:ext cx="1428760" cy="50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5074" y="5572140"/>
            <a:ext cx="1536700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801" y="5877272"/>
            <a:ext cx="8474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4729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63" y="714375"/>
            <a:ext cx="8229600" cy="849313"/>
          </a:xfrm>
        </p:spPr>
        <p:txBody>
          <a:bodyPr/>
          <a:lstStyle/>
          <a:p>
            <a:pPr algn="ctr">
              <a:defRPr/>
            </a:pP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RMN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Iniziale </a:t>
            </a:r>
            <a:r>
              <a:rPr lang="it-IT" sz="2400" dirty="0" err="1" smtClean="0">
                <a:solidFill>
                  <a:srgbClr val="FF0000"/>
                </a:solidFill>
                <a:latin typeface="Comic Sans MS" pitchFamily="66" charset="0"/>
              </a:rPr>
              <a:t>Sacroileite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bilaterale  con    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edema osseo</a:t>
            </a:r>
            <a:endParaRPr lang="it-IT" sz="24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35843" name="Picture 3" descr="Senza nome-scandito-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500" y="2214563"/>
            <a:ext cx="571500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88" y="500063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RMN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400" dirty="0" err="1" smtClean="0">
                <a:solidFill>
                  <a:srgbClr val="FF0000"/>
                </a:solidFill>
                <a:latin typeface="Comic Sans MS" pitchFamily="66" charset="0"/>
              </a:rPr>
              <a:t>Sacroileite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r>
              <a:rPr lang="it-IT" sz="2400" dirty="0" err="1" smtClean="0">
                <a:solidFill>
                  <a:srgbClr val="FF0000"/>
                </a:solidFill>
                <a:latin typeface="Comic Sans MS" pitchFamily="66" charset="0"/>
              </a:rPr>
              <a:t>dx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 avanzata  con </a:t>
            </a:r>
            <a:r>
              <a:rPr lang="it-IT" sz="2400" dirty="0" smtClean="0">
                <a:latin typeface="Comic Sans MS" pitchFamily="66" charset="0"/>
              </a:rPr>
              <a:t/>
            </a:r>
            <a:br>
              <a:rPr lang="it-IT" sz="2400" dirty="0" smtClean="0">
                <a:latin typeface="Comic Sans MS" pitchFamily="66" charset="0"/>
              </a:rPr>
            </a:b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edema osseo  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ed  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erosioni articolari</a:t>
            </a:r>
            <a:endParaRPr lang="it-IT" sz="2400" dirty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37891" name="Picture 2" descr="70FF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2214563"/>
            <a:ext cx="5194300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olo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858312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1800" dirty="0" smtClean="0">
                <a:solidFill>
                  <a:srgbClr val="00FF00"/>
                </a:solidFill>
                <a:latin typeface="Comic Sans MS" pitchFamily="66" charset="0"/>
              </a:rPr>
              <a:t>    SE  RX  NON  DIRIMENTE   E  SE IMPOSSIBILITA’ AD EFFETTUARE  RMN, PUO’ </a:t>
            </a:r>
            <a:br>
              <a:rPr lang="it-IT" sz="18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1800" dirty="0" smtClean="0">
                <a:solidFill>
                  <a:srgbClr val="00FF00"/>
                </a:solidFill>
                <a:latin typeface="Comic Sans MS" pitchFamily="66" charset="0"/>
              </a:rPr>
              <a:t>    ESSERE UTILE EFFETTUARE UNA :</a:t>
            </a:r>
            <a:br>
              <a:rPr lang="it-IT" sz="18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  </a:t>
            </a:r>
            <a:r>
              <a:rPr lang="it-IT" sz="2400" b="1" dirty="0" smtClean="0">
                <a:solidFill>
                  <a:srgbClr val="00FF00"/>
                </a:solidFill>
                <a:latin typeface="Comic Sans MS" pitchFamily="66" charset="0"/>
              </a:rPr>
              <a:t>Tac: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it-IT" sz="2400" dirty="0" err="1" smtClean="0">
                <a:solidFill>
                  <a:srgbClr val="FF0000"/>
                </a:solidFill>
                <a:latin typeface="Comic Sans MS" pitchFamily="66" charset="0"/>
              </a:rPr>
              <a:t>Sacroileite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  bilaterale   con   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sclerosi ossea  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ed  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erosioni</a:t>
            </a: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500188" y="2428875"/>
          <a:ext cx="6096000" cy="4071938"/>
        </p:xfrm>
        <a:graphic>
          <a:graphicData uri="http://schemas.openxmlformats.org/presentationml/2006/ole">
            <p:oleObj spid="_x0000_s1915906" name="Acrobat Document" r:id="rId3" imgW="10096489" imgH="5209972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772400" cy="714380"/>
          </a:xfrm>
        </p:spPr>
        <p:txBody>
          <a:bodyPr/>
          <a:lstStyle/>
          <a:p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RUDWALEIT ET AL., ARTHITIS RHEUM   2009;60:717-727</a:t>
            </a:r>
            <a:endParaRPr lang="it-IT" sz="20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2" descr="C:\Users\PINO\Pictures\Scansioni personali\Scan_Pic0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5" y="857232"/>
            <a:ext cx="6715172" cy="6000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14290"/>
            <a:ext cx="8353454" cy="571504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SPONDILOENTESOARTRITI</a:t>
            </a:r>
            <a:b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TESSUTI    “ BERSAGLIO ”</a:t>
            </a:r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16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071546"/>
            <a:ext cx="8858312" cy="5786454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1200" b="1" dirty="0" smtClean="0">
                <a:solidFill>
                  <a:srgbClr val="FFFF00"/>
                </a:solidFill>
                <a:latin typeface="Comic Sans MS" pitchFamily="66" charset="0"/>
              </a:rPr>
              <a:t>  HANNO  COME  TESSUTI – BERSAGLIO  tessuti  diversi  da  quelli dell’ Artrite  Reumatoide 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12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ENTESI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( </a:t>
            </a:r>
            <a:r>
              <a:rPr lang="it-IT" sz="1400" dirty="0" smtClean="0">
                <a:solidFill>
                  <a:srgbClr val="00FF00"/>
                </a:solidFill>
                <a:latin typeface="Comic Sans MS" pitchFamily="66" charset="0"/>
              </a:rPr>
              <a:t>punto di inserzione sull’osso di tendini, legamenti, capsule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):   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    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Tendine   D’ Achille,   Fascia  Plantare,  Cuffia  Dei  Rotatori ,  Tendini Ischiatici, Tendini Trocanterici,  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      Tendini Rotulei,    Epicondilo  Omerale,    </a:t>
            </a:r>
            <a:r>
              <a:rPr lang="it-IT" sz="1200" dirty="0" err="1" smtClean="0">
                <a:solidFill>
                  <a:srgbClr val="FFFF00"/>
                </a:solidFill>
                <a:latin typeface="Comic Sans MS" pitchFamily="66" charset="0"/>
              </a:rPr>
              <a:t>Epitroclea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LA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CARTILAGINE   FIBROIALINA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( </a:t>
            </a:r>
            <a:r>
              <a:rPr lang="it-IT" sz="1400" dirty="0" smtClean="0">
                <a:solidFill>
                  <a:srgbClr val="00FF00"/>
                </a:solidFill>
                <a:latin typeface="Comic Sans MS" pitchFamily="66" charset="0"/>
              </a:rPr>
              <a:t>che si trova nelle  </a:t>
            </a: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Articolazioni </a:t>
            </a:r>
            <a:r>
              <a:rPr lang="it-IT" sz="1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Sinartrodiali</a:t>
            </a: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Semimobili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SINFISI 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’ 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OSSO  SUBCONDRALE   O  PERIARTICOLARE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 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CAPSULE   ARTICOLARI</a:t>
            </a:r>
          </a:p>
          <a:p>
            <a:pPr lvl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GUAINE TENDINEE 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( TE NDINI  FLESSORI     DITA  DELLE   MANI    E    PALMO  DELLE  MANI )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9FF09"/>
                </a:solidFill>
                <a:latin typeface="Comic Sans MS" pitchFamily="66" charset="0"/>
              </a:rPr>
              <a:t>IL 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PERIOSTIO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9FF09"/>
                </a:solidFill>
                <a:latin typeface="Comic Sans MS" pitchFamily="66" charset="0"/>
              </a:rPr>
              <a:t>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PARAARTICOLARE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12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1200" b="1" dirty="0" smtClean="0">
                <a:solidFill>
                  <a:srgbClr val="FFFF00"/>
                </a:solidFill>
                <a:latin typeface="Comic Sans MS" pitchFamily="66" charset="0"/>
              </a:rPr>
              <a:t>LE  ARTICOLAZIONI  PRINCIPALMENTE  COINVOLTE  SONO: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12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SINCONDROSI   SACRO - ILIACHE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STERNO - CLAVEARI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ACROMIO - CLAVEARI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COSTO - STERNALI</a:t>
            </a:r>
            <a:endParaRPr lang="it-IT" sz="1200" b="1" dirty="0" smtClean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SINFISI   INTERVERTEBRALI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LA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SINFISI   PUBICA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L’     ARTICOLAZIONE    MANUBRIO - STERNALE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ARTICOLAZIONI    COSTO - VERTEBRALI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ARTICOLAZIONI    INTERAPOFISARIE   VERTEBRALI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LE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ARTICOLAZIONI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IFD  DELLE  DITA  DELLE  MANI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1200" dirty="0" smtClean="0">
                <a:solidFill>
                  <a:srgbClr val="04FC2D"/>
                </a:solidFill>
                <a:latin typeface="Comic Sans MS" pitchFamily="66" charset="0"/>
              </a:rPr>
              <a:t>LE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ARTICOLAZIONI    DIARTRODIALI   PERIFERICHE   SOPRATTUTTO  DEGLI  ARTI  INFERIORI  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12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1200" b="1" dirty="0" smtClean="0">
                <a:solidFill>
                  <a:srgbClr val="FFFF00"/>
                </a:solidFill>
                <a:latin typeface="Comic Sans MS" pitchFamily="66" charset="0"/>
              </a:rPr>
              <a:t>POSSONO  ESSERE  INTERESSATI  ANCHE  ORGANI  EXTRAARTICOLARI: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12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CUTE 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(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PSORIASI</a:t>
            </a:r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),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MUCOSE</a:t>
            </a:r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(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MACULE,  EROSIONI,  ULCERE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), 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OCCHI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(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UVEITE  ANTERIORE, 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CONGIUNTIVITE</a:t>
            </a:r>
            <a:r>
              <a:rPr lang="it-IT" sz="1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),  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I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NTESTINO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 (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MICI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),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CUORE</a:t>
            </a:r>
            <a:r>
              <a:rPr lang="it-IT" sz="1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( </a:t>
            </a: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RADICE AORTICA  E  SETTO MEMBRANOSO </a:t>
            </a:r>
          </a:p>
          <a:p>
            <a:pPr lvl="1" eaLnBrk="1" hangingPunct="1">
              <a:lnSpc>
                <a:spcPct val="80000"/>
              </a:lnSpc>
              <a:buNone/>
              <a:defRPr/>
            </a:pPr>
            <a:r>
              <a:rPr lang="it-IT" sz="1200" dirty="0" smtClean="0">
                <a:solidFill>
                  <a:srgbClr val="FFFF00"/>
                </a:solidFill>
                <a:latin typeface="Comic Sans MS" pitchFamily="66" charset="0"/>
              </a:rPr>
              <a:t>ATRIO-VENTRICOLARE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  dove passa il Fascio di </a:t>
            </a:r>
            <a:r>
              <a:rPr lang="it-IT" sz="1200" dirty="0" err="1" smtClean="0">
                <a:solidFill>
                  <a:srgbClr val="00FF00"/>
                </a:solidFill>
                <a:latin typeface="Comic Sans MS" pitchFamily="66" charset="0"/>
              </a:rPr>
              <a:t>His</a:t>
            </a:r>
            <a:r>
              <a:rPr lang="it-IT" sz="1200" dirty="0" smtClean="0">
                <a:solidFill>
                  <a:srgbClr val="00FF00"/>
                </a:solidFill>
                <a:latin typeface="Comic Sans MS" pitchFamily="66" charset="0"/>
              </a:rPr>
              <a:t>),  </a:t>
            </a:r>
            <a:r>
              <a:rPr lang="it-IT" sz="1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POLMONI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29642" cy="6143668"/>
          </a:xfrm>
        </p:spPr>
        <p:txBody>
          <a:bodyPr/>
          <a:lstStyle/>
          <a:p>
            <a:pPr algn="ctr"/>
            <a:r>
              <a:rPr lang="it-IT" sz="3200" b="1" dirty="0" smtClean="0">
                <a:solidFill>
                  <a:srgbClr val="FF0000"/>
                </a:solidFill>
              </a:rPr>
              <a:t>SPA ASSIALI NON RADIOGRAFICHE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b="1" dirty="0" smtClean="0">
                <a:solidFill>
                  <a:srgbClr val="04FC2D"/>
                </a:solidFill>
              </a:rPr>
              <a:t>UN PASSO AVANTI VERSO UNA DIAGNOSTICA PIU’ PRECOCE DELLE SPONDILOARTRITI 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 </a:t>
            </a:r>
            <a:br>
              <a:rPr lang="it-IT" sz="3200" dirty="0" smtClean="0"/>
            </a:br>
            <a:r>
              <a:rPr lang="it-IT" sz="3200" b="1" dirty="0" smtClean="0">
                <a:solidFill>
                  <a:srgbClr val="04FC2D"/>
                </a:solidFill>
              </a:rPr>
              <a:t>DIADNOSI PIU’ PRECOCE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=</a:t>
            </a:r>
            <a:br>
              <a:rPr lang="it-IT" sz="3200" dirty="0" smtClean="0"/>
            </a:b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TERAPIA PIU’ PRECOCE </a:t>
            </a:r>
            <a:b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=</a:t>
            </a:r>
            <a:b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MENO SOFFERENZA DOLOROSA DEI PAZIENTI E </a:t>
            </a:r>
            <a:b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MINORI DANNI ANATOMO-FUNZIONALI</a:t>
            </a:r>
            <a:r>
              <a:rPr lang="it-IT" sz="3200" dirty="0" smtClean="0"/>
              <a:t/>
            </a:r>
            <a:br>
              <a:rPr lang="it-IT" sz="3200" dirty="0" smtClean="0"/>
            </a:br>
            <a:r>
              <a:rPr lang="it-IT" sz="3200" dirty="0" smtClean="0"/>
              <a:t> </a:t>
            </a:r>
            <a:endParaRPr lang="it-IT" sz="32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038" y="1124744"/>
            <a:ext cx="6734175" cy="203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429477"/>
            <a:ext cx="57054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559" y="476672"/>
            <a:ext cx="52405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96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Raccomandazioni di trattamento</a:t>
            </a:r>
            <a:endParaRPr lang="it-IT" sz="2400" dirty="0">
              <a:solidFill>
                <a:srgbClr val="FF963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3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olo 1"/>
          <p:cNvSpPr>
            <a:spLocks noGrp="1"/>
          </p:cNvSpPr>
          <p:nvPr>
            <p:ph type="title"/>
          </p:nvPr>
        </p:nvSpPr>
        <p:spPr>
          <a:xfrm>
            <a:off x="2699793" y="231798"/>
            <a:ext cx="6206388" cy="723900"/>
          </a:xfrm>
          <a:noFill/>
        </p:spPr>
        <p:txBody>
          <a:bodyPr>
            <a:noAutofit/>
          </a:bodyPr>
          <a:lstStyle/>
          <a:p>
            <a:pPr algn="r"/>
            <a:r>
              <a:rPr lang="en-US" altLang="it-IT" sz="2400" b="1" dirty="0" smtClean="0">
                <a:solidFill>
                  <a:srgbClr val="FF963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ASAS recommendations : 2010 Update</a:t>
            </a:r>
            <a:endParaRPr lang="it-IT" altLang="it-IT" sz="2400" b="1" dirty="0" smtClean="0">
              <a:solidFill>
                <a:srgbClr val="FF963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" name="Gruppo 4"/>
          <p:cNvGrpSpPr>
            <a:grpSpLocks/>
          </p:cNvGrpSpPr>
          <p:nvPr/>
        </p:nvGrpSpPr>
        <p:grpSpPr bwMode="auto">
          <a:xfrm>
            <a:off x="66675" y="3213099"/>
            <a:ext cx="8896350" cy="3312245"/>
            <a:chOff x="66675" y="4005263"/>
            <a:chExt cx="8969375" cy="3311783"/>
          </a:xfrm>
        </p:grpSpPr>
        <p:sp>
          <p:nvSpPr>
            <p:cNvPr id="26631" name="Rettangolo 5"/>
            <p:cNvSpPr>
              <a:spLocks noChangeArrowheads="1"/>
            </p:cNvSpPr>
            <p:nvPr/>
          </p:nvSpPr>
          <p:spPr bwMode="auto">
            <a:xfrm>
              <a:off x="147638" y="5193388"/>
              <a:ext cx="8856662" cy="21236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0"/>
                </a:spcBef>
                <a:buFont typeface="Wingdings" pitchFamily="2" charset="2"/>
                <a:buChar char="§"/>
              </a:pPr>
              <a:r>
                <a:rPr lang="en-US" altLang="it-IT" sz="2200" dirty="0">
                  <a:latin typeface="Calibri" pitchFamily="34" charset="0"/>
                  <a:cs typeface="Arial" pitchFamily="34" charset="0"/>
                </a:rPr>
                <a:t>There is no evidence to support the obligatory use of DMARD before or concomitant with anti-TNF therapy in </a:t>
              </a:r>
              <a:r>
                <a:rPr lang="it-IT" altLang="it-IT" sz="2200" dirty="0">
                  <a:latin typeface="Calibri" pitchFamily="34" charset="0"/>
                  <a:cs typeface="Arial" pitchFamily="34" charset="0"/>
                </a:rPr>
                <a:t>patients with axial disease.</a:t>
              </a:r>
            </a:p>
            <a:p>
              <a:pPr algn="l" eaLnBrk="1" hangingPunct="1">
                <a:spcBef>
                  <a:spcPct val="0"/>
                </a:spcBef>
                <a:buFont typeface="Wingdings" pitchFamily="2" charset="2"/>
                <a:buChar char="§"/>
              </a:pPr>
              <a:r>
                <a:rPr lang="en-US" altLang="it-IT" sz="2200" b="1" dirty="0">
                  <a:latin typeface="Calibri" pitchFamily="34" charset="0"/>
                  <a:cs typeface="Arial" pitchFamily="34" charset="0"/>
                </a:rPr>
                <a:t>Switching </a:t>
              </a:r>
              <a:r>
                <a:rPr lang="en-US" altLang="it-IT" sz="2200" dirty="0">
                  <a:latin typeface="Calibri" pitchFamily="34" charset="0"/>
                  <a:cs typeface="Arial" pitchFamily="34" charset="0"/>
                </a:rPr>
                <a:t>to a second TNF blocker might be beneficial especially in patients with loss of response.</a:t>
              </a:r>
            </a:p>
            <a:p>
              <a:pPr algn="l" eaLnBrk="1" hangingPunct="1">
                <a:spcBef>
                  <a:spcPct val="0"/>
                </a:spcBef>
                <a:buFont typeface="Wingdings" pitchFamily="2" charset="2"/>
                <a:buChar char="§"/>
              </a:pPr>
              <a:r>
                <a:rPr lang="en-US" altLang="it-IT" sz="2200" dirty="0">
                  <a:latin typeface="Calibri" pitchFamily="34" charset="0"/>
                  <a:cs typeface="Arial" pitchFamily="34" charset="0"/>
                </a:rPr>
                <a:t>There is no evidence to support the use of </a:t>
              </a:r>
              <a:r>
                <a:rPr lang="en-US" altLang="it-IT" sz="2200" b="1" dirty="0">
                  <a:latin typeface="Calibri" pitchFamily="34" charset="0"/>
                  <a:cs typeface="Arial" pitchFamily="34" charset="0"/>
                </a:rPr>
                <a:t>biological agents other than TNF inhibitors in AS</a:t>
              </a:r>
              <a:r>
                <a:rPr lang="en-US" altLang="it-IT" sz="2200" dirty="0">
                  <a:latin typeface="Calibri" pitchFamily="34" charset="0"/>
                  <a:cs typeface="Arial" pitchFamily="34" charset="0"/>
                </a:rPr>
                <a:t>.</a:t>
              </a:r>
              <a:endParaRPr lang="it-IT" altLang="it-IT" sz="2200" dirty="0"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26632" name="Rettangolo 4"/>
            <p:cNvSpPr>
              <a:spLocks noChangeArrowheads="1"/>
            </p:cNvSpPr>
            <p:nvPr/>
          </p:nvSpPr>
          <p:spPr bwMode="auto">
            <a:xfrm>
              <a:off x="66675" y="4005263"/>
              <a:ext cx="8969375" cy="1046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solidFill>
                    <a:srgbClr val="FF963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No. </a:t>
              </a:r>
              <a:r>
                <a:rPr lang="it-IT" altLang="it-IT" sz="2400" b="1" dirty="0" smtClean="0">
                  <a:solidFill>
                    <a:srgbClr val="FF963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9: </a:t>
              </a:r>
              <a:r>
                <a:rPr lang="it-IT" altLang="it-IT" sz="2400" b="1" dirty="0">
                  <a:solidFill>
                    <a:srgbClr val="FF963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ASAS/EULAR recommendations </a:t>
              </a:r>
              <a:r>
                <a:rPr lang="en-US" altLang="it-IT" sz="2400" b="1" dirty="0">
                  <a:solidFill>
                    <a:srgbClr val="FF963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 the management of AS</a:t>
              </a:r>
              <a:r>
                <a:rPr lang="it-IT" altLang="it-IT" sz="2400" b="1" dirty="0">
                  <a:solidFill>
                    <a:srgbClr val="FF963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   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400" b="1" dirty="0">
                  <a:latin typeface="Calibri" pitchFamily="34" charset="0"/>
                  <a:cs typeface="Arial" pitchFamily="34" charset="0"/>
                </a:rPr>
                <a:t>Braun J </a:t>
              </a:r>
              <a:r>
                <a:rPr lang="en-US" altLang="it-IT" sz="1400" dirty="0">
                  <a:latin typeface="Calibri" pitchFamily="34" charset="0"/>
                  <a:cs typeface="Arial" pitchFamily="34" charset="0"/>
                </a:rPr>
                <a:t>et al.  </a:t>
              </a:r>
              <a:r>
                <a:rPr lang="en-US" altLang="it-IT" sz="1400" i="1" dirty="0">
                  <a:latin typeface="Calibri" pitchFamily="34" charset="0"/>
                  <a:cs typeface="Arial" pitchFamily="34" charset="0"/>
                </a:rPr>
                <a:t>Ann. Rheum. Dis. </a:t>
              </a:r>
              <a:r>
                <a:rPr lang="en-US" altLang="it-IT" sz="1400" b="1" i="1" dirty="0">
                  <a:latin typeface="Calibri" pitchFamily="34" charset="0"/>
                  <a:cs typeface="Arial" pitchFamily="34" charset="0"/>
                </a:rPr>
                <a:t>2011</a:t>
              </a:r>
              <a:endParaRPr lang="it-IT" altLang="it-IT" sz="1400" i="1" dirty="0">
                <a:latin typeface="Calibri" pitchFamily="34" charset="0"/>
                <a:cs typeface="Arial" pitchFamily="34" charset="0"/>
              </a:endParaRPr>
            </a:p>
          </p:txBody>
        </p:sp>
      </p:grpSp>
      <p:grpSp>
        <p:nvGrpSpPr>
          <p:cNvPr id="3" name="Gruppo 7"/>
          <p:cNvGrpSpPr>
            <a:grpSpLocks/>
          </p:cNvGrpSpPr>
          <p:nvPr/>
        </p:nvGrpSpPr>
        <p:grpSpPr bwMode="auto">
          <a:xfrm>
            <a:off x="107950" y="692696"/>
            <a:ext cx="8855075" cy="1940152"/>
            <a:chOff x="107950" y="692663"/>
            <a:chExt cx="8928100" cy="1940373"/>
          </a:xfrm>
        </p:grpSpPr>
        <p:sp>
          <p:nvSpPr>
            <p:cNvPr id="9" name="Rettangolo 8"/>
            <p:cNvSpPr/>
            <p:nvPr/>
          </p:nvSpPr>
          <p:spPr>
            <a:xfrm>
              <a:off x="107950" y="1124760"/>
              <a:ext cx="8928100" cy="15082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sz="1800" b="1" dirty="0">
                  <a:latin typeface="Calibri" panose="020F0502020204030204" pitchFamily="34" charset="0"/>
                  <a:cs typeface="Arial" charset="0"/>
                </a:rPr>
                <a:t>Patients who start </a:t>
              </a:r>
              <a:r>
                <a:rPr lang="en-US" sz="1800" b="1" dirty="0" err="1">
                  <a:latin typeface="Calibri" panose="020F0502020204030204" pitchFamily="34" charset="0"/>
                  <a:cs typeface="Arial" charset="0"/>
                </a:rPr>
                <a:t>TNFa</a:t>
              </a:r>
              <a:r>
                <a:rPr lang="en-US" sz="1800" b="1" dirty="0">
                  <a:latin typeface="Calibri" panose="020F0502020204030204" pitchFamily="34" charset="0"/>
                  <a:cs typeface="Arial" charset="0"/>
                </a:rPr>
                <a:t> blocking therapy should :</a:t>
              </a:r>
            </a:p>
            <a:p>
              <a:pPr algn="l">
                <a:defRPr/>
              </a:pPr>
              <a:endParaRPr lang="en-US" sz="800" b="1" dirty="0">
                <a:latin typeface="Calibri" panose="020F0502020204030204" pitchFamily="34" charset="0"/>
                <a:cs typeface="Arial" charset="0"/>
              </a:endParaRPr>
            </a:p>
            <a:p>
              <a:pPr marL="342900" indent="-342900" algn="l">
                <a:buFontTx/>
                <a:buChar char="-"/>
                <a:defRPr/>
              </a:pPr>
              <a:r>
                <a:rPr lang="en-US" sz="2200" b="1" dirty="0">
                  <a:latin typeface="Calibri" panose="020F0502020204030204" pitchFamily="34" charset="0"/>
                  <a:cs typeface="Arial" charset="0"/>
                </a:rPr>
                <a:t>Fulfill the modified NY criteria for AS or the ASAS criteria for </a:t>
              </a:r>
              <a:r>
                <a:rPr lang="en-US" sz="2200" b="1" dirty="0" err="1">
                  <a:latin typeface="Calibri" panose="020F0502020204030204" pitchFamily="34" charset="0"/>
                  <a:cs typeface="Arial" charset="0"/>
                </a:rPr>
                <a:t>axSpA</a:t>
              </a:r>
              <a:endParaRPr lang="en-US" sz="2200" b="1" dirty="0">
                <a:latin typeface="Calibri" panose="020F0502020204030204" pitchFamily="34" charset="0"/>
                <a:cs typeface="Arial" charset="0"/>
              </a:endParaRPr>
            </a:p>
            <a:p>
              <a:pPr marL="342900" indent="-342900" algn="l">
                <a:buFontTx/>
                <a:buChar char="-"/>
                <a:defRPr/>
              </a:pPr>
              <a:r>
                <a:rPr lang="en-US" sz="2200" b="1" dirty="0">
                  <a:latin typeface="Calibri" panose="020F0502020204030204" pitchFamily="34" charset="0"/>
                  <a:cs typeface="Arial" charset="0"/>
                </a:rPr>
                <a:t>have active disease [BASDAI ≥ 4 &amp; a positive expert opinion] for 4 ≥ </a:t>
              </a:r>
              <a:r>
                <a:rPr lang="en-US" sz="2200" b="1" dirty="0" err="1">
                  <a:latin typeface="Calibri" panose="020F0502020204030204" pitchFamily="34" charset="0"/>
                  <a:cs typeface="Arial" charset="0"/>
                </a:rPr>
                <a:t>wks</a:t>
              </a:r>
              <a:r>
                <a:rPr lang="en-US" sz="2200" b="1" dirty="0">
                  <a:latin typeface="Calibri" panose="020F0502020204030204" pitchFamily="34" charset="0"/>
                  <a:cs typeface="Arial" charset="0"/>
                </a:rPr>
                <a:t> </a:t>
              </a:r>
            </a:p>
            <a:p>
              <a:pPr marL="342900" indent="-342900" algn="l">
                <a:buFontTx/>
                <a:buChar char="-"/>
                <a:defRPr/>
              </a:pPr>
              <a:r>
                <a:rPr lang="en-US" sz="2200" b="1" dirty="0">
                  <a:latin typeface="Calibri" panose="020F0502020204030204" pitchFamily="34" charset="0"/>
                  <a:cs typeface="Arial" charset="0"/>
                </a:rPr>
                <a:t>have tried at least 2 NSAIDs for a minimum of </a:t>
              </a:r>
              <a:r>
                <a:rPr lang="en-US" sz="2200" b="1" u="sng" dirty="0">
                  <a:solidFill>
                    <a:srgbClr val="C00000"/>
                  </a:solidFill>
                  <a:latin typeface="Calibri" panose="020F0502020204030204" pitchFamily="34" charset="0"/>
                  <a:cs typeface="Arial" charset="0"/>
                </a:rPr>
                <a:t>4 weeks in total</a:t>
              </a:r>
              <a:r>
                <a:rPr lang="en-US" sz="2200" b="1" dirty="0">
                  <a:latin typeface="Calibri" panose="020F0502020204030204" pitchFamily="34" charset="0"/>
                  <a:cs typeface="Arial" charset="0"/>
                </a:rPr>
                <a:t>.</a:t>
              </a:r>
              <a:endParaRPr lang="it-IT" sz="2200" b="1" dirty="0">
                <a:latin typeface="Calibri" panose="020F0502020204030204" pitchFamily="34" charset="0"/>
                <a:cs typeface="Arial" charset="0"/>
              </a:endParaRPr>
            </a:p>
          </p:txBody>
        </p:sp>
        <p:sp>
          <p:nvSpPr>
            <p:cNvPr id="26630" name="Rettangolo 1"/>
            <p:cNvSpPr>
              <a:spLocks noChangeArrowheads="1"/>
            </p:cNvSpPr>
            <p:nvPr/>
          </p:nvSpPr>
          <p:spPr bwMode="auto">
            <a:xfrm>
              <a:off x="3243262" y="692663"/>
              <a:ext cx="5761037" cy="30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400" b="1" dirty="0">
                  <a:latin typeface="Calibri" pitchFamily="34" charset="0"/>
                  <a:cs typeface="Arial" pitchFamily="34" charset="0"/>
                </a:rPr>
                <a:t>van der </a:t>
              </a:r>
              <a:r>
                <a:rPr lang="en-US" altLang="it-IT" sz="1400" b="1" dirty="0" err="1">
                  <a:latin typeface="Calibri" pitchFamily="34" charset="0"/>
                  <a:cs typeface="Arial" pitchFamily="34" charset="0"/>
                </a:rPr>
                <a:t>Heijde</a:t>
              </a:r>
              <a:r>
                <a:rPr lang="en-US" altLang="it-IT" sz="1400" b="1" dirty="0">
                  <a:latin typeface="Calibri" pitchFamily="34" charset="0"/>
                  <a:cs typeface="Arial" pitchFamily="34" charset="0"/>
                </a:rPr>
                <a:t> D</a:t>
              </a:r>
              <a:r>
                <a:rPr lang="en-US" altLang="it-IT" sz="1400" dirty="0">
                  <a:latin typeface="Calibri" pitchFamily="34" charset="0"/>
                  <a:cs typeface="Arial" pitchFamily="34" charset="0"/>
                </a:rPr>
                <a:t> et al. </a:t>
              </a:r>
              <a:r>
                <a:rPr lang="en-US" altLang="it-IT" sz="1400" i="1" dirty="0">
                  <a:latin typeface="Calibri" pitchFamily="34" charset="0"/>
                  <a:cs typeface="Arial" pitchFamily="34" charset="0"/>
                </a:rPr>
                <a:t>Ann. Rheum. Dis. </a:t>
              </a:r>
              <a:r>
                <a:rPr lang="en-US" altLang="it-IT" sz="1400" b="1" i="1" dirty="0">
                  <a:latin typeface="Calibri" pitchFamily="34" charset="0"/>
                  <a:cs typeface="Arial" pitchFamily="34" charset="0"/>
                </a:rPr>
                <a:t>2011</a:t>
              </a:r>
              <a:r>
                <a:rPr lang="en-US" altLang="it-IT" sz="1400" i="1" dirty="0">
                  <a:latin typeface="Calibri" pitchFamily="34" charset="0"/>
                  <a:cs typeface="Arial" pitchFamily="34" charset="0"/>
                </a:rPr>
                <a:t>; 70, 905–8 </a:t>
              </a:r>
              <a:endParaRPr lang="it-IT" altLang="it-IT" sz="1400" i="1" dirty="0">
                <a:latin typeface="Calibri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8977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4925" y="44450"/>
            <a:ext cx="6696075" cy="1655763"/>
          </a:xfrm>
        </p:spPr>
      </p:pic>
      <p:pic>
        <p:nvPicPr>
          <p:cNvPr id="29699" name="Immagine 6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73238"/>
            <a:ext cx="3668712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CasellaDiTesto 7"/>
          <p:cNvSpPr txBox="1">
            <a:spLocks noChangeArrowheads="1"/>
          </p:cNvSpPr>
          <p:nvPr/>
        </p:nvSpPr>
        <p:spPr bwMode="auto">
          <a:xfrm>
            <a:off x="5364163" y="2968625"/>
            <a:ext cx="28305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/>
              <a:t>STUDIO ONGOING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397375" y="3533775"/>
            <a:ext cx="4657725" cy="707886"/>
          </a:xfrm>
          <a:prstGeom prst="rect">
            <a:avLst/>
          </a:prstGeom>
          <a:solidFill>
            <a:srgbClr val="FFCC00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Primary</a:t>
            </a:r>
            <a:r>
              <a:rPr lang="it-IT" sz="2000" b="1" dirty="0">
                <a:latin typeface="Tahoma" panose="020B0604030504040204" pitchFamily="34" charset="0"/>
                <a:cs typeface="Tahoma" panose="020B0604030504040204" pitchFamily="34" charset="0"/>
              </a:rPr>
              <a:t> end-</a:t>
            </a:r>
            <a:r>
              <a:rPr lang="it-IT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point</a:t>
            </a:r>
            <a:r>
              <a:rPr lang="it-IT" sz="2000" b="1" dirty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algn="ctr">
              <a:defRPr/>
            </a:pPr>
            <a:r>
              <a:rPr lang="it-IT" sz="2000" b="1" dirty="0">
                <a:latin typeface="Tahoma" panose="020B0604030504040204" pitchFamily="34" charset="0"/>
                <a:cs typeface="Tahoma" panose="020B0604030504040204" pitchFamily="34" charset="0"/>
              </a:rPr>
              <a:t>ASAS40 </a:t>
            </a:r>
            <a:r>
              <a:rPr lang="it-IT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response</a:t>
            </a:r>
            <a:r>
              <a:rPr lang="it-IT" sz="20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at</a:t>
            </a:r>
            <a:r>
              <a:rPr lang="it-IT" sz="2000" b="1" dirty="0">
                <a:latin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it-IT" sz="2000" b="1" dirty="0" err="1">
                <a:latin typeface="Tahoma" panose="020B0604030504040204" pitchFamily="34" charset="0"/>
                <a:cs typeface="Tahoma" panose="020B0604030504040204" pitchFamily="34" charset="0"/>
              </a:rPr>
              <a:t>wks</a:t>
            </a:r>
            <a:endParaRPr lang="it-IT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51" name="CasellaDiTesto 9"/>
          <p:cNvSpPr txBox="1">
            <a:spLocks noChangeArrowheads="1"/>
          </p:cNvSpPr>
          <p:nvPr/>
        </p:nvSpPr>
        <p:spPr bwMode="auto">
          <a:xfrm>
            <a:off x="4397375" y="4443413"/>
            <a:ext cx="4657725" cy="193833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dirty="0" err="1" smtClean="0">
                <a:latin typeface="Tahoma" pitchFamily="34" charset="0"/>
                <a:cs typeface="Tahoma" pitchFamily="34" charset="0"/>
              </a:rPr>
              <a:t>Secondary</a:t>
            </a:r>
            <a:r>
              <a:rPr lang="it-IT" altLang="it-IT" sz="2400" dirty="0" smtClean="0">
                <a:latin typeface="Tahoma" pitchFamily="34" charset="0"/>
                <a:cs typeface="Tahoma" pitchFamily="34" charset="0"/>
              </a:rPr>
              <a:t> end-</a:t>
            </a:r>
            <a:r>
              <a:rPr lang="it-IT" altLang="it-IT" sz="2400" dirty="0" err="1" smtClean="0">
                <a:latin typeface="Tahoma" pitchFamily="34" charset="0"/>
                <a:cs typeface="Tahoma" pitchFamily="34" charset="0"/>
              </a:rPr>
              <a:t>points</a:t>
            </a:r>
            <a:r>
              <a:rPr lang="it-IT" altLang="it-IT" sz="2400" dirty="0" smtClean="0">
                <a:latin typeface="Tahoma" pitchFamily="34" charset="0"/>
                <a:cs typeface="Tahoma" pitchFamily="34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dirty="0" smtClean="0">
                <a:latin typeface="Tahoma" pitchFamily="34" charset="0"/>
                <a:cs typeface="Tahoma" pitchFamily="34" charset="0"/>
              </a:rPr>
              <a:t>ASAS20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dirty="0" smtClean="0">
                <a:latin typeface="Tahoma" pitchFamily="34" charset="0"/>
                <a:cs typeface="Tahoma" pitchFamily="34" charset="0"/>
              </a:rPr>
              <a:t>ASAS PR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dirty="0" smtClean="0">
                <a:latin typeface="Tahoma" pitchFamily="34" charset="0"/>
                <a:cs typeface="Tahoma" pitchFamily="34" charset="0"/>
              </a:rPr>
              <a:t>ASAS 5/6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400" dirty="0" smtClean="0">
                <a:latin typeface="Tahoma" pitchFamily="34" charset="0"/>
                <a:cs typeface="Tahoma" pitchFamily="34" charset="0"/>
              </a:rPr>
              <a:t>ASAS ID</a:t>
            </a:r>
          </a:p>
        </p:txBody>
      </p:sp>
      <p:sp>
        <p:nvSpPr>
          <p:cNvPr id="29703" name="CasellaDiTesto 4"/>
          <p:cNvSpPr txBox="1">
            <a:spLocks noChangeArrowheads="1"/>
          </p:cNvSpPr>
          <p:nvPr/>
        </p:nvSpPr>
        <p:spPr bwMode="auto">
          <a:xfrm>
            <a:off x="6804025" y="1196975"/>
            <a:ext cx="2205038" cy="3698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Ann Rheum Dis 2013</a:t>
            </a:r>
          </a:p>
        </p:txBody>
      </p:sp>
      <p:sp>
        <p:nvSpPr>
          <p:cNvPr id="29704" name="Rettangolo 2"/>
          <p:cNvSpPr>
            <a:spLocks noChangeArrowheads="1"/>
          </p:cNvSpPr>
          <p:nvPr/>
        </p:nvSpPr>
        <p:spPr bwMode="auto">
          <a:xfrm>
            <a:off x="4397375" y="1836738"/>
            <a:ext cx="4572000" cy="101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defRPr/>
            </a:pPr>
            <a:r>
              <a:rPr lang="it-IT" altLang="it-IT" sz="2000" b="1" dirty="0" smtClean="0">
                <a:latin typeface="Calibri" pitchFamily="34" charset="0"/>
              </a:rPr>
              <a:t>Prrimo RCT fase III pubblicato sulla efficacia di un anti-TNF in pazienti con SpA assiale non radiografica</a:t>
            </a:r>
          </a:p>
        </p:txBody>
      </p:sp>
    </p:spTree>
    <p:extLst>
      <p:ext uri="{BB962C8B-B14F-4D97-AF65-F5344CB8AC3E}">
        <p14:creationId xmlns:p14="http://schemas.microsoft.com/office/powerpoint/2010/main" xmlns="" val="427095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Segnaposto contenuto 4" descr="Ritaglio schermat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2" t="6056" r="2541"/>
          <a:stretch>
            <a:fillRect/>
          </a:stretch>
        </p:blipFill>
        <p:spPr>
          <a:xfrm>
            <a:off x="3373438" y="2254250"/>
            <a:ext cx="5754687" cy="4598988"/>
          </a:xfrm>
        </p:spPr>
      </p:pic>
      <p:pic>
        <p:nvPicPr>
          <p:cNvPr id="30723" name="Segnaposto contenuto 3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6696075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Segnaposto contenuto 5" descr="Ritaglio schermat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6" t="10855" r="3934" b="7034"/>
          <a:stretch>
            <a:fillRect/>
          </a:stretch>
        </p:blipFill>
        <p:spPr bwMode="auto">
          <a:xfrm>
            <a:off x="34925" y="2349500"/>
            <a:ext cx="3244850" cy="208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5" name="CasellaDiTesto 4"/>
          <p:cNvSpPr txBox="1">
            <a:spLocks noChangeArrowheads="1"/>
          </p:cNvSpPr>
          <p:nvPr/>
        </p:nvSpPr>
        <p:spPr bwMode="auto">
          <a:xfrm>
            <a:off x="179388" y="4581525"/>
            <a:ext cx="30289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Calibri" pitchFamily="34" charset="0"/>
              </a:rPr>
              <a:t>Risultati più significativi nei pz. MRI+/High CRP sia per efficacia clinica che Rx</a:t>
            </a:r>
          </a:p>
        </p:txBody>
      </p:sp>
      <p:sp>
        <p:nvSpPr>
          <p:cNvPr id="30726" name="CasellaDiTesto 7"/>
          <p:cNvSpPr txBox="1">
            <a:spLocks noChangeArrowheads="1"/>
          </p:cNvSpPr>
          <p:nvPr/>
        </p:nvSpPr>
        <p:spPr bwMode="auto">
          <a:xfrm>
            <a:off x="174625" y="5837238"/>
            <a:ext cx="3028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000">
                <a:latin typeface="Calibri" pitchFamily="34" charset="0"/>
              </a:rPr>
              <a:t>No safety concerns</a:t>
            </a:r>
          </a:p>
        </p:txBody>
      </p:sp>
    </p:spTree>
    <p:extLst>
      <p:ext uri="{BB962C8B-B14F-4D97-AF65-F5344CB8AC3E}">
        <p14:creationId xmlns:p14="http://schemas.microsoft.com/office/powerpoint/2010/main" xmlns="" val="365576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8181975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088" y="1196752"/>
            <a:ext cx="8669391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22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olo 1"/>
          <p:cNvSpPr>
            <a:spLocks noGrp="1"/>
          </p:cNvSpPr>
          <p:nvPr>
            <p:ph type="title"/>
          </p:nvPr>
        </p:nvSpPr>
        <p:spPr>
          <a:xfrm>
            <a:off x="184150" y="53975"/>
            <a:ext cx="7772400" cy="1143000"/>
          </a:xfrm>
        </p:spPr>
        <p:txBody>
          <a:bodyPr/>
          <a:lstStyle/>
          <a:p>
            <a:pPr algn="l"/>
            <a:r>
              <a:rPr lang="it-IT" sz="2500" b="1" smtClean="0">
                <a:solidFill>
                  <a:srgbClr val="000050"/>
                </a:solidFill>
                <a:latin typeface="Tahoma" pitchFamily="34" charset="0"/>
                <a:cs typeface="Tahoma" pitchFamily="34" charset="0"/>
              </a:rPr>
              <a:t>Anti-TNF in axial SpA - Studi clinici</a:t>
            </a:r>
          </a:p>
        </p:txBody>
      </p:sp>
      <p:pic>
        <p:nvPicPr>
          <p:cNvPr id="29699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950" y="1052513"/>
            <a:ext cx="8928100" cy="1727200"/>
          </a:xfrm>
        </p:spPr>
      </p:pic>
      <p:sp>
        <p:nvSpPr>
          <p:cNvPr id="29700" name="CasellaDiTesto 4"/>
          <p:cNvSpPr txBox="1">
            <a:spLocks noChangeArrowheads="1"/>
          </p:cNvSpPr>
          <p:nvPr/>
        </p:nvSpPr>
        <p:spPr bwMode="auto">
          <a:xfrm>
            <a:off x="6831013" y="2565400"/>
            <a:ext cx="2205037" cy="369888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1800"/>
              <a:t>Ann Rheum Dis 2014</a:t>
            </a:r>
          </a:p>
        </p:txBody>
      </p:sp>
      <p:pic>
        <p:nvPicPr>
          <p:cNvPr id="29701" name="Immagine 5" descr="Ritaglio schermat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130550"/>
            <a:ext cx="6543675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7211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olo 1"/>
          <p:cNvSpPr>
            <a:spLocks noGrp="1"/>
          </p:cNvSpPr>
          <p:nvPr>
            <p:ph type="title"/>
          </p:nvPr>
        </p:nvSpPr>
        <p:spPr>
          <a:xfrm>
            <a:off x="250825" y="0"/>
            <a:ext cx="6983413" cy="1143000"/>
          </a:xfrm>
        </p:spPr>
        <p:txBody>
          <a:bodyPr/>
          <a:lstStyle/>
          <a:p>
            <a:pPr algn="l"/>
            <a:r>
              <a:rPr lang="it-IT" sz="2500" b="1" smtClean="0">
                <a:solidFill>
                  <a:srgbClr val="000050"/>
                </a:solidFill>
                <a:latin typeface="Tahoma" pitchFamily="34" charset="0"/>
                <a:cs typeface="Tahoma" pitchFamily="34" charset="0"/>
              </a:rPr>
              <a:t>Nr-AxSpA vs Rx-AxSpA</a:t>
            </a:r>
          </a:p>
        </p:txBody>
      </p:sp>
      <p:pic>
        <p:nvPicPr>
          <p:cNvPr id="30723" name="Segnaposto contenuto 6" descr="Ritaglio schermata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20650" y="2894013"/>
            <a:ext cx="8843963" cy="3487737"/>
          </a:xfrm>
        </p:spPr>
      </p:pic>
      <p:pic>
        <p:nvPicPr>
          <p:cNvPr id="30724" name="Segnaposto contenuto 3" descr="Ritaglio schermata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07950" y="981075"/>
            <a:ext cx="8928100" cy="1727200"/>
          </a:xfrm>
        </p:spPr>
      </p:pic>
      <p:sp>
        <p:nvSpPr>
          <p:cNvPr id="30725" name="CasellaDiTesto 4"/>
          <p:cNvSpPr txBox="1">
            <a:spLocks noChangeArrowheads="1"/>
          </p:cNvSpPr>
          <p:nvPr/>
        </p:nvSpPr>
        <p:spPr bwMode="auto">
          <a:xfrm>
            <a:off x="6831013" y="2565400"/>
            <a:ext cx="2205037" cy="369888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altLang="it-IT" sz="1800"/>
              <a:t>Ann Rheum Dis 2014</a:t>
            </a:r>
          </a:p>
        </p:txBody>
      </p:sp>
    </p:spTree>
    <p:extLst>
      <p:ext uri="{BB962C8B-B14F-4D97-AF65-F5344CB8AC3E}">
        <p14:creationId xmlns:p14="http://schemas.microsoft.com/office/powerpoint/2010/main" xmlns="" val="46015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4922" y="1811288"/>
            <a:ext cx="82788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88579"/>
            <a:ext cx="74072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352" y="3323456"/>
            <a:ext cx="198755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4000504"/>
            <a:ext cx="633413" cy="166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18" y="3286124"/>
            <a:ext cx="260985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124"/>
            <a:ext cx="30607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4973" y="4572571"/>
            <a:ext cx="841375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6195" y="4925881"/>
            <a:ext cx="871537" cy="3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77980" flipV="1">
            <a:off x="2236112" y="4932732"/>
            <a:ext cx="355977" cy="64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0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34605">
            <a:off x="2241638" y="4338728"/>
            <a:ext cx="341313" cy="61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6986" y="4406949"/>
            <a:ext cx="218281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1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6739" y="5512580"/>
            <a:ext cx="2182813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2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6739" y="4071380"/>
            <a:ext cx="25733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0791" y="5128697"/>
            <a:ext cx="1633537" cy="372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3929066"/>
            <a:ext cx="549275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286256"/>
            <a:ext cx="2089836" cy="1000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6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3041" y="5895182"/>
            <a:ext cx="2206625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17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5865019"/>
            <a:ext cx="3048000" cy="3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18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7242" y="5930313"/>
            <a:ext cx="354013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19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17169" y="5930313"/>
            <a:ext cx="554037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20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63053" y="5930313"/>
            <a:ext cx="560387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21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64894" y="6020618"/>
            <a:ext cx="719137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14414" y="357166"/>
            <a:ext cx="6858048" cy="1716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85786" y="2285992"/>
            <a:ext cx="77867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/>
              <a:t>                                              </a:t>
            </a:r>
            <a:r>
              <a:rPr lang="it-IT" sz="1200" dirty="0" smtClean="0">
                <a:solidFill>
                  <a:srgbClr val="FFFF00"/>
                </a:solidFill>
              </a:rPr>
              <a:t>ARTHRITIS </a:t>
            </a:r>
            <a:r>
              <a:rPr lang="it-IT" sz="1200" dirty="0">
                <a:solidFill>
                  <a:srgbClr val="FFFF00"/>
                </a:solidFill>
              </a:rPr>
              <a:t>&amp; </a:t>
            </a:r>
            <a:r>
              <a:rPr lang="it-IT" sz="1200" dirty="0" smtClean="0">
                <a:solidFill>
                  <a:srgbClr val="FFFF00"/>
                </a:solidFill>
              </a:rPr>
              <a:t>RHEUMATOLOGY   Vol</a:t>
            </a:r>
            <a:r>
              <a:rPr lang="it-IT" sz="1200" dirty="0">
                <a:solidFill>
                  <a:srgbClr val="FFFF00"/>
                </a:solidFill>
              </a:rPr>
              <a:t>. 66, No. 8, August 2014, pp 2091–2102</a:t>
            </a:r>
          </a:p>
        </p:txBody>
      </p:sp>
    </p:spTree>
    <p:extLst>
      <p:ext uri="{BB962C8B-B14F-4D97-AF65-F5344CB8AC3E}">
        <p14:creationId xmlns:p14="http://schemas.microsoft.com/office/powerpoint/2010/main" xmlns="" val="160726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142852"/>
            <a:ext cx="841375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602487" cy="327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7376" y="1647121"/>
            <a:ext cx="3595971" cy="338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5132" y="1525959"/>
            <a:ext cx="2384425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8032" y="1549272"/>
            <a:ext cx="32559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>
            <a:lum bright="70000" contrast="-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909" y="5101987"/>
            <a:ext cx="8662987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00034" y="6481802"/>
            <a:ext cx="85733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dirty="0">
                <a:solidFill>
                  <a:srgbClr val="FFFF00"/>
                </a:solidFill>
              </a:rPr>
              <a:t>ARTHRITIS &amp; </a:t>
            </a:r>
            <a:r>
              <a:rPr lang="it-IT" sz="1400" dirty="0" err="1" smtClean="0">
                <a:solidFill>
                  <a:srgbClr val="FFFF00"/>
                </a:solidFill>
              </a:rPr>
              <a:t>RHEUMATOLOGYVol</a:t>
            </a:r>
            <a:r>
              <a:rPr lang="it-IT" sz="1400" dirty="0">
                <a:solidFill>
                  <a:srgbClr val="FFFF00"/>
                </a:solidFill>
              </a:rPr>
              <a:t>. 66, No. 8, August 2014, pp 2091–2102</a:t>
            </a:r>
          </a:p>
        </p:txBody>
      </p:sp>
    </p:spTree>
    <p:extLst>
      <p:ext uri="{BB962C8B-B14F-4D97-AF65-F5344CB8AC3E}">
        <p14:creationId xmlns:p14="http://schemas.microsoft.com/office/powerpoint/2010/main" xmlns="" val="6357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714380"/>
          </a:xfrm>
        </p:spPr>
        <p:txBody>
          <a:bodyPr/>
          <a:lstStyle/>
          <a:p>
            <a:pPr algn="ctr"/>
            <a:r>
              <a:rPr lang="it-IT" sz="2000" dirty="0" smtClean="0">
                <a:solidFill>
                  <a:srgbClr val="FF0000"/>
                </a:solidFill>
              </a:rPr>
              <a:t>     </a:t>
            </a:r>
            <a:r>
              <a:rPr lang="it-IT" sz="2400" b="1" dirty="0" smtClean="0">
                <a:solidFill>
                  <a:srgbClr val="FF0000"/>
                </a:solidFill>
              </a:rPr>
              <a:t>SPA CLASSIFICAZIONE    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00108"/>
            <a:ext cx="77867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15370" cy="6072230"/>
          </a:xfrm>
        </p:spPr>
        <p:txBody>
          <a:bodyPr/>
          <a:lstStyle/>
          <a:p>
            <a:r>
              <a:rPr lang="it-IT" sz="2800" b="1" dirty="0" smtClean="0">
                <a:solidFill>
                  <a:srgbClr val="FF0000"/>
                </a:solidFill>
              </a:rPr>
              <a:t>1. ADALIMUMAB (HUMIRA) :</a:t>
            </a: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</a:t>
            </a: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APPROVATO IN SCHEDA TECNICA</a:t>
            </a:r>
            <a:b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         +</a:t>
            </a:r>
            <a:b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RIMBORSABILITA’ GIA’ IN ATTO</a:t>
            </a:r>
            <a:r>
              <a:rPr lang="it-IT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it-IT" sz="2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2800" b="1" dirty="0" smtClean="0">
                <a:solidFill>
                  <a:srgbClr val="00FF00"/>
                </a:solidFill>
              </a:rPr>
              <a:t>2.</a:t>
            </a: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800" b="1" dirty="0" smtClean="0">
                <a:solidFill>
                  <a:srgbClr val="04FC2D"/>
                </a:solidFill>
              </a:rPr>
              <a:t>CERTOLIZUMAB (CIMZIA) :</a:t>
            </a: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</a:t>
            </a: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APPROVATO IN SCHEDA TECNICA,</a:t>
            </a:r>
            <a:b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PRATICA RIMBORSABILITA’ ANCORA IN CORSO</a:t>
            </a:r>
            <a:b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/>
            </a:r>
            <a:b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2800" b="1" dirty="0" smtClean="0">
                <a:solidFill>
                  <a:srgbClr val="FFFF00"/>
                </a:solidFill>
              </a:rPr>
              <a:t>3.</a:t>
            </a: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800" b="1" dirty="0" smtClean="0">
                <a:solidFill>
                  <a:srgbClr val="FFFF00"/>
                </a:solidFill>
              </a:rPr>
              <a:t>ETANERCEPT (ENBREL) :</a:t>
            </a: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2000" dirty="0" smtClean="0">
                <a:solidFill>
                  <a:schemeClr val="tx1"/>
                </a:solidFill>
              </a:rPr>
              <a:t>    </a:t>
            </a: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APPROVATO IN SCHEDA TECNICA,</a:t>
            </a:r>
            <a:b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</a:b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PRATICA RIMBORSABILITA’ ANCORA IN CORSO</a:t>
            </a:r>
            <a:endParaRPr lang="it-IT" sz="2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64" y="571480"/>
            <a:ext cx="8215402" cy="6072230"/>
          </a:xfrm>
        </p:spPr>
        <p:txBody>
          <a:bodyPr/>
          <a:lstStyle/>
          <a:p>
            <a:pPr algn="ctr"/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Immagini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 altri tipi di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intressamento</a:t>
            </a: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assiale, 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oltre alla </a:t>
            </a:r>
            <a:r>
              <a:rPr lang="it-IT" sz="4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Sacroileite</a:t>
            </a:r>
            <a:endParaRPr lang="it-IT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428625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RX  SA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Vertebre   quadrate   +   </a:t>
            </a:r>
            <a:r>
              <a:rPr lang="it-IT" sz="3200" dirty="0" err="1" smtClean="0">
                <a:solidFill>
                  <a:srgbClr val="00FF00"/>
                </a:solidFill>
                <a:latin typeface="Comic Sans MS" pitchFamily="66" charset="0"/>
              </a:rPr>
              <a:t>Sindesmofiti</a:t>
            </a: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b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pic>
        <p:nvPicPr>
          <p:cNvPr id="39939" name="Picture 4" descr="07R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2060575"/>
            <a:ext cx="2989262" cy="4484688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9940" name="Picture 5" descr="Ossification_in_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2275" y="2205038"/>
            <a:ext cx="3098800" cy="410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714380"/>
          </a:xfrm>
        </p:spPr>
        <p:txBody>
          <a:bodyPr/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</a:rPr>
              <a:t>SPA  </a:t>
            </a:r>
            <a:br>
              <a:rPr lang="it-IT" sz="2400" b="1" dirty="0" smtClean="0">
                <a:solidFill>
                  <a:srgbClr val="FF0000"/>
                </a:solidFill>
              </a:rPr>
            </a:br>
            <a:r>
              <a:rPr lang="it-IT" sz="2400" b="1" dirty="0" smtClean="0">
                <a:solidFill>
                  <a:srgbClr val="04FC2D"/>
                </a:solidFill>
              </a:rPr>
              <a:t> </a:t>
            </a:r>
            <a:r>
              <a:rPr lang="it-IT" sz="2400" b="1" dirty="0" err="1" smtClean="0">
                <a:solidFill>
                  <a:srgbClr val="04FC2D"/>
                </a:solidFill>
              </a:rPr>
              <a:t>Parasindesmofiti</a:t>
            </a:r>
            <a:endParaRPr lang="it-IT" sz="2400" b="1" dirty="0">
              <a:solidFill>
                <a:srgbClr val="04FC2D"/>
              </a:solidFill>
            </a:endParaRPr>
          </a:p>
        </p:txBody>
      </p:sp>
      <p:graphicFrame>
        <p:nvGraphicFramePr>
          <p:cNvPr id="822275" name="Object 3"/>
          <p:cNvGraphicFramePr>
            <a:graphicFrameLocks noChangeAspect="1"/>
          </p:cNvGraphicFramePr>
          <p:nvPr/>
        </p:nvGraphicFramePr>
        <p:xfrm>
          <a:off x="1357290" y="1571612"/>
          <a:ext cx="6429420" cy="5000660"/>
        </p:xfrm>
        <a:graphic>
          <a:graphicData uri="http://schemas.openxmlformats.org/presentationml/2006/ole">
            <p:oleObj spid="_x0000_s1899522" name="Acrobat Document" r:id="rId3" imgW="11087066" imgH="8620057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itolo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865187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RMN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Spondilodiscite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  +  Erosioni  piatti vertebrali </a:t>
            </a:r>
            <a:r>
              <a:rPr lang="it-IT" sz="2800" dirty="0" smtClean="0"/>
              <a:t/>
            </a:r>
            <a:br>
              <a:rPr lang="it-IT" sz="2800" dirty="0" smtClean="0"/>
            </a:b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000100" y="1428736"/>
          <a:ext cx="7143800" cy="5286389"/>
        </p:xfrm>
        <a:graphic>
          <a:graphicData uri="http://schemas.openxmlformats.org/presentationml/2006/ole">
            <p:oleObj spid="_x0000_s1900546" name="Acrobat Document" r:id="rId3" imgW="14096887" imgH="100203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914400"/>
          </a:xfrm>
        </p:spPr>
        <p:txBody>
          <a:bodyPr/>
          <a:lstStyle/>
          <a:p>
            <a:pPr eaLnBrk="1" hangingPunct="1">
              <a:defRPr/>
            </a:pP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                                   RMN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        Edema osseo   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+  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Erosioni   piatti   vertebrali   ed   angoli   vertebrali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1571604" y="1285860"/>
          <a:ext cx="5786478" cy="5357850"/>
        </p:xfrm>
        <a:graphic>
          <a:graphicData uri="http://schemas.openxmlformats.org/presentationml/2006/ole">
            <p:oleObj spid="_x0000_s1901570" name="Acrobat Document" r:id="rId3" imgW="9620244" imgH="105537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olo 1"/>
          <p:cNvSpPr>
            <a:spLocks noGrp="1"/>
          </p:cNvSpPr>
          <p:nvPr>
            <p:ph type="title"/>
          </p:nvPr>
        </p:nvSpPr>
        <p:spPr>
          <a:xfrm>
            <a:off x="428625" y="428625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              SINFISITE    PUBICA</a:t>
            </a:r>
          </a:p>
        </p:txBody>
      </p:sp>
      <p:graphicFrame>
        <p:nvGraphicFramePr>
          <p:cNvPr id="833539" name="Object 3"/>
          <p:cNvGraphicFramePr>
            <a:graphicFrameLocks noChangeAspect="1"/>
          </p:cNvGraphicFramePr>
          <p:nvPr/>
        </p:nvGraphicFramePr>
        <p:xfrm>
          <a:off x="1285852" y="1357298"/>
          <a:ext cx="6215106" cy="5286412"/>
        </p:xfrm>
        <a:graphic>
          <a:graphicData uri="http://schemas.openxmlformats.org/presentationml/2006/ole">
            <p:oleObj spid="_x0000_s1902594" name="Acrobat Document" r:id="rId3" imgW="11420410" imgH="9753600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215402" cy="6072230"/>
          </a:xfrm>
        </p:spPr>
        <p:txBody>
          <a:bodyPr/>
          <a:lstStyle/>
          <a:p>
            <a:pPr algn="ctr"/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/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ALTRI SEGNI CLINICI 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b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sz="4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SPONDILOENTESOARTRITE</a:t>
            </a:r>
            <a:endParaRPr lang="it-IT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714380"/>
          </a:xfrm>
        </p:spPr>
        <p:txBody>
          <a:bodyPr/>
          <a:lstStyle/>
          <a:p>
            <a:pPr algn="ctr"/>
            <a:r>
              <a:rPr lang="it-IT" sz="2000" dirty="0" smtClean="0">
                <a:solidFill>
                  <a:srgbClr val="FF0000"/>
                </a:solidFill>
              </a:rPr>
              <a:t>ENTESITE</a:t>
            </a:r>
            <a:endParaRPr lang="it-IT" sz="2000" dirty="0">
              <a:solidFill>
                <a:srgbClr val="FF0000"/>
              </a:solidFill>
            </a:endParaRPr>
          </a:p>
        </p:txBody>
      </p:sp>
      <p:graphicFrame>
        <p:nvGraphicFramePr>
          <p:cNvPr id="1157122" name="Object 2"/>
          <p:cNvGraphicFramePr>
            <a:graphicFrameLocks noChangeAspect="1"/>
          </p:cNvGraphicFramePr>
          <p:nvPr/>
        </p:nvGraphicFramePr>
        <p:xfrm>
          <a:off x="1285875" y="1714500"/>
          <a:ext cx="6500813" cy="3943350"/>
        </p:xfrm>
        <a:graphic>
          <a:graphicData uri="http://schemas.openxmlformats.org/presentationml/2006/ole">
            <p:oleObj spid="_x0000_s1903618" name="Acrobat Document" r:id="rId3" imgW="7819808" imgH="4743315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85852" y="357166"/>
            <a:ext cx="6437312" cy="688975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Comic Sans MS" pitchFamily="66" charset="0"/>
              </a:rPr>
              <a:t>Entesite</a:t>
            </a:r>
            <a:endParaRPr lang="en-GB" sz="36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341438"/>
            <a:ext cx="8964612" cy="5111750"/>
          </a:xfrm>
        </p:spPr>
        <p:txBody>
          <a:bodyPr/>
          <a:lstStyle/>
          <a:p>
            <a:pPr eaLnBrk="1" hangingPunct="1">
              <a:buFont typeface="Symbol" pitchFamily="18" charset="2"/>
              <a:buChar char="·"/>
              <a:defRPr/>
            </a:pPr>
            <a:r>
              <a:rPr lang="en-GB" sz="2400" dirty="0" smtClean="0">
                <a:solidFill>
                  <a:srgbClr val="00FF00"/>
                </a:solidFill>
                <a:latin typeface="Comic Sans MS" pitchFamily="66" charset="0"/>
              </a:rPr>
              <a:t>É la </a:t>
            </a:r>
            <a:r>
              <a:rPr lang="en-GB" sz="2400" dirty="0" err="1" smtClean="0">
                <a:solidFill>
                  <a:srgbClr val="00FF00"/>
                </a:solidFill>
                <a:latin typeface="Comic Sans MS" pitchFamily="66" charset="0"/>
              </a:rPr>
              <a:t>lesione</a:t>
            </a:r>
            <a:r>
              <a:rPr lang="en-GB" sz="24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GB" sz="2400" dirty="0" err="1" smtClean="0">
                <a:solidFill>
                  <a:srgbClr val="00FF00"/>
                </a:solidFill>
                <a:latin typeface="Comic Sans MS" pitchFamily="66" charset="0"/>
              </a:rPr>
              <a:t>caratterizzante</a:t>
            </a:r>
            <a:r>
              <a:rPr lang="en-GB" sz="2400" dirty="0" smtClean="0">
                <a:solidFill>
                  <a:srgbClr val="00FF00"/>
                </a:solidFill>
                <a:latin typeface="Comic Sans MS" pitchFamily="66" charset="0"/>
              </a:rPr>
              <a:t> le </a:t>
            </a:r>
            <a:r>
              <a:rPr lang="en-GB" sz="2400" dirty="0" err="1" smtClean="0">
                <a:solidFill>
                  <a:srgbClr val="00FF00"/>
                </a:solidFill>
                <a:latin typeface="Comic Sans MS" pitchFamily="66" charset="0"/>
              </a:rPr>
              <a:t>spondiloentesoartriti</a:t>
            </a:r>
            <a:endParaRPr lang="en-GB" sz="24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130000"/>
              </a:lnSpc>
              <a:buFont typeface="Symbol" pitchFamily="18" charset="2"/>
              <a:buChar char="·"/>
              <a:defRPr/>
            </a:pPr>
            <a:r>
              <a:rPr lang="en-GB" sz="2400" dirty="0" smtClean="0">
                <a:solidFill>
                  <a:srgbClr val="00FF00"/>
                </a:solidFill>
                <a:latin typeface="Comic Sans MS" pitchFamily="66" charset="0"/>
              </a:rPr>
              <a:t>ESEMPIO DI </a:t>
            </a:r>
          </a:p>
          <a:p>
            <a:pPr eaLnBrk="1" hangingPunct="1">
              <a:lnSpc>
                <a:spcPct val="130000"/>
              </a:lnSpc>
              <a:buNone/>
              <a:defRPr/>
            </a:pPr>
            <a:r>
              <a:rPr lang="en-GB" sz="2400" dirty="0" smtClean="0">
                <a:solidFill>
                  <a:srgbClr val="00FF00"/>
                </a:solidFill>
                <a:latin typeface="Comic Sans MS" pitchFamily="66" charset="0"/>
              </a:rPr>
              <a:t>    </a:t>
            </a:r>
            <a:r>
              <a:rPr lang="en-GB" sz="2400" dirty="0" smtClean="0">
                <a:solidFill>
                  <a:srgbClr val="FF0000"/>
                </a:solidFill>
                <a:latin typeface="Comic Sans MS" pitchFamily="66" charset="0"/>
              </a:rPr>
              <a:t>ENTESITE DEL TENDINE D’ACHILLE DESTRO</a:t>
            </a:r>
          </a:p>
        </p:txBody>
      </p:sp>
      <p:pic>
        <p:nvPicPr>
          <p:cNvPr id="40964" name="Picture 4" descr="M24041-110-f07"/>
          <p:cNvPicPr preferRelativeResize="0">
            <a:picLocks noChangeAspect="1" noChangeArrowheads="1"/>
          </p:cNvPicPr>
          <p:nvPr/>
        </p:nvPicPr>
        <p:blipFill>
          <a:blip r:embed="rId2">
            <a:lum contrast="24000"/>
          </a:blip>
          <a:srcRect b="8067"/>
          <a:stretch>
            <a:fillRect/>
          </a:stretch>
        </p:blipFill>
        <p:spPr bwMode="auto">
          <a:xfrm>
            <a:off x="685800" y="3352800"/>
            <a:ext cx="4038600" cy="296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 descr="MVC-009X"/>
          <p:cNvPicPr>
            <a:picLocks noChangeAspect="1" noChangeArrowheads="1"/>
          </p:cNvPicPr>
          <p:nvPr/>
        </p:nvPicPr>
        <p:blipFill>
          <a:blip r:embed="rId3">
            <a:lum bright="24000" contrast="30000"/>
          </a:blip>
          <a:srcRect l="26563" t="19666" r="32031" b="30052"/>
          <a:stretch>
            <a:fillRect/>
          </a:stretch>
        </p:blipFill>
        <p:spPr bwMode="auto">
          <a:xfrm>
            <a:off x="5410200" y="3352800"/>
            <a:ext cx="32766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57488" y="404812"/>
            <a:ext cx="6178562" cy="2381245"/>
          </a:xfrm>
        </p:spPr>
        <p:txBody>
          <a:bodyPr/>
          <a:lstStyle/>
          <a:p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       </a:t>
            </a:r>
            <a:r>
              <a:rPr lang="it-IT" sz="32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    </a:t>
            </a:r>
            <a:r>
              <a:rPr lang="it-IT" sz="28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EPIDEMIOLOGIA</a:t>
            </a:r>
            <a:r>
              <a:rPr lang="it-IT" sz="2800" b="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>   </a:t>
            </a:r>
            <a:r>
              <a:rPr lang="it-IT" sz="2800" b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  <a:t/>
            </a:r>
            <a:br>
              <a:rPr lang="it-IT" sz="2800" b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</a:rPr>
            </a:br>
            <a:r>
              <a:rPr lang="it-IT" sz="2800" b="0" dirty="0" smtClean="0">
                <a:solidFill>
                  <a:srgbClr val="FF0000"/>
                </a:solidFill>
                <a:latin typeface="Times New Roman" pitchFamily="18" charset="0"/>
              </a:rPr>
              <a:t>                  </a:t>
            </a:r>
            <a:r>
              <a:rPr lang="it-IT" sz="2800" b="0" dirty="0" smtClean="0">
                <a:solidFill>
                  <a:srgbClr val="FF0000"/>
                </a:solidFill>
                <a:latin typeface="Times New Roman" pitchFamily="18" charset="0"/>
              </a:rPr>
              <a:t>          </a:t>
            </a:r>
            <a:r>
              <a:rPr lang="it-IT" sz="2800" b="0" dirty="0" smtClean="0">
                <a:solidFill>
                  <a:srgbClr val="FFFF00"/>
                </a:solidFill>
                <a:latin typeface="Times New Roman" pitchFamily="18" charset="0"/>
              </a:rPr>
              <a:t>DELLE </a:t>
            </a:r>
            <a:r>
              <a:rPr lang="it-IT" sz="2800" b="0" dirty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it-IT" sz="2800" b="0" dirty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it-IT" sz="2800" b="0" dirty="0" smtClean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it-IT" sz="2800" b="0" dirty="0" smtClean="0">
                <a:solidFill>
                  <a:srgbClr val="FFFF00"/>
                </a:solidFill>
                <a:latin typeface="Times New Roman" pitchFamily="18" charset="0"/>
              </a:rPr>
              <a:t>        ARTRITI   </a:t>
            </a:r>
            <a:r>
              <a:rPr lang="it-IT" sz="2800" b="0" dirty="0" smtClean="0">
                <a:solidFill>
                  <a:srgbClr val="FFFF00"/>
                </a:solidFill>
                <a:latin typeface="Times New Roman" pitchFamily="18" charset="0"/>
              </a:rPr>
              <a:t>SIERONEGATIVE</a:t>
            </a:r>
            <a:r>
              <a:rPr lang="it-IT" sz="2800" b="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it-IT" sz="2800" b="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800" b="0" dirty="0" smtClean="0">
                <a:solidFill>
                  <a:srgbClr val="FF0000"/>
                </a:solidFill>
                <a:latin typeface="Times New Roman" pitchFamily="18" charset="0"/>
              </a:rPr>
              <a:t>       </a:t>
            </a:r>
            <a:r>
              <a:rPr lang="it-IT" sz="2800" b="0" dirty="0" smtClean="0">
                <a:solidFill>
                  <a:srgbClr val="FFFF00"/>
                </a:solidFill>
                <a:latin typeface="Times New Roman" pitchFamily="18" charset="0"/>
              </a:rPr>
              <a:t>(</a:t>
            </a:r>
            <a:r>
              <a:rPr lang="it-IT" sz="28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</a:t>
            </a:r>
            <a:r>
              <a:rPr lang="it-IT" sz="2800" b="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SPONDILOENTESOARTRITI </a:t>
            </a:r>
            <a:r>
              <a:rPr lang="it-IT" sz="2800" b="0" dirty="0" smtClean="0">
                <a:solidFill>
                  <a:srgbClr val="FFFF00"/>
                </a:solidFill>
                <a:latin typeface="Times New Roman" pitchFamily="18" charset="0"/>
              </a:rPr>
              <a:t>)</a:t>
            </a:r>
            <a:endParaRPr lang="it-IT" sz="2800" b="0" dirty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214678" y="3357562"/>
            <a:ext cx="5654673" cy="3671887"/>
          </a:xfrm>
        </p:spPr>
        <p:txBody>
          <a:bodyPr>
            <a:normAutofit fontScale="55000" lnSpcReduction="20000"/>
          </a:bodyPr>
          <a:lstStyle/>
          <a:p>
            <a:pPr algn="ctr">
              <a:lnSpc>
                <a:spcPct val="80000"/>
              </a:lnSpc>
              <a:defRPr/>
            </a:pP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3600" i="1" dirty="0" smtClean="0">
                <a:solidFill>
                  <a:srgbClr val="04FC2D"/>
                </a:solidFill>
                <a:latin typeface="Comic Sans MS" pitchFamily="66" charset="0"/>
              </a:rPr>
              <a:t>GIUSEPPE    ZACCARI</a:t>
            </a:r>
          </a:p>
          <a:p>
            <a:pPr algn="ctr">
              <a:lnSpc>
                <a:spcPct val="80000"/>
              </a:lnSpc>
              <a:defRPr/>
            </a:pPr>
            <a:endParaRPr lang="it-IT" sz="24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it-IT" sz="32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defRPr/>
            </a:pPr>
            <a:endParaRPr lang="it-IT" sz="3200" b="1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36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36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3200" b="1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ASL ROMA C                      OSPEDALE  CTO </a:t>
            </a:r>
            <a:r>
              <a:rPr lang="it-IT" sz="2400" i="1" dirty="0" err="1" smtClean="0">
                <a:solidFill>
                  <a:srgbClr val="FF0000"/>
                </a:solidFill>
                <a:latin typeface="Comic Sans MS" pitchFamily="66" charset="0"/>
              </a:rPr>
              <a:t>A.ALESINI</a:t>
            </a: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400" i="1" dirty="0" smtClean="0">
                <a:solidFill>
                  <a:srgbClr val="04FC2D"/>
                </a:solidFill>
                <a:latin typeface="Comic Sans MS" pitchFamily="66" charset="0"/>
              </a:rPr>
              <a:t>DIRIGENTE  MEDICO       </a:t>
            </a:r>
            <a:r>
              <a:rPr lang="it-IT" sz="2400" i="1" dirty="0" err="1" smtClean="0">
                <a:solidFill>
                  <a:srgbClr val="FFFF00"/>
                </a:solidFill>
                <a:latin typeface="Comic Sans MS" pitchFamily="66" charset="0"/>
              </a:rPr>
              <a:t>U.O.C.</a:t>
            </a:r>
            <a:r>
              <a:rPr lang="it-IT" sz="2400" i="1" dirty="0" smtClean="0">
                <a:solidFill>
                  <a:srgbClr val="FFFF00"/>
                </a:solidFill>
                <a:latin typeface="Comic Sans MS" pitchFamily="66" charset="0"/>
              </a:rPr>
              <a:t> REUMATOLOGIA</a:t>
            </a: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400" i="1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UNIVERSITA’  DEGLI  STUDI  </a:t>
            </a:r>
            <a:r>
              <a:rPr lang="it-IT" sz="2400" i="1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2400" i="1" dirty="0" smtClean="0">
                <a:solidFill>
                  <a:srgbClr val="FF0000"/>
                </a:solidFill>
                <a:latin typeface="Comic Sans MS" pitchFamily="66" charset="0"/>
              </a:rPr>
              <a:t>  ROMA  “ TOR  VERGATA ”</a:t>
            </a:r>
          </a:p>
          <a:p>
            <a:pPr>
              <a:lnSpc>
                <a:spcPct val="80000"/>
              </a:lnSpc>
              <a:defRPr/>
            </a:pPr>
            <a:endParaRPr lang="it-IT" sz="24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r>
              <a:rPr lang="it-IT" sz="2400" i="1" dirty="0" smtClean="0">
                <a:solidFill>
                  <a:srgbClr val="00FF00"/>
                </a:solidFill>
                <a:latin typeface="Comic Sans MS" pitchFamily="66" charset="0"/>
              </a:rPr>
              <a:t>DOCENTE  </a:t>
            </a:r>
            <a:r>
              <a:rPr lang="it-IT" sz="2400" i="1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2400" i="1" dirty="0" smtClean="0">
                <a:solidFill>
                  <a:srgbClr val="FFFF00"/>
                </a:solidFill>
                <a:latin typeface="Comic Sans MS" pitchFamily="66" charset="0"/>
              </a:rPr>
              <a:t>   “ REUMATOLOGIA ”   e   “ IMMUNOLOGIA ”</a:t>
            </a:r>
          </a:p>
          <a:p>
            <a:pPr>
              <a:lnSpc>
                <a:spcPct val="80000"/>
              </a:lnSpc>
            </a:pPr>
            <a:r>
              <a:rPr lang="it-IT" sz="2400" b="1" i="1" dirty="0" smtClean="0">
                <a:solidFill>
                  <a:srgbClr val="FF0000"/>
                </a:solidFill>
                <a:latin typeface="Times New Roman" pitchFamily="18" charset="0"/>
              </a:rPr>
              <a:t>              </a:t>
            </a:r>
            <a:r>
              <a:rPr lang="it-IT" sz="2400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it-IT" sz="2400" i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it-IT" sz="24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it-IT" sz="2000" b="1" i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</a:pPr>
            <a:r>
              <a:rPr lang="it-IT" sz="1400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endParaRPr lang="it-IT" sz="14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</a:pPr>
            <a:endParaRPr lang="it-IT" sz="14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</a:pPr>
            <a:endParaRPr lang="it-IT" sz="1400" b="1" i="1" dirty="0">
              <a:solidFill>
                <a:srgbClr val="00FF00"/>
              </a:solidFill>
              <a:latin typeface="Times New Roman" pitchFamily="18" charset="0"/>
            </a:endParaRPr>
          </a:p>
          <a:p>
            <a:pPr algn="l">
              <a:lnSpc>
                <a:spcPct val="80000"/>
              </a:lnSpc>
            </a:pPr>
            <a:r>
              <a:rPr lang="it-IT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it-IT" sz="1400" dirty="0">
              <a:latin typeface="Times New Roman" pitchFamily="18" charset="0"/>
            </a:endParaRPr>
          </a:p>
        </p:txBody>
      </p:sp>
      <p:pic>
        <p:nvPicPr>
          <p:cNvPr id="2053" name="Picture 5" descr="Scansi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78605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512064"/>
            <a:ext cx="8258204" cy="914400"/>
          </a:xfrm>
        </p:spPr>
        <p:txBody>
          <a:bodyPr/>
          <a:lstStyle/>
          <a:p>
            <a:pPr algn="ctr">
              <a:defRPr/>
            </a:pP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RMN</a:t>
            </a:r>
            <a:endParaRPr lang="it-IT" sz="4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5362" name="Object 2"/>
          <p:cNvGraphicFramePr>
            <a:graphicFrameLocks noChangeAspect="1"/>
          </p:cNvGraphicFramePr>
          <p:nvPr>
            <p:ph idx="1"/>
          </p:nvPr>
        </p:nvGraphicFramePr>
        <p:xfrm>
          <a:off x="1785938" y="1600200"/>
          <a:ext cx="5715000" cy="4900613"/>
        </p:xfrm>
        <a:graphic>
          <a:graphicData uri="http://schemas.openxmlformats.org/presentationml/2006/ole">
            <p:oleObj spid="_x0000_s1904642" name="Acrobat Document" r:id="rId3" imgW="14496954" imgH="14963572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75" y="428625"/>
            <a:ext cx="7715250" cy="10033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Entesite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 DEL TENDINE D’ACHILLE 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evoluta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  in  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entesopatia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calcifica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(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si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associa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entesite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della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fascia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plantare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)</a:t>
            </a:r>
            <a:endParaRPr lang="en-GB" sz="2800" dirty="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41987" name="Picture 2" descr="ENTESOPATIE CALCANEAR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428868"/>
            <a:ext cx="6286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714380"/>
          </a:xfrm>
        </p:spPr>
        <p:txBody>
          <a:bodyPr/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                UVEITE ANTERIORE ACUTA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4" name="Picture 4" descr="E:\Hochberg\images\151FF2.jpg"/>
          <p:cNvPicPr>
            <a:picLocks noChangeAspect="1" noChangeArrowheads="1"/>
          </p:cNvPicPr>
          <p:nvPr/>
        </p:nvPicPr>
        <p:blipFill>
          <a:blip r:embed="rId2" r:link="rId3">
            <a:lum contrast="12000"/>
          </a:blip>
          <a:srcRect l="1321" t="1981" b="10892"/>
          <a:stretch>
            <a:fillRect/>
          </a:stretch>
        </p:blipFill>
        <p:spPr bwMode="auto">
          <a:xfrm>
            <a:off x="1000100" y="1500174"/>
            <a:ext cx="6786610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214313"/>
            <a:ext cx="8607454" cy="928687"/>
          </a:xfrm>
        </p:spPr>
        <p:txBody>
          <a:bodyPr/>
          <a:lstStyle/>
          <a:p>
            <a:pPr eaLnBrk="1" hangingPunct="1">
              <a:defRPr/>
            </a:pP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                       </a:t>
            </a:r>
            <a:r>
              <a:rPr lang="it-IT" sz="4000" dirty="0" err="1" smtClean="0">
                <a:solidFill>
                  <a:srgbClr val="FF0000"/>
                </a:solidFill>
                <a:latin typeface="Comic Sans MS" pitchFamily="66" charset="0"/>
              </a:rPr>
              <a:t>Dattilite</a:t>
            </a:r>
            <a:endParaRPr lang="it-IT" sz="40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052513"/>
            <a:ext cx="8929687" cy="5662612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endParaRPr lang="it-IT" sz="12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it-IT" sz="2400" dirty="0" smtClean="0">
                <a:solidFill>
                  <a:srgbClr val="FFFF00"/>
                </a:solidFill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>I</a:t>
            </a: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nfiammazione di un intero 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dito</a:t>
            </a: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, che appare globalmente tumefatto 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a “salsicciotto”, </a:t>
            </a: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derivante dall’infiammazione sia dell’articolazione che dei tendini ( </a:t>
            </a:r>
            <a:r>
              <a:rPr lang="it-IT" sz="2400" dirty="0" err="1" smtClean="0">
                <a:solidFill>
                  <a:srgbClr val="00FF00"/>
                </a:solidFill>
                <a:latin typeface="Comic Sans MS" pitchFamily="66" charset="0"/>
              </a:rPr>
              <a:t>sinovite+tenosinovite</a:t>
            </a: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Come altre manifestazioni delle SPA può avere un esordio post-traumatico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2400" dirty="0" smtClean="0">
                <a:solidFill>
                  <a:srgbClr val="FFFF66"/>
                </a:solidFill>
                <a:latin typeface="Comic Sans MS" pitchFamily="66" charset="0"/>
              </a:rPr>
              <a:t>Spesso unica manifestazione all’esordio, più spesso colpisce le dita dei piedi, in una </a:t>
            </a:r>
            <a:r>
              <a:rPr lang="it-IT" sz="2400" dirty="0" err="1" smtClean="0">
                <a:solidFill>
                  <a:srgbClr val="00FF00"/>
                </a:solidFill>
                <a:latin typeface="Comic Sans MS" pitchFamily="66" charset="0"/>
              </a:rPr>
              <a:t>distribuizione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 asimmetrica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4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        nella   </a:t>
            </a:r>
            <a:r>
              <a:rPr lang="it-IT" sz="4000" dirty="0" smtClean="0">
                <a:solidFill>
                  <a:srgbClr val="00FF00"/>
                </a:solidFill>
                <a:latin typeface="Comic Sans MS" pitchFamily="66" charset="0"/>
              </a:rPr>
              <a:t>Artrite </a:t>
            </a:r>
            <a:r>
              <a:rPr lang="it-IT" sz="4000" dirty="0" err="1" smtClean="0">
                <a:solidFill>
                  <a:srgbClr val="00FF00"/>
                </a:solidFill>
                <a:latin typeface="Comic Sans MS" pitchFamily="66" charset="0"/>
              </a:rPr>
              <a:t>Psoriasica</a:t>
            </a:r>
            <a:r>
              <a:rPr lang="it-IT" sz="40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    o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4000" dirty="0" smtClean="0">
                <a:solidFill>
                  <a:srgbClr val="FF0000"/>
                </a:solidFill>
                <a:latin typeface="Comic Sans MS" pitchFamily="66" charset="0"/>
              </a:rPr>
              <a:t>        nell’    </a:t>
            </a:r>
            <a:r>
              <a:rPr lang="it-IT" sz="4000" dirty="0" smtClean="0">
                <a:solidFill>
                  <a:srgbClr val="00FF00"/>
                </a:solidFill>
                <a:latin typeface="Comic Sans MS" pitchFamily="66" charset="0"/>
              </a:rPr>
              <a:t>Artrite  Reattiva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solidFill>
                <a:srgbClr val="FFFF66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1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4547" name="Object 3"/>
          <p:cNvGraphicFramePr>
            <a:graphicFrameLocks noChangeAspect="1"/>
          </p:cNvGraphicFramePr>
          <p:nvPr/>
        </p:nvGraphicFramePr>
        <p:xfrm>
          <a:off x="4714876" y="642918"/>
          <a:ext cx="4038600" cy="3221038"/>
        </p:xfrm>
        <a:graphic>
          <a:graphicData uri="http://schemas.openxmlformats.org/presentationml/2006/ole">
            <p:oleObj spid="_x0000_s1906690" name="Fotografia Photo Editor" r:id="rId4" imgW="3809524" imgH="3038095" progId="">
              <p:embed/>
            </p:oleObj>
          </a:graphicData>
        </a:graphic>
      </p:graphicFrame>
      <p:pic>
        <p:nvPicPr>
          <p:cNvPr id="3645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642918"/>
            <a:ext cx="3810000" cy="3357586"/>
          </a:xfrm>
          <a:prstGeom prst="rect">
            <a:avLst/>
          </a:prstGeom>
          <a:noFill/>
        </p:spPr>
      </p:pic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3143240" y="5429264"/>
            <a:ext cx="30003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D a t </a:t>
            </a:r>
            <a:r>
              <a:rPr lang="it-IT" sz="2800" b="1" dirty="0" err="1" smtClean="0">
                <a:solidFill>
                  <a:srgbClr val="FF0000"/>
                </a:solidFill>
                <a:latin typeface="Comic Sans MS" pitchFamily="66" charset="0"/>
              </a:rPr>
              <a:t>t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 i l i t e</a:t>
            </a:r>
            <a:endParaRPr lang="it-IT" sz="28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64551" name="Line 7"/>
          <p:cNvSpPr>
            <a:spLocks noChangeShapeType="1"/>
          </p:cNvSpPr>
          <p:nvPr/>
        </p:nvSpPr>
        <p:spPr bwMode="auto">
          <a:xfrm flipV="1">
            <a:off x="5715008" y="2714620"/>
            <a:ext cx="1512888" cy="863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64552" name="Line 8"/>
          <p:cNvSpPr>
            <a:spLocks noChangeShapeType="1"/>
          </p:cNvSpPr>
          <p:nvPr/>
        </p:nvSpPr>
        <p:spPr bwMode="auto">
          <a:xfrm flipV="1">
            <a:off x="1214414" y="2571744"/>
            <a:ext cx="1512887" cy="8636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357166"/>
            <a:ext cx="9144000" cy="914400"/>
          </a:xfrm>
        </p:spPr>
        <p:txBody>
          <a:bodyPr/>
          <a:lstStyle/>
          <a:p>
            <a:pPr algn="ctr"/>
            <a:r>
              <a:rPr lang="it-IT" sz="20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LA DIAGNOSI PRECOCE E’ COMPLICATA DA VARIE PROBLEMATICHE, CORRELATE ALLA COMPLESSA NATURA DELLE SpA</a:t>
            </a:r>
            <a:endParaRPr lang="it-IT" sz="20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714488"/>
            <a:ext cx="8643998" cy="5286412"/>
          </a:xfrm>
        </p:spPr>
        <p:txBody>
          <a:bodyPr>
            <a:normAutofit/>
          </a:bodyPr>
          <a:lstStyle/>
          <a:p>
            <a:r>
              <a:rPr lang="it-IT" sz="2200" b="1" dirty="0" smtClean="0">
                <a:solidFill>
                  <a:srgbClr val="FFFF00"/>
                </a:solidFill>
              </a:rPr>
              <a:t>LA </a:t>
            </a:r>
            <a:r>
              <a:rPr lang="it-IT" sz="2200" b="1" dirty="0" smtClean="0">
                <a:solidFill>
                  <a:srgbClr val="00FF00"/>
                </a:solidFill>
              </a:rPr>
              <a:t>      COMPLESSITA</a:t>
            </a:r>
            <a:r>
              <a:rPr lang="it-IT" sz="2200" b="1" dirty="0" smtClean="0">
                <a:solidFill>
                  <a:srgbClr val="04FC2D"/>
                </a:solidFill>
              </a:rPr>
              <a:t>’ </a:t>
            </a:r>
            <a:r>
              <a:rPr lang="it-IT" sz="2200" b="1" dirty="0" smtClean="0">
                <a:solidFill>
                  <a:srgbClr val="FFFF00"/>
                </a:solidFill>
              </a:rPr>
              <a:t>       </a:t>
            </a:r>
            <a:r>
              <a:rPr lang="it-IT" sz="2200" dirty="0" smtClean="0">
                <a:solidFill>
                  <a:srgbClr val="FFFF00"/>
                </a:solidFill>
              </a:rPr>
              <a:t>DELLA       </a:t>
            </a:r>
            <a:r>
              <a:rPr lang="it-IT" sz="2200" b="1" dirty="0" smtClean="0">
                <a:solidFill>
                  <a:srgbClr val="00FF00"/>
                </a:solidFill>
              </a:rPr>
              <a:t>ARTRITE       PSORIASICA</a:t>
            </a:r>
          </a:p>
          <a:p>
            <a:endParaRPr lang="it-IT" sz="2200" dirty="0" smtClean="0">
              <a:solidFill>
                <a:srgbClr val="00FF00"/>
              </a:solidFill>
            </a:endParaRPr>
          </a:p>
          <a:p>
            <a:r>
              <a:rPr lang="it-IT" sz="2200" b="1" u="sng" dirty="0" smtClean="0">
                <a:solidFill>
                  <a:srgbClr val="00FF00"/>
                </a:solidFill>
              </a:rPr>
              <a:t>SpA      </a:t>
            </a:r>
            <a:r>
              <a:rPr lang="it-IT" sz="2200" b="1" u="sng" dirty="0" smtClean="0">
                <a:solidFill>
                  <a:srgbClr val="04FC2D"/>
                </a:solidFill>
              </a:rPr>
              <a:t>ASSIALI</a:t>
            </a:r>
            <a:r>
              <a:rPr lang="it-IT" sz="2200" b="1" dirty="0" smtClean="0">
                <a:solidFill>
                  <a:srgbClr val="FFFF00"/>
                </a:solidFill>
              </a:rPr>
              <a:t>         </a:t>
            </a:r>
            <a:r>
              <a:rPr lang="it-IT" sz="2200" b="1" dirty="0" smtClean="0">
                <a:solidFill>
                  <a:srgbClr val="FFFF00"/>
                </a:solidFill>
              </a:rPr>
              <a:t>CON       </a:t>
            </a:r>
            <a:r>
              <a:rPr lang="it-IT" sz="2200" b="1" dirty="0" smtClean="0">
                <a:solidFill>
                  <a:srgbClr val="FFFF00"/>
                </a:solidFill>
              </a:rPr>
              <a:t>SEGNI      SPONDILITICI       O      CON       SINFISITE </a:t>
            </a:r>
            <a:r>
              <a:rPr lang="it-IT" sz="2200" b="1" dirty="0" smtClean="0">
                <a:solidFill>
                  <a:srgbClr val="FFFF00"/>
                </a:solidFill>
              </a:rPr>
              <a:t>  </a:t>
            </a:r>
            <a:r>
              <a:rPr lang="it-IT" sz="2200" b="1" dirty="0" smtClean="0">
                <a:solidFill>
                  <a:srgbClr val="FFFF00"/>
                </a:solidFill>
              </a:rPr>
              <a:t>PUBICA</a:t>
            </a:r>
            <a:r>
              <a:rPr lang="it-IT" sz="2200" dirty="0" smtClean="0">
                <a:solidFill>
                  <a:srgbClr val="FFFF00"/>
                </a:solidFill>
              </a:rPr>
              <a:t> </a:t>
            </a:r>
            <a:r>
              <a:rPr lang="it-IT" sz="2200" b="1" dirty="0" smtClean="0">
                <a:solidFill>
                  <a:srgbClr val="FFFF00"/>
                </a:solidFill>
              </a:rPr>
              <a:t>,</a:t>
            </a:r>
            <a:r>
              <a:rPr lang="it-IT" sz="2200" b="1" dirty="0" smtClean="0">
                <a:solidFill>
                  <a:srgbClr val="00FF00"/>
                </a:solidFill>
              </a:rPr>
              <a:t>       </a:t>
            </a:r>
            <a:r>
              <a:rPr lang="it-IT" sz="2200" b="1" u="sng" dirty="0" smtClean="0">
                <a:solidFill>
                  <a:srgbClr val="00FF00"/>
                </a:solidFill>
              </a:rPr>
              <a:t>SENZA        SACROILEITE          </a:t>
            </a:r>
            <a:r>
              <a:rPr lang="it-IT" sz="2200" b="1" u="sng" dirty="0" smtClean="0">
                <a:solidFill>
                  <a:srgbClr val="00FF00"/>
                </a:solidFill>
              </a:rPr>
              <a:t>RADIOLOGICA   </a:t>
            </a:r>
            <a:r>
              <a:rPr lang="it-IT" sz="2200" b="1" u="sng" dirty="0" smtClean="0">
                <a:solidFill>
                  <a:srgbClr val="FFFF00"/>
                </a:solidFill>
              </a:rPr>
              <a:t>( RX  E  RMN  NEGATIVE )</a:t>
            </a:r>
            <a:r>
              <a:rPr lang="it-IT" sz="2200" b="1" u="sng" dirty="0" smtClean="0">
                <a:solidFill>
                  <a:srgbClr val="00FF00"/>
                </a:solidFill>
              </a:rPr>
              <a:t>    E         </a:t>
            </a:r>
            <a:r>
              <a:rPr lang="it-IT" sz="2200" b="1" u="sng" dirty="0" smtClean="0">
                <a:solidFill>
                  <a:srgbClr val="00FF00"/>
                </a:solidFill>
              </a:rPr>
              <a:t>HLA   </a:t>
            </a:r>
            <a:r>
              <a:rPr lang="it-IT" sz="2200" b="1" u="sng" dirty="0" smtClean="0">
                <a:solidFill>
                  <a:srgbClr val="00FF00"/>
                </a:solidFill>
              </a:rPr>
              <a:t>  </a:t>
            </a:r>
            <a:r>
              <a:rPr lang="it-IT" sz="2200" b="1" u="sng" dirty="0" smtClean="0">
                <a:solidFill>
                  <a:srgbClr val="00FF00"/>
                </a:solidFill>
              </a:rPr>
              <a:t>NEGATIVE</a:t>
            </a:r>
          </a:p>
          <a:p>
            <a:endParaRPr lang="it-IT" sz="2200" dirty="0" smtClean="0">
              <a:solidFill>
                <a:srgbClr val="00FF00"/>
              </a:solidFill>
            </a:endParaRPr>
          </a:p>
          <a:p>
            <a:r>
              <a:rPr lang="it-IT" sz="2200" b="1" dirty="0" smtClean="0">
                <a:solidFill>
                  <a:srgbClr val="00FF00"/>
                </a:solidFill>
              </a:rPr>
              <a:t>SpA        CON          INDICI     </a:t>
            </a:r>
            <a:r>
              <a:rPr lang="it-IT" sz="2200" b="1" dirty="0" err="1" smtClean="0">
                <a:solidFill>
                  <a:srgbClr val="00FF00"/>
                </a:solidFill>
              </a:rPr>
              <a:t>DI</a:t>
            </a:r>
            <a:r>
              <a:rPr lang="it-IT" sz="2200" b="1" dirty="0" smtClean="0">
                <a:solidFill>
                  <a:srgbClr val="00FF00"/>
                </a:solidFill>
              </a:rPr>
              <a:t>     FLOGOSI        NORMALI</a:t>
            </a:r>
          </a:p>
          <a:p>
            <a:endParaRPr lang="it-IT" sz="2200" dirty="0" smtClean="0">
              <a:solidFill>
                <a:srgbClr val="00FF00"/>
              </a:solidFill>
            </a:endParaRPr>
          </a:p>
          <a:p>
            <a:r>
              <a:rPr lang="it-IT" sz="2200" b="1" dirty="0" smtClean="0">
                <a:solidFill>
                  <a:srgbClr val="00FF00"/>
                </a:solidFill>
              </a:rPr>
              <a:t>SPA       AD       ESCLUSIVO  /  PREVALENTE     QUADRO   CLINICO</a:t>
            </a:r>
          </a:p>
          <a:p>
            <a:pPr>
              <a:buNone/>
            </a:pPr>
            <a:r>
              <a:rPr lang="it-IT" sz="2200" b="1" dirty="0" smtClean="0">
                <a:solidFill>
                  <a:srgbClr val="00FF00"/>
                </a:solidFill>
              </a:rPr>
              <a:t>     POLIENTESITICO </a:t>
            </a:r>
            <a:r>
              <a:rPr lang="it-IT" sz="2200" b="1" dirty="0" smtClean="0">
                <a:solidFill>
                  <a:srgbClr val="FFFF00"/>
                </a:solidFill>
              </a:rPr>
              <a:t>:  </a:t>
            </a:r>
          </a:p>
          <a:p>
            <a:pPr>
              <a:buNone/>
            </a:pPr>
            <a:r>
              <a:rPr lang="it-IT" sz="1600" dirty="0" smtClean="0">
                <a:solidFill>
                  <a:srgbClr val="FFFF00"/>
                </a:solidFill>
              </a:rPr>
              <a:t>     DIAGNOSI          DIFFERENZIALE          CON          LA         SINDROME </a:t>
            </a:r>
            <a:r>
              <a:rPr lang="it-IT" sz="1600" dirty="0" smtClean="0">
                <a:solidFill>
                  <a:srgbClr val="FFFF00"/>
                </a:solidFill>
              </a:rPr>
              <a:t>    </a:t>
            </a:r>
            <a:r>
              <a:rPr lang="it-IT" sz="1600" dirty="0" smtClean="0">
                <a:solidFill>
                  <a:srgbClr val="FFFF00"/>
                </a:solidFill>
              </a:rPr>
              <a:t>FIBROMIALGICA</a:t>
            </a:r>
          </a:p>
          <a:p>
            <a:pPr>
              <a:buNone/>
            </a:pPr>
            <a:endParaRPr lang="it-IT" sz="2200" dirty="0" smtClean="0">
              <a:solidFill>
                <a:srgbClr val="00FF00"/>
              </a:solidFill>
            </a:endParaRPr>
          </a:p>
          <a:p>
            <a:endParaRPr lang="it-IT" dirty="0" smtClean="0">
              <a:solidFill>
                <a:srgbClr val="00FF00"/>
              </a:solidFill>
            </a:endParaRPr>
          </a:p>
          <a:p>
            <a:endParaRPr lang="it-IT" dirty="0" smtClean="0">
              <a:solidFill>
                <a:srgbClr val="00FF00"/>
              </a:solidFill>
            </a:endParaRPr>
          </a:p>
          <a:p>
            <a:pPr>
              <a:buNone/>
            </a:pPr>
            <a:endParaRPr lang="it-IT" dirty="0">
              <a:solidFill>
                <a:srgbClr val="00FF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1472" y="512064"/>
            <a:ext cx="8115328" cy="914400"/>
          </a:xfrm>
        </p:spPr>
        <p:txBody>
          <a:bodyPr/>
          <a:lstStyle/>
          <a:p>
            <a:r>
              <a:rPr lang="it-IT" dirty="0" smtClean="0"/>
              <a:t>        </a:t>
            </a:r>
            <a:r>
              <a:rPr lang="it-IT" dirty="0" smtClean="0">
                <a:solidFill>
                  <a:srgbClr val="FF0000"/>
                </a:solidFill>
              </a:rPr>
              <a:t>PROBLEMATICHE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2428868"/>
            <a:ext cx="8043890" cy="457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LA     COMPLESSITA’     </a:t>
            </a:r>
          </a:p>
          <a:p>
            <a:pPr>
              <a:buNone/>
            </a:pP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CLINICA    E    DIAGNOSTICA   </a:t>
            </a:r>
          </a:p>
          <a:p>
            <a:pPr>
              <a:buNone/>
            </a:pP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                DELLA  </a:t>
            </a:r>
          </a:p>
          <a:p>
            <a:pPr>
              <a:buNone/>
            </a:pP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            ARTRITE    PSORIASICA</a:t>
            </a:r>
          </a:p>
          <a:p>
            <a:endParaRPr lang="it-IT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391525" cy="1431925"/>
          </a:xfrm>
          <a:solidFill>
            <a:srgbClr val="000054"/>
          </a:solidFill>
        </p:spPr>
        <p:txBody>
          <a:bodyPr lIns="90488" tIns="44450" rIns="90488" bIns="44450" anchor="b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>Psoriatic </a:t>
            </a: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  Arthritis   ( </a:t>
            </a:r>
            <a:r>
              <a:rPr lang="en-US" sz="3600" dirty="0" err="1" smtClean="0">
                <a:solidFill>
                  <a:srgbClr val="FF0000"/>
                </a:solidFill>
                <a:latin typeface="Comic Sans MS" pitchFamily="66" charset="0"/>
              </a:rPr>
              <a:t>PsA</a:t>
            </a: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 )</a:t>
            </a:r>
            <a:r>
              <a:rPr lang="en-US" sz="3600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en-US" sz="3600" dirty="0" err="1">
                <a:solidFill>
                  <a:srgbClr val="FFFF00"/>
                </a:solidFill>
                <a:latin typeface="Comic Sans MS" pitchFamily="66" charset="0"/>
              </a:rPr>
              <a:t>Definizione</a:t>
            </a:r>
            <a:endParaRPr lang="en-US" sz="3600" dirty="0">
              <a:latin typeface="Comic Sans MS" pitchFamily="66" charset="0"/>
            </a:endParaRPr>
          </a:p>
        </p:txBody>
      </p:sp>
      <p:pic>
        <p:nvPicPr>
          <p:cNvPr id="46083" name="Picture 6" descr="Logo Reumatologia RG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314575" y="3328988"/>
            <a:ext cx="1198563" cy="1417637"/>
          </a:xfrm>
          <a:noFill/>
        </p:spPr>
      </p:pic>
      <p:sp>
        <p:nvSpPr>
          <p:cNvPr id="662531" name="Rectangle 3"/>
          <p:cNvSpPr>
            <a:spLocks noChangeArrowheads="1"/>
          </p:cNvSpPr>
          <p:nvPr/>
        </p:nvSpPr>
        <p:spPr bwMode="auto">
          <a:xfrm>
            <a:off x="357158" y="2071678"/>
            <a:ext cx="8501122" cy="4311658"/>
          </a:xfrm>
          <a:prstGeom prst="rect">
            <a:avLst/>
          </a:prstGeom>
          <a:solidFill>
            <a:srgbClr val="000044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 "/>
              <a:defRPr/>
            </a:pP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L’ Artrite </a:t>
            </a:r>
            <a:r>
              <a:rPr lang="it-IT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psoriasica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può essere definita come una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“</a:t>
            </a:r>
            <a:r>
              <a:rPr lang="it-IT" sz="2800" dirty="0" err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osteo-artro-entesopatia</a:t>
            </a:r>
            <a:r>
              <a:rPr lang="it-IT" sz="2800" dirty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infiammatoria” </a:t>
            </a:r>
            <a:endParaRPr lang="it-IT" sz="2800" dirty="0" smtClean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 "/>
              <a:defRPr/>
            </a:pPr>
            <a:r>
              <a:rPr lang="it-IT" sz="28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endParaRPr lang="it-IT" sz="28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Tx/>
              <a:buChar char=" "/>
              <a:defRPr/>
            </a:pP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Associata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con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psoriasi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o   con    </a:t>
            </a:r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una  </a:t>
            </a:r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familiarità per la psoriasi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 con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predisposizione   </a:t>
            </a:r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genetica  </a:t>
            </a:r>
            <a:r>
              <a:rPr lang="it-IT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per    la       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psoriasi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,       che      può coinvolgere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sia         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il  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compartimento 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osteoarticolare  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assiale 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che   </a:t>
            </a:r>
            <a:r>
              <a:rPr lang="it-IT" sz="28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it-IT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periferico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357166"/>
            <a:ext cx="8674102" cy="1268413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b="1" dirty="0" smtClean="0">
                <a:solidFill>
                  <a:srgbClr val="FFFF00"/>
                </a:solidFill>
              </a:rPr>
              <a:t>  </a:t>
            </a:r>
            <a:r>
              <a:rPr lang="en-GB" sz="3600" dirty="0" smtClean="0">
                <a:solidFill>
                  <a:srgbClr val="FF0000"/>
                </a:solidFill>
                <a:latin typeface="Comic Sans MS" pitchFamily="66" charset="0"/>
              </a:rPr>
              <a:t>Clinical   Features  of  </a:t>
            </a:r>
            <a:r>
              <a:rPr lang="en-GB" sz="3600" dirty="0" err="1" smtClean="0">
                <a:solidFill>
                  <a:srgbClr val="FF0000"/>
                </a:solidFill>
                <a:latin typeface="Comic Sans MS" pitchFamily="66" charset="0"/>
              </a:rPr>
              <a:t>PsA</a:t>
            </a:r>
            <a:r>
              <a:rPr lang="en-GB" sz="3600" dirty="0" smtClean="0">
                <a:solidFill>
                  <a:srgbClr val="FF0000"/>
                </a:solidFill>
                <a:latin typeface="Comic Sans MS" pitchFamily="66" charset="0"/>
              </a:rPr>
              <a:t>  Arthritis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14313" y="1500188"/>
            <a:ext cx="8748712" cy="4954587"/>
          </a:xfrm>
        </p:spPr>
        <p:txBody>
          <a:bodyPr>
            <a:normAutofit lnSpcReduction="10000"/>
          </a:bodyPr>
          <a:lstStyle/>
          <a:p>
            <a:pPr eaLnBrk="1" hangingPunct="1">
              <a:buFont typeface="Symbol" pitchFamily="18" charset="2"/>
              <a:buChar char="·"/>
              <a:defRPr/>
            </a:pP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Poly-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articular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(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4 joints), con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quadri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clinici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 a volte RA-like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  (</a:t>
            </a: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  <a:sym typeface="Symbol" pitchFamily="18" charset="2"/>
              </a:rPr>
              <a:t>with a subset: 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  <a:sym typeface="Symbol" pitchFamily="18" charset="2"/>
              </a:rPr>
              <a:t>only distal involvement of DIPs)</a:t>
            </a:r>
          </a:p>
          <a:p>
            <a:pPr eaLnBrk="1" hangingPunct="1">
              <a:lnSpc>
                <a:spcPct val="60000"/>
              </a:lnSpc>
              <a:buFont typeface="Symbol" pitchFamily="18" charset="2"/>
              <a:buChar char="·"/>
              <a:defRPr/>
            </a:pPr>
            <a:endParaRPr lang="en-US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buFont typeface="Symbol" pitchFamily="18" charset="2"/>
              <a:buChar char="·"/>
              <a:defRPr/>
            </a:pPr>
            <a:r>
              <a:rPr lang="en-US" sz="2800" dirty="0" err="1" smtClean="0">
                <a:solidFill>
                  <a:srgbClr val="00FF00"/>
                </a:solidFill>
                <a:latin typeface="Comic Sans MS" pitchFamily="66" charset="0"/>
              </a:rPr>
              <a:t>Oligo-articular</a:t>
            </a: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 (&lt;4 joints)</a:t>
            </a:r>
          </a:p>
          <a:p>
            <a:pPr lvl="1" eaLnBrk="1" hangingPunct="1">
              <a:defRPr/>
            </a:pPr>
            <a:r>
              <a:rPr lang="en-US" dirty="0" smtClean="0">
                <a:solidFill>
                  <a:srgbClr val="00FF00"/>
                </a:solidFill>
                <a:latin typeface="Comic Sans MS" pitchFamily="66" charset="0"/>
              </a:rPr>
              <a:t>small or large joints</a:t>
            </a:r>
          </a:p>
          <a:p>
            <a:pPr lvl="1" eaLnBrk="1" hangingPunct="1">
              <a:lnSpc>
                <a:spcPct val="70000"/>
              </a:lnSpc>
              <a:buFont typeface="Symbol" pitchFamily="18" charset="2"/>
              <a:buChar char="·"/>
              <a:defRPr/>
            </a:pPr>
            <a:endParaRPr lang="en-US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buFont typeface="Symbol" pitchFamily="18" charset="2"/>
              <a:buChar char="·"/>
              <a:defRPr/>
            </a:pPr>
            <a:r>
              <a:rPr lang="en-US" sz="2800" dirty="0" smtClean="0">
                <a:solidFill>
                  <a:srgbClr val="00FF00"/>
                </a:solidFill>
                <a:latin typeface="Comic Sans MS" pitchFamily="66" charset="0"/>
              </a:rPr>
              <a:t>Axial predominant </a:t>
            </a:r>
          </a:p>
          <a:p>
            <a:pPr lvl="1" eaLnBrk="1" hangingPunct="1">
              <a:defRPr/>
            </a:pPr>
            <a:r>
              <a:rPr lang="en-US" dirty="0" err="1" smtClean="0">
                <a:solidFill>
                  <a:srgbClr val="00FF00"/>
                </a:solidFill>
                <a:latin typeface="Comic Sans MS" pitchFamily="66" charset="0"/>
              </a:rPr>
              <a:t>ankylosing</a:t>
            </a:r>
            <a:r>
              <a:rPr lang="en-US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US" dirty="0" err="1" smtClean="0">
                <a:solidFill>
                  <a:srgbClr val="00FF00"/>
                </a:solidFill>
                <a:latin typeface="Comic Sans MS" pitchFamily="66" charset="0"/>
              </a:rPr>
              <a:t>spondylitis</a:t>
            </a:r>
            <a:r>
              <a:rPr lang="en-US" dirty="0" smtClean="0">
                <a:solidFill>
                  <a:srgbClr val="00FF00"/>
                </a:solidFill>
                <a:latin typeface="Comic Sans MS" pitchFamily="66" charset="0"/>
              </a:rPr>
              <a:t>-like</a:t>
            </a:r>
          </a:p>
          <a:p>
            <a:pPr eaLnBrk="1" hangingPunct="1">
              <a:lnSpc>
                <a:spcPct val="50000"/>
              </a:lnSpc>
              <a:buFontTx/>
              <a:buChar char="–"/>
              <a:defRPr/>
            </a:pPr>
            <a:endParaRPr lang="en-GB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buFont typeface="Symbol" pitchFamily="18" charset="2"/>
              <a:buChar char="·"/>
              <a:defRPr/>
            </a:pP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Enthesis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predominant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6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6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86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86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214313"/>
            <a:ext cx="6438900" cy="1268412"/>
          </a:xfrm>
        </p:spPr>
        <p:txBody>
          <a:bodyPr/>
          <a:lstStyle/>
          <a:p>
            <a:pPr algn="ctr" eaLnBrk="1" hangingPunct="1">
              <a:defRPr/>
            </a:pPr>
            <a:r>
              <a:rPr lang="en-GB" sz="3600" dirty="0" err="1" smtClean="0">
                <a:solidFill>
                  <a:srgbClr val="FF0000"/>
                </a:solidFill>
                <a:latin typeface="Comic Sans MS" pitchFamily="66" charset="0"/>
              </a:rPr>
              <a:t>Difficoltà</a:t>
            </a:r>
            <a:r>
              <a:rPr lang="en-GB" sz="3600" dirty="0" smtClean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en-GB" sz="3600" dirty="0" err="1" smtClean="0">
                <a:solidFill>
                  <a:srgbClr val="FF0000"/>
                </a:solidFill>
                <a:latin typeface="Comic Sans MS" pitchFamily="66" charset="0"/>
              </a:rPr>
              <a:t>Diagnostiche</a:t>
            </a:r>
            <a:endParaRPr lang="en-GB" sz="36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989138"/>
            <a:ext cx="8532813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Symbol" pitchFamily="18" charset="2"/>
              <a:buChar char="·"/>
              <a:defRPr/>
            </a:pP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Il  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coinvolgimento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 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Musculo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–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scheletrico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può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essere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: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Font typeface="Symbol" pitchFamily="18" charset="2"/>
              <a:buChar char="·"/>
              <a:defRPr/>
            </a:pPr>
            <a:endParaRPr lang="en-GB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GB" dirty="0" smtClean="0">
                <a:solidFill>
                  <a:srgbClr val="00FF00"/>
                </a:solidFill>
                <a:latin typeface="Comic Sans MS" pitchFamily="66" charset="0"/>
              </a:rPr>
              <a:t>Mite   </a:t>
            </a: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endParaRPr lang="en-GB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GB" dirty="0" err="1" smtClean="0">
                <a:solidFill>
                  <a:srgbClr val="00FF00"/>
                </a:solidFill>
                <a:latin typeface="Comic Sans MS" pitchFamily="66" charset="0"/>
              </a:rPr>
              <a:t>Ciclico</a:t>
            </a:r>
            <a:r>
              <a:rPr lang="en-GB" dirty="0" smtClean="0">
                <a:solidFill>
                  <a:srgbClr val="00FF00"/>
                </a:solidFill>
                <a:latin typeface="Comic Sans MS" pitchFamily="66" charset="0"/>
              </a:rPr>
              <a:t>  e  </a:t>
            </a:r>
            <a:r>
              <a:rPr lang="en-GB" dirty="0" err="1" smtClean="0">
                <a:solidFill>
                  <a:srgbClr val="00FF00"/>
                </a:solidFill>
                <a:latin typeface="Comic Sans MS" pitchFamily="66" charset="0"/>
              </a:rPr>
              <a:t>Transitorio</a:t>
            </a:r>
            <a:endParaRPr lang="en-GB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endParaRPr lang="en-GB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lvl="1">
              <a:lnSpc>
                <a:spcPct val="90000"/>
              </a:lnSpc>
              <a:spcBef>
                <a:spcPct val="50000"/>
              </a:spcBef>
              <a:defRPr/>
            </a:pPr>
            <a:r>
              <a:rPr lang="en-GB" dirty="0" err="1" smtClean="0">
                <a:solidFill>
                  <a:srgbClr val="00FF00"/>
                </a:solidFill>
                <a:latin typeface="Comic Sans MS" pitchFamily="66" charset="0"/>
              </a:rPr>
              <a:t>Asintomatico</a:t>
            </a:r>
            <a:endParaRPr lang="en-GB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spcBef>
                <a:spcPct val="50000"/>
              </a:spcBef>
              <a:defRPr/>
            </a:pPr>
            <a:endParaRPr lang="en-GB" dirty="0" smtClean="0">
              <a:solidFill>
                <a:srgbClr val="00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8215370" cy="1500198"/>
          </a:xfrm>
        </p:spPr>
        <p:txBody>
          <a:bodyPr/>
          <a:lstStyle/>
          <a:p>
            <a:pPr algn="ctr"/>
            <a:r>
              <a:rPr lang="it-IT" sz="29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it-IT" sz="2900" dirty="0">
                <a:solidFill>
                  <a:srgbClr val="FF0000"/>
                </a:solidFill>
                <a:latin typeface="Times New Roman" pitchFamily="18" charset="0"/>
              </a:rPr>
              <a:t>PREVALENZA  </a:t>
            </a:r>
            <a:r>
              <a:rPr lang="it-IT" sz="2900" dirty="0" smtClean="0">
                <a:solidFill>
                  <a:srgbClr val="FF0000"/>
                </a:solidFill>
                <a:latin typeface="Times New Roman" pitchFamily="18" charset="0"/>
              </a:rPr>
              <a:t>  SpA  </a:t>
            </a:r>
            <a:br>
              <a:rPr lang="it-IT" sz="29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900" dirty="0" smtClean="0">
                <a:solidFill>
                  <a:srgbClr val="FF0000"/>
                </a:solidFill>
                <a:latin typeface="Times New Roman" pitchFamily="18" charset="0"/>
              </a:rPr>
              <a:t>NEL    MONDO    E    IN   ITALIA </a:t>
            </a:r>
            <a:br>
              <a:rPr lang="it-IT" sz="290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900" dirty="0" smtClean="0">
                <a:solidFill>
                  <a:srgbClr val="FF0000"/>
                </a:solidFill>
                <a:latin typeface="Times New Roman" pitchFamily="18" charset="0"/>
              </a:rPr>
              <a:t>NEL   2006</a:t>
            </a:r>
            <a:endParaRPr lang="it-IT" sz="29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2143116"/>
            <a:ext cx="9036050" cy="452597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it-IT" sz="1800" dirty="0" smtClean="0">
                <a:solidFill>
                  <a:srgbClr val="00FF00"/>
                </a:solidFill>
                <a:latin typeface="Times New Roman" pitchFamily="18" charset="0"/>
              </a:rPr>
              <a:t>NON    STUDI   RIGOROSI   SU   LARGA   SCALA   </a:t>
            </a:r>
            <a:r>
              <a:rPr lang="it-IT" sz="1800" dirty="0" err="1" smtClean="0">
                <a:solidFill>
                  <a:srgbClr val="00FF00"/>
                </a:solidFill>
                <a:latin typeface="Times New Roman" pitchFamily="18" charset="0"/>
              </a:rPr>
              <a:t>DI</a:t>
            </a:r>
            <a:r>
              <a:rPr lang="it-IT" sz="1800" dirty="0" smtClean="0">
                <a:solidFill>
                  <a:srgbClr val="00FF00"/>
                </a:solidFill>
                <a:latin typeface="Times New Roman" pitchFamily="18" charset="0"/>
              </a:rPr>
              <a:t>  </a:t>
            </a:r>
          </a:p>
          <a:p>
            <a:pPr>
              <a:lnSpc>
                <a:spcPct val="80000"/>
              </a:lnSpc>
              <a:buNone/>
            </a:pPr>
            <a:r>
              <a:rPr lang="it-IT" sz="1800" dirty="0" smtClean="0">
                <a:solidFill>
                  <a:srgbClr val="00FF00"/>
                </a:solidFill>
                <a:latin typeface="Times New Roman" pitchFamily="18" charset="0"/>
              </a:rPr>
              <a:t>      PREVALENZA  DELLE   SPA</a:t>
            </a:r>
          </a:p>
          <a:p>
            <a:pPr>
              <a:lnSpc>
                <a:spcPct val="80000"/>
              </a:lnSpc>
            </a:pPr>
            <a:endParaRPr lang="it-IT" sz="18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endParaRPr lang="it-IT" sz="18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it-IT" sz="3200" b="1" dirty="0" smtClean="0">
                <a:solidFill>
                  <a:srgbClr val="FFFF00"/>
                </a:solidFill>
                <a:latin typeface="Times New Roman" pitchFamily="18" charset="0"/>
              </a:rPr>
              <a:t>STIMA    =    CIRCA    0,5%</a:t>
            </a:r>
            <a:endParaRPr lang="it-IT" sz="32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20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20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2000" b="1" dirty="0">
              <a:solidFill>
                <a:srgbClr val="00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                            INFERIORE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             ALL’  ARTRITE   REUMATOIDE</a:t>
            </a:r>
            <a:endParaRPr lang="it-IT" sz="3200" b="1" i="1" dirty="0">
              <a:solidFill>
                <a:schemeClr val="accent4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14290"/>
            <a:ext cx="7772400" cy="928710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           La  presenza  di  psoriasi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571612"/>
            <a:ext cx="8605868" cy="471489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La  Psoriasi  può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Precedere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( 75 % ),  essere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simultanea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 (10 - 15% ) 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   o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seguir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e ( 10  - 15 % ) l</a:t>
            </a:r>
            <a:r>
              <a:rPr lang="it-IT" sz="2800" dirty="0" smtClean="0">
                <a:solidFill>
                  <a:srgbClr val="00FF00"/>
                </a:solidFill>
              </a:rPr>
              <a:t>’ 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esordio dell</a:t>
            </a:r>
            <a:r>
              <a:rPr lang="it-IT" sz="2800" dirty="0" smtClean="0">
                <a:solidFill>
                  <a:srgbClr val="00FF00"/>
                </a:solidFill>
              </a:rPr>
              <a:t>’ 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artrite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Non </a:t>
            </a: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averla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il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Paziente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,  ma 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essere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in </a:t>
            </a:r>
            <a:r>
              <a:rPr lang="en-GB" sz="2800" dirty="0" err="1" smtClean="0">
                <a:solidFill>
                  <a:srgbClr val="FFFF00"/>
                </a:solidFill>
                <a:latin typeface="Comic Sans MS" pitchFamily="66" charset="0"/>
              </a:rPr>
              <a:t>famiglia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Essere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presenti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 solo  </a:t>
            </a: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i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geni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 HLA  </a:t>
            </a: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associati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alla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       </a:t>
            </a: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Psoriasi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      e   /   o        </a:t>
            </a: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alla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      </a:t>
            </a:r>
            <a:r>
              <a:rPr lang="en-GB" sz="2800" dirty="0" err="1" smtClean="0">
                <a:solidFill>
                  <a:srgbClr val="00FF00"/>
                </a:solidFill>
                <a:latin typeface="Comic Sans MS" pitchFamily="66" charset="0"/>
              </a:rPr>
              <a:t>PsA</a:t>
            </a: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en-GB" sz="2800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en-GB" sz="2800" dirty="0" smtClean="0">
                <a:solidFill>
                  <a:srgbClr val="FFFF00"/>
                </a:solidFill>
                <a:latin typeface="Comic Sans MS" pitchFamily="66" charset="0"/>
              </a:rPr>
              <a:t>( CW6,   B38,   B39 )</a:t>
            </a:r>
          </a:p>
          <a:p>
            <a:pPr eaLnBrk="1" hangingPunct="1">
              <a:lnSpc>
                <a:spcPct val="80000"/>
              </a:lnSpc>
              <a:defRPr/>
            </a:pPr>
            <a:endParaRPr lang="en-GB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sz="43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80000"/>
              </a:lnSpc>
              <a:spcBef>
                <a:spcPct val="50000"/>
              </a:spcBef>
              <a:defRPr/>
            </a:pPr>
            <a:endParaRPr lang="it-IT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8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1600" dirty="0" smtClean="0"/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400" b="1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400" b="1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428604"/>
            <a:ext cx="7296178" cy="1225550"/>
          </a:xfrm>
        </p:spPr>
        <p:txBody>
          <a:bodyPr/>
          <a:lstStyle/>
          <a:p>
            <a:pPr eaLnBrk="1" hangingPunct="1">
              <a:defRPr/>
            </a:pPr>
            <a:r>
              <a:rPr lang="en-GB" sz="2800" dirty="0" err="1" smtClean="0">
                <a:solidFill>
                  <a:srgbClr val="FF0000"/>
                </a:solidFill>
                <a:latin typeface="Comic Sans MS" pitchFamily="66" charset="0"/>
              </a:rPr>
              <a:t>Difficolt</a:t>
            </a:r>
            <a:r>
              <a:rPr lang="en-GB" sz="2800" dirty="0" err="1" smtClean="0">
                <a:solidFill>
                  <a:srgbClr val="FF0000"/>
                </a:solidFill>
              </a:rPr>
              <a:t>à</a:t>
            </a:r>
            <a:r>
              <a:rPr lang="en-GB" sz="2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GB" sz="2800" dirty="0" err="1" smtClean="0">
                <a:solidFill>
                  <a:srgbClr val="FF0000"/>
                </a:solidFill>
                <a:latin typeface="Comic Sans MS" pitchFamily="66" charset="0"/>
              </a:rPr>
              <a:t>Diagnostiche</a:t>
            </a:r>
            <a:endParaRPr lang="en-GB" sz="28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357298"/>
            <a:ext cx="5464183" cy="525621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80000"/>
              </a:lnSpc>
              <a:defRPr/>
            </a:pPr>
            <a:endParaRPr lang="it-IT" sz="2800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La Psoriasi può essere presente ma       rimanere     sconosciuta     nelle   seguenti   sedi 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  fessura </a:t>
            </a: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interglutea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, sottomam-maria, attorno l’ombelico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Onicopatia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2800" dirty="0" err="1" smtClean="0">
                <a:solidFill>
                  <a:srgbClr val="00FF00"/>
                </a:solidFill>
                <a:latin typeface="Comic Sans MS" pitchFamily="66" charset="0"/>
              </a:rPr>
              <a:t>psoriasica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: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 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lesioni ungueali nel 40-45% dei </a:t>
            </a:r>
            <a:r>
              <a:rPr lang="it-IT" sz="2800" dirty="0" err="1" smtClean="0">
                <a:solidFill>
                  <a:srgbClr val="FFFF00"/>
                </a:solidFill>
                <a:latin typeface="Comic Sans MS" pitchFamily="66" charset="0"/>
              </a:rPr>
              <a:t>pz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 con  psoriasi  </a:t>
            </a:r>
            <a:r>
              <a:rPr lang="it-IT" sz="2800" dirty="0" err="1" smtClean="0">
                <a:solidFill>
                  <a:srgbClr val="FFFF00"/>
                </a:solidFill>
                <a:latin typeface="Comic Sans MS" pitchFamily="66" charset="0"/>
              </a:rPr>
              <a:t>sine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 artrite e </a:t>
            </a: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   nell’ 87 %  dei  </a:t>
            </a:r>
            <a:r>
              <a:rPr lang="it-IT" sz="2800" dirty="0" err="1" smtClean="0">
                <a:solidFill>
                  <a:srgbClr val="FFFF00"/>
                </a:solidFill>
                <a:latin typeface="Comic Sans MS" pitchFamily="66" charset="0"/>
              </a:rPr>
              <a:t>pz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 con  </a:t>
            </a:r>
            <a:r>
              <a:rPr lang="it-IT" sz="2800" dirty="0" err="1" smtClean="0">
                <a:solidFill>
                  <a:srgbClr val="FFFF00"/>
                </a:solidFill>
                <a:latin typeface="Comic Sans MS" pitchFamily="66" charset="0"/>
              </a:rPr>
              <a:t>PsA</a:t>
            </a: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1700" i="1" dirty="0" smtClean="0">
                <a:solidFill>
                  <a:srgbClr val="FF0000"/>
                </a:solidFill>
                <a:latin typeface="Comic Sans MS" pitchFamily="66" charset="0"/>
              </a:rPr>
              <a:t>(</a:t>
            </a:r>
            <a:r>
              <a:rPr lang="it-IT" sz="1700" dirty="0" err="1" smtClean="0">
                <a:solidFill>
                  <a:srgbClr val="FF0000"/>
                </a:solidFill>
                <a:latin typeface="Comic Sans MS" pitchFamily="66" charset="0"/>
              </a:rPr>
              <a:t>Gladmann</a:t>
            </a:r>
            <a:r>
              <a:rPr lang="it-IT" sz="1700" dirty="0" smtClean="0">
                <a:solidFill>
                  <a:srgbClr val="FF0000"/>
                </a:solidFill>
                <a:latin typeface="Comic Sans MS" pitchFamily="66" charset="0"/>
              </a:rPr>
              <a:t> DD</a:t>
            </a:r>
            <a:r>
              <a:rPr lang="it-IT" sz="1700" i="1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</a:p>
          <a:p>
            <a:pPr eaLnBrk="1" hangingPunct="1">
              <a:lnSpc>
                <a:spcPct val="80000"/>
              </a:lnSpc>
              <a:defRPr/>
            </a:pPr>
            <a:endParaRPr lang="it-IT" sz="2800" i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buNone/>
              <a:defRPr/>
            </a:pPr>
            <a:r>
              <a:rPr lang="it-IT" sz="2800" i="1" dirty="0" smtClean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it-IT" sz="2800" i="1" dirty="0" smtClean="0">
                <a:solidFill>
                  <a:srgbClr val="00B0F0"/>
                </a:solidFill>
                <a:latin typeface="Comic Sans MS" pitchFamily="66" charset="0"/>
              </a:rPr>
              <a:t>Spesso    le   unghie   non  sono osservate dai medici, compresi  a  volte  anche  i  Reumatologi !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800" b="1" dirty="0" smtClean="0">
              <a:latin typeface="Comic Sans MS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it-IT" sz="2400" dirty="0" smtClean="0">
              <a:latin typeface="Comic Sans MS" pitchFamily="66" charset="0"/>
            </a:endParaRPr>
          </a:p>
          <a:p>
            <a:pPr eaLnBrk="1" hangingPunct="1">
              <a:lnSpc>
                <a:spcPct val="10000"/>
              </a:lnSpc>
              <a:spcBef>
                <a:spcPct val="50000"/>
              </a:spcBef>
              <a:buFontTx/>
              <a:buChar char="–"/>
              <a:defRPr/>
            </a:pPr>
            <a:endParaRPr lang="en-GB" sz="2400" dirty="0" smtClean="0">
              <a:latin typeface="Comic Sans MS" pitchFamily="66" charset="0"/>
            </a:endParaRPr>
          </a:p>
        </p:txBody>
      </p:sp>
      <p:pic>
        <p:nvPicPr>
          <p:cNvPr id="55300" name="Picture 4" descr="natal cleft"/>
          <p:cNvPicPr>
            <a:picLocks noChangeAspect="1" noChangeArrowheads="1"/>
          </p:cNvPicPr>
          <p:nvPr/>
        </p:nvPicPr>
        <p:blipFill>
          <a:blip r:embed="rId2"/>
          <a:srcRect l="1755" r="7018"/>
          <a:stretch>
            <a:fillRect/>
          </a:stretch>
        </p:blipFill>
        <p:spPr bwMode="auto">
          <a:xfrm>
            <a:off x="6215074" y="571480"/>
            <a:ext cx="2376488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8243888" y="333375"/>
            <a:ext cx="720725" cy="36671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it-IT">
              <a:latin typeface="Tahoma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6446" y="4000504"/>
            <a:ext cx="3124200" cy="242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4" y="642918"/>
            <a:ext cx="7715250" cy="71436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Comic Sans MS" pitchFamily="66" charset="0"/>
              </a:rPr>
              <a:t>ONICOPSORIASI </a:t>
            </a:r>
            <a:endParaRPr lang="en-GB" sz="2800" b="1" dirty="0" smtClean="0">
              <a:solidFill>
                <a:srgbClr val="00FF00"/>
              </a:solidFill>
              <a:latin typeface="Comic Sans MS" pitchFamily="66" charset="0"/>
            </a:endParaRPr>
          </a:p>
        </p:txBody>
      </p:sp>
      <p:pic>
        <p:nvPicPr>
          <p:cNvPr id="2276354" name="Picture 2" descr="C:\Users\PINO\Desktop\IMG_01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714620"/>
            <a:ext cx="4000528" cy="3286148"/>
          </a:xfrm>
          <a:prstGeom prst="rect">
            <a:avLst/>
          </a:prstGeom>
          <a:noFill/>
        </p:spPr>
      </p:pic>
      <p:pic>
        <p:nvPicPr>
          <p:cNvPr id="2276355" name="Picture 3" descr="C:\Users\PINO\Desktop\IMG_01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714620"/>
            <a:ext cx="4000528" cy="321471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772400" cy="700086"/>
          </a:xfrm>
        </p:spPr>
        <p:txBody>
          <a:bodyPr/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it-IT" sz="2400" b="1" dirty="0" smtClean="0">
                <a:solidFill>
                  <a:srgbClr val="FFFF00"/>
                </a:solidFill>
                <a:latin typeface="Comic Sans MS" pitchFamily="66" charset="0"/>
              </a:rPr>
              <a:t>PROBLEMATICA   CLINICA</a:t>
            </a:r>
            <a:endParaRPr lang="it-IT" sz="2400" b="1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0034" y="1142984"/>
            <a:ext cx="8258204" cy="7715304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it-IT" sz="8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   </a:t>
            </a:r>
            <a:r>
              <a:rPr lang="it-IT" sz="86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ASSIALE</a:t>
            </a:r>
          </a:p>
          <a:p>
            <a:pPr algn="ctr">
              <a:buNone/>
            </a:pPr>
            <a:endParaRPr lang="it-IT" sz="8600" b="1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it-IT" sz="7200" b="1" u="sng" dirty="0" smtClean="0">
                <a:solidFill>
                  <a:srgbClr val="00FF00"/>
                </a:solidFill>
              </a:rPr>
              <a:t>SENZA    SACROILEITE </a:t>
            </a:r>
            <a:r>
              <a:rPr lang="it-IT" sz="7200" b="1" dirty="0" smtClean="0">
                <a:solidFill>
                  <a:srgbClr val="00FF00"/>
                </a:solidFill>
              </a:rPr>
              <a:t>               </a:t>
            </a:r>
            <a:r>
              <a:rPr lang="it-IT" sz="7200" b="1" dirty="0" smtClean="0"/>
              <a:t>e</a:t>
            </a:r>
            <a:r>
              <a:rPr lang="it-IT" sz="7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     </a:t>
            </a:r>
            <a:r>
              <a:rPr lang="it-IT" sz="7200" b="1" u="sng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HLA B 27   NEGATIVE</a:t>
            </a:r>
          </a:p>
          <a:p>
            <a:pPr algn="ctr">
              <a:buNone/>
            </a:pPr>
            <a:endParaRPr lang="it-IT" sz="70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ctr">
              <a:buNone/>
            </a:pPr>
            <a:r>
              <a:rPr lang="it-IT" sz="7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</a:t>
            </a:r>
            <a:endParaRPr lang="it-IT" sz="70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>
              <a:buNone/>
            </a:pPr>
            <a:r>
              <a:rPr lang="it-IT" sz="51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con   segni   di  </a:t>
            </a:r>
            <a:r>
              <a:rPr lang="it-IT" sz="5100" dirty="0" smtClean="0">
                <a:solidFill>
                  <a:srgbClr val="FF0000"/>
                </a:solidFill>
              </a:rPr>
              <a:t>      </a:t>
            </a:r>
            <a:r>
              <a:rPr lang="it-IT" sz="5100" dirty="0" smtClean="0">
                <a:solidFill>
                  <a:srgbClr val="FF0000"/>
                </a:solidFill>
              </a:rPr>
              <a:t>   </a:t>
            </a:r>
            <a:r>
              <a:rPr lang="it-IT" sz="7400" b="1" dirty="0" smtClean="0">
                <a:solidFill>
                  <a:srgbClr val="FF0000"/>
                </a:solidFill>
              </a:rPr>
              <a:t>SPONDILITE</a:t>
            </a:r>
            <a:r>
              <a:rPr lang="it-IT" sz="5100" dirty="0" smtClean="0">
                <a:solidFill>
                  <a:srgbClr val="FF0000"/>
                </a:solidFill>
              </a:rPr>
              <a:t> </a:t>
            </a:r>
          </a:p>
          <a:p>
            <a:pPr>
              <a:buNone/>
            </a:pPr>
            <a:r>
              <a:rPr lang="it-IT" sz="5100" dirty="0" smtClean="0">
                <a:solidFill>
                  <a:srgbClr val="FF0000"/>
                </a:solidFill>
              </a:rPr>
              <a:t>  </a:t>
            </a:r>
            <a:r>
              <a:rPr lang="it-IT" sz="5100" dirty="0" smtClean="0"/>
              <a:t>        </a:t>
            </a:r>
          </a:p>
          <a:p>
            <a:pPr>
              <a:buNone/>
            </a:pPr>
            <a:r>
              <a:rPr lang="it-IT" sz="5100" dirty="0" smtClean="0"/>
              <a:t>     </a:t>
            </a:r>
            <a:r>
              <a:rPr lang="it-IT" sz="51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 / o  con                 </a:t>
            </a:r>
            <a:r>
              <a:rPr lang="it-IT" sz="51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it-IT" sz="7400" b="1" dirty="0" smtClean="0">
                <a:solidFill>
                  <a:srgbClr val="FF0000"/>
                </a:solidFill>
              </a:rPr>
              <a:t>SINFISITE  PUBICA  </a:t>
            </a:r>
          </a:p>
          <a:p>
            <a:pPr>
              <a:buNone/>
            </a:pPr>
            <a:endParaRPr lang="it-IT" sz="51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it-IT" sz="5100" dirty="0" smtClean="0">
                <a:solidFill>
                  <a:srgbClr val="FF0000"/>
                </a:solidFill>
              </a:rPr>
              <a:t>     </a:t>
            </a:r>
            <a:r>
              <a:rPr lang="it-IT" sz="51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 / o  della</a:t>
            </a:r>
            <a:r>
              <a:rPr lang="it-IT" sz="5100" dirty="0" smtClean="0">
                <a:solidFill>
                  <a:srgbClr val="FF0000"/>
                </a:solidFill>
              </a:rPr>
              <a:t>               </a:t>
            </a:r>
            <a:r>
              <a:rPr lang="it-IT" sz="5100" dirty="0" smtClean="0">
                <a:solidFill>
                  <a:srgbClr val="FF0000"/>
                </a:solidFill>
              </a:rPr>
              <a:t>   </a:t>
            </a:r>
            <a:r>
              <a:rPr lang="it-IT" sz="5100" b="1" dirty="0" smtClean="0">
                <a:solidFill>
                  <a:srgbClr val="FF0000"/>
                </a:solidFill>
              </a:rPr>
              <a:t>INFIAMMAZIONE   DELLA    </a:t>
            </a:r>
            <a:r>
              <a:rPr lang="it-IT" sz="7400" b="1" dirty="0" smtClean="0">
                <a:solidFill>
                  <a:srgbClr val="FF0000"/>
                </a:solidFill>
              </a:rPr>
              <a:t>MANUBRIO – STERNALE</a:t>
            </a:r>
          </a:p>
          <a:p>
            <a:pPr>
              <a:buNone/>
            </a:pPr>
            <a:endParaRPr lang="it-IT" sz="74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it-IT" sz="7400" b="1" dirty="0" smtClean="0">
                <a:solidFill>
                  <a:srgbClr val="FF0000"/>
                </a:solidFill>
              </a:rPr>
              <a:t>                                                          </a:t>
            </a:r>
            <a:r>
              <a:rPr lang="it-IT" sz="12300" b="1" dirty="0" smtClean="0">
                <a:solidFill>
                  <a:srgbClr val="FFFF00"/>
                </a:solidFill>
              </a:rPr>
              <a:t>!?</a:t>
            </a:r>
            <a:endParaRPr lang="it-IT" sz="12300" b="1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it-IT" sz="26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endParaRPr lang="it-IT" dirty="0" smtClean="0"/>
          </a:p>
          <a:p>
            <a:pPr>
              <a:buNone/>
            </a:pPr>
            <a:r>
              <a:rPr lang="it-IT" sz="5000" dirty="0" smtClean="0"/>
              <a:t> </a:t>
            </a:r>
            <a:endParaRPr lang="it-IT" sz="5000" u="sng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it-IT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it-IT" sz="5900" dirty="0" smtClean="0">
                <a:solidFill>
                  <a:srgbClr val="FF0000"/>
                </a:solidFill>
              </a:rPr>
              <a:t> </a:t>
            </a:r>
            <a:endParaRPr lang="it-IT" sz="59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it-IT" sz="32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it-IT" dirty="0" smtClean="0">
                <a:solidFill>
                  <a:srgbClr val="FF0000"/>
                </a:solidFill>
              </a:rPr>
              <a:t>     </a:t>
            </a:r>
          </a:p>
          <a:p>
            <a:pPr>
              <a:buNone/>
            </a:pPr>
            <a:r>
              <a:rPr lang="it-IT" dirty="0" smtClean="0">
                <a:solidFill>
                  <a:srgbClr val="00FF00"/>
                </a:solidFill>
              </a:rPr>
              <a:t> </a:t>
            </a:r>
          </a:p>
          <a:p>
            <a:pPr>
              <a:buNone/>
            </a:pPr>
            <a:r>
              <a:rPr lang="it-IT" dirty="0" smtClean="0"/>
              <a:t>                                                 </a:t>
            </a:r>
            <a:r>
              <a:rPr lang="it-IT" sz="6000" dirty="0" smtClean="0"/>
              <a:t> </a:t>
            </a:r>
            <a:endParaRPr lang="it-IT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00042"/>
            <a:ext cx="8115328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3200" b="1" dirty="0" smtClean="0">
                <a:solidFill>
                  <a:srgbClr val="FF0000"/>
                </a:solidFill>
              </a:rPr>
              <a:t>UNDIFFERENTIATED  SPONDYLOARTHRITIS </a:t>
            </a:r>
            <a:br>
              <a:rPr lang="it-IT" sz="3200" b="1" dirty="0" smtClean="0">
                <a:solidFill>
                  <a:srgbClr val="FF0000"/>
                </a:solidFill>
              </a:rPr>
            </a:br>
            <a:r>
              <a:rPr lang="it-IT" sz="3200" b="1" dirty="0" smtClean="0">
                <a:solidFill>
                  <a:srgbClr val="FF0000"/>
                </a:solidFill>
              </a:rPr>
              <a:t>( USPA ) </a:t>
            </a:r>
            <a:endParaRPr lang="it-IT" sz="3200" b="1" dirty="0" smtClean="0">
              <a:solidFill>
                <a:srgbClr val="FF0000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2976" y="1783560"/>
            <a:ext cx="7543824" cy="4572000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lnSpc>
                <a:spcPct val="90000"/>
              </a:lnSpc>
              <a:defRPr/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  <a:defRPr/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2400" dirty="0" smtClean="0"/>
              <a:t>  </a:t>
            </a:r>
            <a:r>
              <a:rPr lang="it-IT" sz="4300" dirty="0" smtClean="0">
                <a:solidFill>
                  <a:srgbClr val="FFFF00"/>
                </a:solidFill>
              </a:rPr>
              <a:t>The   </a:t>
            </a:r>
            <a:r>
              <a:rPr lang="it-IT" sz="4300" dirty="0" smtClean="0">
                <a:solidFill>
                  <a:srgbClr val="FFFF00"/>
                </a:solidFill>
              </a:rPr>
              <a:t>     major          </a:t>
            </a:r>
            <a:r>
              <a:rPr lang="it-IT" sz="4300" dirty="0" err="1" smtClean="0">
                <a:solidFill>
                  <a:srgbClr val="FFFF00"/>
                </a:solidFill>
              </a:rPr>
              <a:t>difference</a:t>
            </a:r>
            <a:r>
              <a:rPr lang="it-IT" sz="4300" dirty="0" smtClean="0">
                <a:solidFill>
                  <a:srgbClr val="FFFF00"/>
                </a:solidFill>
              </a:rPr>
              <a:t>        </a:t>
            </a:r>
            <a:r>
              <a:rPr lang="it-IT" sz="4300" dirty="0" err="1" smtClean="0">
                <a:solidFill>
                  <a:srgbClr val="FFFF00"/>
                </a:solidFill>
              </a:rPr>
              <a:t>between</a:t>
            </a:r>
            <a:r>
              <a:rPr lang="it-IT" sz="4300" dirty="0" smtClean="0">
                <a:solidFill>
                  <a:srgbClr val="FFFF00"/>
                </a:solidFill>
              </a:rPr>
              <a:t>  </a:t>
            </a:r>
            <a:r>
              <a:rPr lang="it-IT" sz="4300" dirty="0" smtClean="0">
                <a:solidFill>
                  <a:srgbClr val="FFFF00"/>
                </a:solidFill>
              </a:rPr>
              <a:t>      </a:t>
            </a:r>
            <a:r>
              <a:rPr lang="it-IT" sz="4300" dirty="0" err="1" smtClean="0">
                <a:solidFill>
                  <a:srgbClr val="FFFF00"/>
                </a:solidFill>
              </a:rPr>
              <a:t>USpA</a:t>
            </a:r>
            <a:endParaRPr lang="it-IT" sz="43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4300" dirty="0" smtClean="0">
                <a:solidFill>
                  <a:srgbClr val="FFFF00"/>
                </a:solidFill>
              </a:rPr>
              <a:t> </a:t>
            </a:r>
            <a:endParaRPr lang="it-IT" sz="43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4300" dirty="0" smtClean="0">
                <a:solidFill>
                  <a:srgbClr val="FFFF00"/>
                </a:solidFill>
              </a:rPr>
              <a:t> and  </a:t>
            </a:r>
            <a:r>
              <a:rPr lang="it-IT" sz="4300" dirty="0" smtClean="0">
                <a:solidFill>
                  <a:srgbClr val="FFFF00"/>
                </a:solidFill>
              </a:rPr>
              <a:t>     </a:t>
            </a:r>
            <a:r>
              <a:rPr lang="it-IT" sz="4300" dirty="0" err="1" smtClean="0">
                <a:solidFill>
                  <a:srgbClr val="FFFF00"/>
                </a:solidFill>
              </a:rPr>
              <a:t>Ankylosing</a:t>
            </a:r>
            <a:r>
              <a:rPr lang="it-IT" sz="4300" dirty="0" smtClean="0">
                <a:solidFill>
                  <a:srgbClr val="FFFF00"/>
                </a:solidFill>
              </a:rPr>
              <a:t>     </a:t>
            </a:r>
            <a:r>
              <a:rPr lang="it-IT" sz="4300" dirty="0" err="1" smtClean="0">
                <a:solidFill>
                  <a:srgbClr val="FFFF00"/>
                </a:solidFill>
              </a:rPr>
              <a:t>spondylitis</a:t>
            </a:r>
            <a:r>
              <a:rPr lang="it-IT" sz="4300" dirty="0" smtClean="0">
                <a:solidFill>
                  <a:srgbClr val="FFFF00"/>
                </a:solidFill>
              </a:rPr>
              <a:t>       </a:t>
            </a:r>
            <a:r>
              <a:rPr lang="it-IT" sz="4300" dirty="0" err="1" smtClean="0">
                <a:solidFill>
                  <a:srgbClr val="FFFF00"/>
                </a:solidFill>
              </a:rPr>
              <a:t>is</a:t>
            </a:r>
            <a:r>
              <a:rPr lang="it-IT" sz="4300" dirty="0" smtClean="0">
                <a:solidFill>
                  <a:srgbClr val="FFFF00"/>
                </a:solidFill>
              </a:rPr>
              <a:t> </a:t>
            </a:r>
            <a:r>
              <a:rPr lang="it-IT" sz="4300" dirty="0" smtClean="0">
                <a:solidFill>
                  <a:srgbClr val="FFFF00"/>
                </a:solidFill>
              </a:rPr>
              <a:t>     </a:t>
            </a:r>
            <a:r>
              <a:rPr lang="it-IT" sz="4300" dirty="0" err="1" smtClean="0">
                <a:solidFill>
                  <a:srgbClr val="FFFF00"/>
                </a:solidFill>
              </a:rPr>
              <a:t>that</a:t>
            </a:r>
            <a:r>
              <a:rPr lang="it-IT" sz="4300" dirty="0" smtClean="0">
                <a:solidFill>
                  <a:srgbClr val="FFFF00"/>
                </a:solidFill>
              </a:rPr>
              <a:t>      </a:t>
            </a:r>
            <a:r>
              <a:rPr lang="it-IT" sz="4300" dirty="0" err="1" smtClean="0">
                <a:solidFill>
                  <a:srgbClr val="FFFF00"/>
                </a:solidFill>
              </a:rPr>
              <a:t>plain</a:t>
            </a:r>
            <a:endParaRPr lang="it-IT" sz="43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4300" dirty="0" smtClean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4300" dirty="0" smtClean="0">
                <a:solidFill>
                  <a:srgbClr val="FFFF00"/>
                </a:solidFill>
              </a:rPr>
              <a:t> film </a:t>
            </a:r>
            <a:r>
              <a:rPr lang="it-IT" sz="4300" dirty="0" smtClean="0">
                <a:solidFill>
                  <a:srgbClr val="FFFF00"/>
                </a:solidFill>
              </a:rPr>
              <a:t>        </a:t>
            </a:r>
            <a:r>
              <a:rPr lang="it-IT" sz="4300" dirty="0" err="1" smtClean="0">
                <a:solidFill>
                  <a:srgbClr val="FFFF00"/>
                </a:solidFill>
              </a:rPr>
              <a:t>radiographic</a:t>
            </a:r>
            <a:r>
              <a:rPr lang="it-IT" sz="4300" dirty="0" smtClean="0">
                <a:solidFill>
                  <a:srgbClr val="FFFF00"/>
                </a:solidFill>
              </a:rPr>
              <a:t>      </a:t>
            </a:r>
            <a:r>
              <a:rPr lang="it-IT" sz="4300" dirty="0" err="1" smtClean="0">
                <a:solidFill>
                  <a:srgbClr val="FFFF00"/>
                </a:solidFill>
              </a:rPr>
              <a:t>evidence</a:t>
            </a:r>
            <a:r>
              <a:rPr lang="it-IT" sz="4300" dirty="0" smtClean="0">
                <a:solidFill>
                  <a:srgbClr val="FFFF00"/>
                </a:solidFill>
              </a:rPr>
              <a:t>      </a:t>
            </a:r>
            <a:r>
              <a:rPr lang="it-IT" sz="4300" dirty="0" err="1" smtClean="0">
                <a:solidFill>
                  <a:srgbClr val="FFFF00"/>
                </a:solidFill>
              </a:rPr>
              <a:t>of</a:t>
            </a:r>
            <a:r>
              <a:rPr lang="it-IT" sz="4300" dirty="0" smtClean="0">
                <a:solidFill>
                  <a:srgbClr val="FFFF00"/>
                </a:solidFill>
              </a:rPr>
              <a:t>       </a:t>
            </a:r>
            <a:r>
              <a:rPr lang="it-IT" sz="43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Sacroiliitis</a:t>
            </a:r>
            <a:endParaRPr lang="it-IT" sz="43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43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in 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</a:t>
            </a:r>
            <a:r>
              <a:rPr lang="it-IT" sz="43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either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</a:t>
            </a:r>
            <a:r>
              <a:rPr lang="it-IT" sz="43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absent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or       </a:t>
            </a:r>
            <a:r>
              <a:rPr lang="it-IT" sz="43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mild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  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</a:t>
            </a:r>
            <a:r>
              <a:rPr lang="it-IT" sz="43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USpA</a:t>
            </a:r>
            <a:r>
              <a:rPr lang="it-IT" sz="43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it-IT" sz="43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2400" dirty="0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1600" dirty="0" smtClean="0"/>
              <a:t>		</a:t>
            </a:r>
            <a:r>
              <a:rPr lang="it-IT" sz="1600" dirty="0" smtClean="0"/>
              <a:t>                                                                 </a:t>
            </a:r>
            <a:r>
              <a:rPr lang="it-IT" sz="2400" b="1" dirty="0" err="1" smtClean="0"/>
              <a:t>Zochling</a:t>
            </a:r>
            <a:r>
              <a:rPr lang="it-IT" sz="2400" b="1" dirty="0" smtClean="0"/>
              <a:t> </a:t>
            </a:r>
            <a:r>
              <a:rPr lang="it-IT" sz="2400" b="1" dirty="0" smtClean="0"/>
              <a:t>J </a:t>
            </a:r>
            <a:r>
              <a:rPr lang="it-IT" sz="2400" b="1" dirty="0" err="1" smtClean="0"/>
              <a:t>Rheumatology</a:t>
            </a:r>
            <a:r>
              <a:rPr lang="it-IT" sz="2400" b="1" dirty="0" smtClean="0"/>
              <a:t>  2005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77812"/>
            <a:ext cx="8501122" cy="1222361"/>
          </a:xfrm>
        </p:spPr>
        <p:txBody>
          <a:bodyPr/>
          <a:lstStyle/>
          <a:p>
            <a:pPr algn="ctr"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   SPA  INDIFFERENZIATE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SONO   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SpA   PER   LE   QUALI   NON   E’   DIMOSTRABILE   UNA   CORRELAZIONE  CON   LA    PSORIASI,    CON    LE   IBD,    CON    UNA    INFEZIONE    DA   MICROBI  ARTRITOGENI</a:t>
            </a:r>
            <a:r>
              <a:rPr lang="it-IT" sz="1200" b="1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1200" b="1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Spondyloarthritides</a:t>
            </a:r>
            <a:endParaRPr lang="it-IT" sz="28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285992"/>
            <a:ext cx="8229600" cy="400051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Ankylosing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spondylitis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defRPr/>
            </a:pPr>
            <a:endParaRPr lang="it-IT" sz="1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it-IT" sz="3200" dirty="0" err="1" smtClean="0">
                <a:solidFill>
                  <a:srgbClr val="00FF00"/>
                </a:solidFill>
                <a:latin typeface="Comic Sans MS" pitchFamily="66" charset="0"/>
              </a:rPr>
              <a:t>Undifferentiated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buNone/>
              <a:defRPr/>
            </a:pP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it-IT" sz="3200" dirty="0" err="1" smtClean="0">
                <a:solidFill>
                  <a:srgbClr val="00FF00"/>
                </a:solidFill>
                <a:latin typeface="Comic Sans MS" pitchFamily="66" charset="0"/>
              </a:rPr>
              <a:t>spondyloarthritis</a:t>
            </a:r>
            <a:r>
              <a:rPr lang="it-IT" sz="32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buNone/>
              <a:defRPr/>
            </a:pPr>
            <a:endParaRPr lang="it-IT" sz="32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eaLnBrk="1" hangingPunct="1">
              <a:defRPr/>
            </a:pP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Reactive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arthritis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defRPr/>
            </a:pP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Spondyloarthritis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associated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with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psoriasis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defRPr/>
            </a:pP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Spondyloarthritis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associated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with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Crohn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's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disease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and ulcerative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colitis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defRPr/>
            </a:pP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Juvenile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onset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ankylosing</a:t>
            </a:r>
            <a:r>
              <a:rPr lang="it-IT" sz="1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it-IT" sz="1800" dirty="0" err="1" smtClean="0">
                <a:solidFill>
                  <a:srgbClr val="FFFF00"/>
                </a:solidFill>
                <a:latin typeface="Comic Sans MS" pitchFamily="66" charset="0"/>
              </a:rPr>
              <a:t>spondylitis</a:t>
            </a:r>
            <a:r>
              <a:rPr lang="it-IT" sz="1800" dirty="0" smtClean="0">
                <a:latin typeface="Comic Sans MS" pitchFamily="66" charset="0"/>
              </a:rPr>
              <a:t> </a:t>
            </a:r>
          </a:p>
          <a:p>
            <a:pPr eaLnBrk="1" hangingPunct="1">
              <a:buNone/>
              <a:defRPr/>
            </a:pPr>
            <a:endParaRPr lang="it-IT" dirty="0" smtClean="0">
              <a:latin typeface="Comic Sans MS" pitchFamily="66" charset="0"/>
            </a:endParaRPr>
          </a:p>
        </p:txBody>
      </p:sp>
      <p:pic>
        <p:nvPicPr>
          <p:cNvPr id="84996" name="Picture 4" descr="Senza nome-scandito-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2357430"/>
            <a:ext cx="328612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4929188" y="6429396"/>
            <a:ext cx="42148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400" dirty="0" smtClean="0">
                <a:solidFill>
                  <a:srgbClr val="FF0000"/>
                </a:solidFill>
                <a:latin typeface="Comic Sans MS" pitchFamily="66" charset="0"/>
              </a:rPr>
              <a:t>                           Brandt </a:t>
            </a:r>
            <a:r>
              <a:rPr lang="it-IT" sz="1400" dirty="0">
                <a:solidFill>
                  <a:srgbClr val="FF0000"/>
                </a:solidFill>
                <a:latin typeface="Comic Sans MS" pitchFamily="66" charset="0"/>
              </a:rPr>
              <a:t>J  </a:t>
            </a:r>
            <a:r>
              <a:rPr lang="it-IT" sz="1400" dirty="0" err="1">
                <a:solidFill>
                  <a:srgbClr val="FF0000"/>
                </a:solidFill>
                <a:latin typeface="Comic Sans MS" pitchFamily="66" charset="0"/>
              </a:rPr>
              <a:t>Rheumatology</a:t>
            </a:r>
            <a:r>
              <a:rPr lang="it-IT" sz="1400" dirty="0">
                <a:solidFill>
                  <a:srgbClr val="FF0000"/>
                </a:solidFill>
                <a:latin typeface="Comic Sans MS" pitchFamily="66" charset="0"/>
              </a:rPr>
              <a:t> 1999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00042"/>
            <a:ext cx="9036050" cy="503237"/>
          </a:xfrm>
        </p:spPr>
        <p:txBody>
          <a:bodyPr/>
          <a:lstStyle/>
          <a:p>
            <a:pPr algn="ctr">
              <a:defRPr/>
            </a:pPr>
            <a:r>
              <a:rPr lang="it-IT" sz="2000" b="1" dirty="0">
                <a:solidFill>
                  <a:srgbClr val="FF0000"/>
                </a:solidFill>
                <a:latin typeface="Comic Sans MS" pitchFamily="66" charset="0"/>
              </a:rPr>
              <a:t>SPONDILOENTESOARTRITI   </a:t>
            </a: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CRONICHE  </a:t>
            </a:r>
            <a:r>
              <a:rPr lang="it-IT" sz="2000" b="1" dirty="0">
                <a:solidFill>
                  <a:srgbClr val="FF0000"/>
                </a:solidFill>
                <a:latin typeface="Comic Sans MS" pitchFamily="66" charset="0"/>
              </a:rPr>
              <a:t>INDIFFERENZIATE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5900" y="1714489"/>
            <a:ext cx="8713818" cy="492922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Tx/>
              <a:buNone/>
              <a:defRPr/>
            </a:pPr>
            <a:endParaRPr lang="it-IT" sz="1400" b="1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it-IT" sz="1400" b="1" dirty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       POSSIAMO     RIDURRE    LA   QUOTA   DELLE    SpA  INDIFFERENZIATE  SE   A  TUTTI  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I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      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PAZIENTI      CON     UN    QUADRO   CLINICO    </a:t>
            </a:r>
            <a:r>
              <a:rPr lang="it-IT" sz="1400" dirty="0" err="1">
                <a:solidFill>
                  <a:srgbClr val="FFFF00"/>
                </a:solidFill>
                <a:latin typeface="Comic Sans MS" pitchFamily="66" charset="0"/>
              </a:rPr>
              <a:t>DI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     SpA    FACCIAMO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: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 lvl="2">
              <a:lnSpc>
                <a:spcPct val="80000"/>
              </a:lnSpc>
              <a:buClr>
                <a:srgbClr val="00FF00"/>
              </a:buClr>
              <a:buFont typeface="Wingdings" pitchFamily="2" charset="2"/>
              <a:buChar char="Ø"/>
              <a:defRPr/>
            </a:pPr>
            <a:r>
              <a:rPr lang="it-IT" sz="1400" b="1" dirty="0">
                <a:solidFill>
                  <a:srgbClr val="00FF00"/>
                </a:solidFill>
                <a:latin typeface="Comic Sans MS" pitchFamily="66" charset="0"/>
              </a:rPr>
              <a:t>LA   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ATTENTA    RICERCA  DELLA   </a:t>
            </a: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PSORIASI   CUTANEA / UNGUEALE 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,    LA </a:t>
            </a:r>
          </a:p>
          <a:p>
            <a:pPr lvl="2">
              <a:lnSpc>
                <a:spcPct val="80000"/>
              </a:lnSpc>
              <a:buClr>
                <a:srgbClr val="00FF00"/>
              </a:buClr>
              <a:buNone/>
              <a:defRPr/>
            </a:pP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  RICERCA  DEGLI   ANTIGENI  HLA  </a:t>
            </a:r>
            <a:r>
              <a:rPr lang="it-IT" sz="1400" b="1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CLASSE  I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  CORRELATI 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ALLA  PSORIASI </a:t>
            </a:r>
            <a:endParaRPr lang="it-IT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2">
              <a:lnSpc>
                <a:spcPct val="80000"/>
              </a:lnSpc>
              <a:buClr>
                <a:srgbClr val="00FF00"/>
              </a:buClr>
              <a:buFont typeface="Wingdings" pitchFamily="2" charset="2"/>
              <a:buNone/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FF00"/>
              </a:buClr>
              <a:buFont typeface="Wingdings" pitchFamily="2" charset="2"/>
              <a:buChar char="Ø"/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 lvl="2">
              <a:lnSpc>
                <a:spcPct val="80000"/>
              </a:lnSpc>
              <a:buClr>
                <a:srgbClr val="00FF00"/>
              </a:buClr>
              <a:buFont typeface="Wingdings" pitchFamily="2" charset="2"/>
              <a:buChar char="Ø"/>
              <a:defRPr/>
            </a:pPr>
            <a:r>
              <a:rPr lang="it-IT" sz="1400" b="1" dirty="0">
                <a:solidFill>
                  <a:srgbClr val="00FF00"/>
                </a:solidFill>
                <a:latin typeface="Comic Sans MS" pitchFamily="66" charset="0"/>
              </a:rPr>
              <a:t>LA  RICERCA  COLTURALE,  CON  PCR,  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1400" b="1" dirty="0">
                <a:solidFill>
                  <a:srgbClr val="00FF00"/>
                </a:solidFill>
                <a:latin typeface="Comic Sans MS" pitchFamily="66" charset="0"/>
              </a:rPr>
              <a:t>DEI </a:t>
            </a: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MICROBI  ARTRITOGENI</a:t>
            </a:r>
          </a:p>
          <a:p>
            <a:pPr lvl="2">
              <a:lnSpc>
                <a:spcPct val="80000"/>
              </a:lnSpc>
              <a:buClr>
                <a:srgbClr val="00FF00"/>
              </a:buClr>
              <a:buFont typeface="Wingdings" pitchFamily="2" charset="2"/>
              <a:buChar char="Ø"/>
              <a:defRPr/>
            </a:pPr>
            <a:endParaRPr lang="it-IT" sz="1400" b="1" dirty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Clr>
                <a:srgbClr val="00FF00"/>
              </a:buClr>
              <a:buFont typeface="Wingdings" pitchFamily="2" charset="2"/>
              <a:buChar char="Ø"/>
              <a:defRPr/>
            </a:pPr>
            <a:endParaRPr lang="it-IT" sz="1400" dirty="0">
              <a:solidFill>
                <a:srgbClr val="00FF00"/>
              </a:solidFill>
              <a:latin typeface="Comic Sans MS" pitchFamily="66" charset="0"/>
            </a:endParaRPr>
          </a:p>
          <a:p>
            <a:pPr lvl="2">
              <a:lnSpc>
                <a:spcPct val="80000"/>
              </a:lnSpc>
              <a:buClr>
                <a:srgbClr val="00FF00"/>
              </a:buClr>
              <a:buFont typeface="Wingdings" pitchFamily="2" charset="2"/>
              <a:buChar char="Ø"/>
              <a:defRPr/>
            </a:pPr>
            <a:r>
              <a:rPr lang="it-IT" sz="1400" b="1" dirty="0">
                <a:solidFill>
                  <a:srgbClr val="00FF00"/>
                </a:solidFill>
                <a:latin typeface="Comic Sans MS" pitchFamily="66" charset="0"/>
              </a:rPr>
              <a:t>LO     </a:t>
            </a:r>
            <a:r>
              <a:rPr lang="it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SCREENING     PER     IBD</a:t>
            </a:r>
            <a:r>
              <a:rPr lang="it-IT" sz="1400" b="1" dirty="0">
                <a:solidFill>
                  <a:srgbClr val="00FF00"/>
                </a:solidFill>
                <a:latin typeface="Comic Sans MS" pitchFamily="66" charset="0"/>
              </a:rPr>
              <a:t>,     IN     PARTICOLARE     DEL     </a:t>
            </a:r>
            <a:r>
              <a:rPr lang="it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M. </a:t>
            </a:r>
            <a:endParaRPr lang="it-IT" sz="14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lvl="2">
              <a:lnSpc>
                <a:spcPct val="80000"/>
              </a:lnSpc>
              <a:buClr>
                <a:srgbClr val="00FF00"/>
              </a:buClr>
              <a:buNone/>
              <a:defRPr/>
            </a:pPr>
            <a:r>
              <a:rPr lang="it-IT" sz="14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1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CROHN  </a:t>
            </a:r>
            <a:endParaRPr lang="it-IT" sz="1400" b="1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lvl="2">
              <a:lnSpc>
                <a:spcPct val="80000"/>
              </a:lnSpc>
              <a:buClr>
                <a:srgbClr val="00FF00"/>
              </a:buClr>
              <a:buNone/>
              <a:defRPr/>
            </a:pP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</a:p>
          <a:p>
            <a:pPr lvl="2">
              <a:lnSpc>
                <a:spcPct val="80000"/>
              </a:lnSpc>
              <a:buClr>
                <a:srgbClr val="00FF00"/>
              </a:buClr>
              <a:buFont typeface="Wingdings" pitchFamily="2" charset="2"/>
              <a:buNone/>
              <a:defRPr/>
            </a:pPr>
            <a:r>
              <a:rPr lang="it-IT" sz="1400" b="1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(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CON  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 METODI   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NON    </a:t>
            </a: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INVASIVI,  ES.   ECOGRAFIA   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DELLE    ANSE    DEL  </a:t>
            </a:r>
            <a:endParaRPr lang="it-IT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2">
              <a:lnSpc>
                <a:spcPct val="80000"/>
              </a:lnSpc>
              <a:buClr>
                <a:srgbClr val="00FF00"/>
              </a:buClr>
              <a:buFont typeface="Wingdings" pitchFamily="2" charset="2"/>
              <a:buNone/>
              <a:defRPr/>
            </a:pP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     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TENUE   A  DIGIUNO   E   DOPO   SOMMINISTRAZIONE   </a:t>
            </a:r>
            <a:r>
              <a:rPr lang="it-IT" sz="1400" dirty="0" err="1">
                <a:solidFill>
                  <a:srgbClr val="FFFF00"/>
                </a:solidFill>
                <a:latin typeface="Comic Sans MS" pitchFamily="66" charset="0"/>
              </a:rPr>
              <a:t>DI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   SOLUZIONE   </a:t>
            </a:r>
            <a:endParaRPr lang="it-IT" sz="1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2">
              <a:lnSpc>
                <a:spcPct val="80000"/>
              </a:lnSpc>
              <a:buClr>
                <a:srgbClr val="00FF00"/>
              </a:buClr>
              <a:buFont typeface="Wingdings" pitchFamily="2" charset="2"/>
              <a:buNone/>
              <a:defRPr/>
            </a:pPr>
            <a:r>
              <a:rPr lang="it-IT" sz="1400" dirty="0" smtClean="0">
                <a:solidFill>
                  <a:srgbClr val="FFFF00"/>
                </a:solidFill>
                <a:latin typeface="Comic Sans MS" pitchFamily="66" charset="0"/>
              </a:rPr>
              <a:t>      IPERTONICA </a:t>
            </a:r>
            <a:r>
              <a:rPr lang="it-IT" sz="1400" dirty="0">
                <a:solidFill>
                  <a:srgbClr val="FFFF00"/>
                </a:solidFill>
                <a:latin typeface="Comic Sans MS" pitchFamily="66" charset="0"/>
              </a:rPr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sz="1400" b="1" dirty="0">
              <a:solidFill>
                <a:srgbClr val="00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defRPr/>
            </a:pPr>
            <a:endParaRPr lang="it-IT" sz="1400" dirty="0">
              <a:solidFill>
                <a:srgbClr val="00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472" y="142852"/>
            <a:ext cx="7543800" cy="596882"/>
          </a:xfrm>
        </p:spPr>
        <p:txBody>
          <a:bodyPr/>
          <a:lstStyle/>
          <a:p>
            <a:pPr algn="ctr">
              <a:defRPr/>
            </a:pP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HLA and </a:t>
            </a:r>
            <a:r>
              <a:rPr lang="en-US" sz="2800" dirty="0" err="1" smtClean="0">
                <a:solidFill>
                  <a:srgbClr val="FF0000"/>
                </a:solidFill>
                <a:latin typeface="Comic Sans MS" pitchFamily="66" charset="0"/>
              </a:rPr>
              <a:t>SpA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571500" y="1000125"/>
          <a:ext cx="7886700" cy="5657850"/>
        </p:xfrm>
        <a:graphic>
          <a:graphicData uri="http://schemas.openxmlformats.org/presentationml/2006/ole">
            <p:oleObj spid="_x0000_s1364994" name="Document" r:id="rId3" imgW="8535605" imgH="6014945" progId="Word.Document.8">
              <p:embed/>
            </p:oleObj>
          </a:graphicData>
        </a:graphic>
      </p:graphicFrame>
      <p:sp>
        <p:nvSpPr>
          <p:cNvPr id="4" name="Rettangolo 3"/>
          <p:cNvSpPr/>
          <p:nvPr/>
        </p:nvSpPr>
        <p:spPr>
          <a:xfrm>
            <a:off x="4214810" y="5643578"/>
            <a:ext cx="4572000" cy="5355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Rudwaleit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, M       </a:t>
            </a: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Arthritis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Rheum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2006</a:t>
            </a:r>
          </a:p>
          <a:p>
            <a:pPr lvl="1">
              <a:lnSpc>
                <a:spcPct val="90000"/>
              </a:lnSpc>
              <a:defRPr/>
            </a:pP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Rudwaleit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et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al.   </a:t>
            </a: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Ann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Rheum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Dis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2009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58204" cy="571504"/>
          </a:xfrm>
        </p:spPr>
        <p:txBody>
          <a:bodyPr/>
          <a:lstStyle/>
          <a:p>
            <a:pPr algn="ctr"/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PROBLEMATICA  INDICI  </a:t>
            </a:r>
            <a:r>
              <a:rPr lang="it-IT" sz="2800" dirty="0" err="1" smtClean="0">
                <a:solidFill>
                  <a:srgbClr val="FF0000"/>
                </a:solidFill>
                <a:latin typeface="Comic Sans MS" pitchFamily="66" charset="0"/>
              </a:rPr>
              <a:t>DI</a:t>
            </a: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 FLOGOSI</a:t>
            </a:r>
            <a:endParaRPr lang="it-IT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1571612"/>
            <a:ext cx="8401080" cy="442915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dirty="0" smtClean="0"/>
              <a:t> </a:t>
            </a:r>
          </a:p>
          <a:p>
            <a:endParaRPr lang="it-IT" dirty="0" smtClean="0"/>
          </a:p>
          <a:p>
            <a:pPr algn="ctr">
              <a:buNone/>
            </a:pP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SpA  CON </a:t>
            </a:r>
          </a:p>
          <a:p>
            <a:pPr algn="ctr">
              <a:buNone/>
            </a:pP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INDICI  </a:t>
            </a:r>
            <a:r>
              <a:rPr lang="it-IT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DI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FLOGOSI  NORMALI</a:t>
            </a:r>
          </a:p>
          <a:p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714348" y="500042"/>
            <a:ext cx="7772400" cy="91440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DIAGNOSIS    OF    SPONDYLOARTHRITIS</a:t>
            </a:r>
            <a:endParaRPr lang="it-IT" sz="2800" b="1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472" y="2286000"/>
            <a:ext cx="8043890" cy="45720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it-IT" sz="3100" b="1" dirty="0" err="1" smtClean="0">
                <a:solidFill>
                  <a:srgbClr val="FFFF00"/>
                </a:solidFill>
                <a:latin typeface="Comic Sans MS" pitchFamily="66" charset="0"/>
              </a:rPr>
              <a:t>Laboratory</a:t>
            </a:r>
            <a:r>
              <a:rPr lang="it-IT" sz="3100" b="1" dirty="0" smtClean="0">
                <a:solidFill>
                  <a:srgbClr val="FFFF00"/>
                </a:solidFill>
                <a:latin typeface="Comic Sans MS" pitchFamily="66" charset="0"/>
              </a:rPr>
              <a:t>  </a:t>
            </a:r>
            <a:r>
              <a:rPr lang="it-IT" sz="3100" b="1" dirty="0" err="1" smtClean="0">
                <a:solidFill>
                  <a:srgbClr val="FFFF00"/>
                </a:solidFill>
                <a:latin typeface="Comic Sans MS" pitchFamily="66" charset="0"/>
              </a:rPr>
              <a:t>testing</a:t>
            </a:r>
            <a:r>
              <a:rPr lang="it-IT" sz="31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2400" dirty="0" smtClean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43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5200" dirty="0" smtClean="0">
                <a:solidFill>
                  <a:srgbClr val="00FF00"/>
                </a:solidFill>
                <a:latin typeface="Comic Sans MS" pitchFamily="66" charset="0"/>
              </a:rPr>
              <a:t>CRP</a:t>
            </a:r>
            <a:r>
              <a:rPr lang="it-IT" sz="5200" dirty="0" smtClean="0">
                <a:solidFill>
                  <a:srgbClr val="FFFF00"/>
                </a:solidFill>
                <a:latin typeface="Comic Sans MS" pitchFamily="66" charset="0"/>
              </a:rPr>
              <a:t>   </a:t>
            </a:r>
            <a:r>
              <a:rPr lang="it-IT" sz="5200" dirty="0" err="1" smtClean="0">
                <a:solidFill>
                  <a:srgbClr val="FFFF00"/>
                </a:solidFill>
                <a:latin typeface="Comic Sans MS" pitchFamily="66" charset="0"/>
              </a:rPr>
              <a:t>sensitivity</a:t>
            </a:r>
            <a:r>
              <a:rPr lang="it-IT" sz="5200" dirty="0" smtClean="0">
                <a:solidFill>
                  <a:srgbClr val="FFFF00"/>
                </a:solidFill>
                <a:latin typeface="Comic Sans MS" pitchFamily="66" charset="0"/>
              </a:rPr>
              <a:t>  38.1%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43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43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43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2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Rudwaleit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et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al., </a:t>
            </a:r>
            <a:r>
              <a:rPr lang="it-IT" sz="2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Ann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Rheum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it-IT" sz="2200" dirty="0" err="1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Dis</a:t>
            </a:r>
            <a:r>
              <a:rPr lang="it-IT" sz="2200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 2009;68:777-783</a:t>
            </a:r>
          </a:p>
          <a:p>
            <a:pPr eaLnBrk="1" hangingPunct="1">
              <a:lnSpc>
                <a:spcPct val="90000"/>
              </a:lnSpc>
              <a:defRPr/>
            </a:pPr>
            <a:endParaRPr lang="it-IT" sz="20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defRPr/>
            </a:pPr>
            <a:endParaRPr lang="it-IT" sz="2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endParaRPr lang="it-IT" sz="1800" dirty="0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44" y="285728"/>
            <a:ext cx="9001156" cy="1285884"/>
          </a:xfrm>
        </p:spPr>
        <p:txBody>
          <a:bodyPr/>
          <a:lstStyle/>
          <a:p>
            <a:pPr algn="ctr"/>
            <a:r>
              <a:rPr lang="it-IT" sz="1800" b="1" dirty="0" smtClean="0">
                <a:solidFill>
                  <a:srgbClr val="FF0000"/>
                </a:solidFill>
                <a:latin typeface="Times New Roman" pitchFamily="18" charset="0"/>
              </a:rPr>
              <a:t>METANALISI   PUBBLICAZIONI    SCIENTIFICHE  INTERNAZIONALI MULTIDISCIPLINARI  ( REUMATOLOGIA,  DERMATOLOGIA,  GASTRONTEROLOGIA )</a:t>
            </a:r>
            <a:br>
              <a:rPr lang="it-IT" sz="18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1800" b="1" dirty="0" smtClean="0">
                <a:solidFill>
                  <a:srgbClr val="FF0000"/>
                </a:solidFill>
                <a:latin typeface="Times New Roman" pitchFamily="18" charset="0"/>
              </a:rPr>
              <a:t> +   MIA  ESPERIENZA  PERSONALE :</a:t>
            </a:r>
            <a:r>
              <a:rPr lang="it-IT" sz="22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it-IT" sz="22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it-IT" sz="22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it-IT" sz="28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PREVALENZA  SpA 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2357430"/>
            <a:ext cx="8786874" cy="450057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SPONDILITE  ANCHILOSANTE  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CIRCA  </a:t>
            </a:r>
            <a:r>
              <a:rPr lang="it-IT" sz="2400" b="1" dirty="0" smtClean="0">
                <a:solidFill>
                  <a:srgbClr val="FF0000"/>
                </a:solidFill>
                <a:latin typeface="Times New Roman" pitchFamily="18" charset="0"/>
              </a:rPr>
              <a:t>0.4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%</a:t>
            </a:r>
          </a:p>
          <a:p>
            <a:pPr>
              <a:lnSpc>
                <a:spcPct val="80000"/>
              </a:lnSpc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PSORIASICA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</a:t>
            </a:r>
            <a:r>
              <a:rPr lang="it-IT" sz="18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CIRCA 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1%</a:t>
            </a:r>
          </a:p>
          <a:p>
            <a:pPr>
              <a:lnSpc>
                <a:spcPct val="80000"/>
              </a:lnSpc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ENTEROPATICHE </a:t>
            </a:r>
            <a:r>
              <a:rPr lang="it-IT" sz="1800" b="1" dirty="0" smtClean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it-IT" sz="2400" b="1" dirty="0" smtClean="0">
                <a:solidFill>
                  <a:srgbClr val="FFFF00"/>
                </a:solidFill>
                <a:latin typeface="Times New Roman" pitchFamily="18" charset="0"/>
              </a:rPr>
              <a:t>CIRCA</a:t>
            </a:r>
            <a:r>
              <a:rPr lang="it-IT" sz="2400" b="1" dirty="0" smtClean="0">
                <a:solidFill>
                  <a:srgbClr val="00FF00"/>
                </a:solidFill>
                <a:latin typeface="Times New Roman" pitchFamily="18" charset="0"/>
              </a:rPr>
              <a:t>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0.07%</a:t>
            </a:r>
          </a:p>
          <a:p>
            <a:pPr>
              <a:lnSpc>
                <a:spcPct val="80000"/>
              </a:lnSpc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REATTIVE ?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( </a:t>
            </a:r>
            <a:r>
              <a:rPr lang="it-IT" sz="2400" dirty="0">
                <a:solidFill>
                  <a:srgbClr val="FFFF00"/>
                </a:solidFill>
                <a:latin typeface="Times New Roman" pitchFamily="18" charset="0"/>
              </a:rPr>
              <a:t>PROBABILMENTE  CIRCA  </a:t>
            </a:r>
            <a:r>
              <a:rPr lang="it-IT" sz="2400" b="1" dirty="0">
                <a:solidFill>
                  <a:srgbClr val="FF0000"/>
                </a:solidFill>
                <a:latin typeface="Times New Roman" pitchFamily="18" charset="0"/>
              </a:rPr>
              <a:t>0.1% </a:t>
            </a:r>
            <a:r>
              <a:rPr lang="it-IT" sz="1800" b="1" dirty="0">
                <a:solidFill>
                  <a:srgbClr val="FFFF00"/>
                </a:solidFill>
                <a:latin typeface="Times New Roman" pitchFamily="18" charset="0"/>
              </a:rPr>
              <a:t>)</a:t>
            </a:r>
          </a:p>
          <a:p>
            <a:pPr>
              <a:lnSpc>
                <a:spcPct val="80000"/>
              </a:lnSpc>
            </a:pPr>
            <a:endParaRPr lang="it-IT" sz="1800" b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      </a:t>
            </a:r>
            <a:r>
              <a:rPr lang="it-IT" sz="2000" b="1" u="sng" dirty="0">
                <a:solidFill>
                  <a:srgbClr val="00FF00"/>
                </a:solidFill>
                <a:latin typeface="Times New Roman" pitchFamily="18" charset="0"/>
              </a:rPr>
              <a:t>PREVALENZA  TOTALE  STIMATA  </a:t>
            </a:r>
            <a:r>
              <a:rPr lang="it-IT" sz="2400" b="1" u="sng" dirty="0">
                <a:solidFill>
                  <a:srgbClr val="FFFF00"/>
                </a:solidFill>
                <a:latin typeface="Times New Roman" pitchFamily="18" charset="0"/>
              </a:rPr>
              <a:t>CIRCA</a:t>
            </a:r>
            <a:r>
              <a:rPr lang="it-IT" sz="2400" b="1" u="sng" dirty="0">
                <a:solidFill>
                  <a:srgbClr val="00FF00"/>
                </a:solidFill>
                <a:latin typeface="Times New Roman" pitchFamily="18" charset="0"/>
              </a:rPr>
              <a:t>  </a:t>
            </a:r>
            <a:r>
              <a:rPr lang="it-IT" sz="2400" b="1" u="sng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it-IT" sz="2400" b="1" u="sng" dirty="0">
                <a:solidFill>
                  <a:srgbClr val="FF0000"/>
                </a:solidFill>
                <a:latin typeface="Times New Roman" pitchFamily="18" charset="0"/>
              </a:rPr>
              <a:t>1.5%</a:t>
            </a:r>
          </a:p>
          <a:p>
            <a:pPr>
              <a:lnSpc>
                <a:spcPct val="80000"/>
              </a:lnSpc>
              <a:buFontTx/>
              <a:buNone/>
            </a:pPr>
            <a:endParaRPr lang="it-IT" sz="900" b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  +   </a:t>
            </a: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SpA  INDIFFERENZIATE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        ( PROBABILMENTE  CIRCA  UN  TERZO  </a:t>
            </a:r>
            <a:r>
              <a:rPr lang="it-IT" sz="1800" dirty="0" err="1">
                <a:solidFill>
                  <a:srgbClr val="FFFF00"/>
                </a:solidFill>
                <a:latin typeface="Times New Roman" pitchFamily="18" charset="0"/>
              </a:rPr>
              <a:t>DI</a:t>
            </a:r>
            <a:r>
              <a:rPr lang="it-IT" sz="1800" dirty="0">
                <a:solidFill>
                  <a:srgbClr val="FFFF00"/>
                </a:solidFill>
                <a:latin typeface="Times New Roman" pitchFamily="18" charset="0"/>
              </a:rPr>
              <a:t>  TUTTE  LE  SpA )  </a:t>
            </a:r>
            <a:r>
              <a:rPr lang="it-IT" sz="2400" dirty="0" smtClean="0">
                <a:solidFill>
                  <a:srgbClr val="FFFF00"/>
                </a:solidFill>
                <a:latin typeface="Times New Roman" pitchFamily="18" charset="0"/>
              </a:rPr>
              <a:t>= CIRCA  </a:t>
            </a:r>
            <a:r>
              <a:rPr lang="it-IT" sz="2400" b="1" dirty="0" smtClean="0">
                <a:solidFill>
                  <a:srgbClr val="EB1B05"/>
                </a:solidFill>
                <a:latin typeface="Times New Roman" pitchFamily="18" charset="0"/>
              </a:rPr>
              <a:t>0,7%</a:t>
            </a:r>
            <a:endParaRPr lang="it-IT" sz="2400" b="1" dirty="0">
              <a:solidFill>
                <a:srgbClr val="EB1B05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it-IT" sz="1800" b="1" dirty="0">
                <a:solidFill>
                  <a:srgbClr val="00FF00"/>
                </a:solidFill>
                <a:latin typeface="Times New Roman" pitchFamily="18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35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  </a:t>
            </a:r>
            <a:r>
              <a:rPr lang="it-IT" sz="35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PREVALENZA    SpA   </a:t>
            </a:r>
            <a:r>
              <a:rPr lang="it-IT" sz="3500" b="1" u="sng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CIRCA   </a:t>
            </a:r>
            <a:r>
              <a:rPr lang="it-IT" sz="35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</a:rPr>
              <a:t>2.2 %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it-IT" sz="2400" b="1" u="sng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2600" b="1" dirty="0" smtClean="0">
                <a:solidFill>
                  <a:srgbClr val="FFFF00"/>
                </a:solidFill>
                <a:latin typeface="Times New Roman" pitchFamily="18" charset="0"/>
              </a:rPr>
              <a:t>IL  </a:t>
            </a:r>
            <a:r>
              <a:rPr lang="it-IT" sz="2600" b="1" dirty="0">
                <a:solidFill>
                  <a:srgbClr val="FFFF00"/>
                </a:solidFill>
                <a:latin typeface="Times New Roman" pitchFamily="18" charset="0"/>
              </a:rPr>
              <a:t>TRIPLO   DELL’  ARTRITE   REUMATOIDE !  </a:t>
            </a:r>
            <a:endParaRPr lang="it-IT" sz="2600" b="1" dirty="0" smtClean="0">
              <a:solidFill>
                <a:srgbClr val="FFFF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it-IT" sz="2000" b="1" dirty="0" smtClean="0">
              <a:solidFill>
                <a:srgbClr val="00FF00"/>
              </a:solidFill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r>
              <a:rPr lang="it-IT" sz="2000" b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it-IT" sz="14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it-IT" sz="1800" b="1" i="1" dirty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571480"/>
            <a:ext cx="8143932" cy="6715172"/>
          </a:xfrm>
        </p:spPr>
        <p:txBody>
          <a:bodyPr>
            <a:normAutofit/>
          </a:bodyPr>
          <a:lstStyle/>
          <a:p>
            <a:endParaRPr lang="it-IT" dirty="0" smtClean="0"/>
          </a:p>
          <a:p>
            <a:pPr>
              <a:buNone/>
            </a:pPr>
            <a:r>
              <a:rPr lang="it-IT" dirty="0" smtClean="0">
                <a:solidFill>
                  <a:srgbClr val="FF0000"/>
                </a:solidFill>
              </a:rPr>
              <a:t>                             PROBLEMATICA     </a:t>
            </a:r>
            <a:r>
              <a:rPr lang="it-IT" dirty="0" smtClean="0">
                <a:solidFill>
                  <a:srgbClr val="00FF00"/>
                </a:solidFill>
                <a:latin typeface="Comic Sans MS" pitchFamily="66" charset="0"/>
              </a:rPr>
              <a:t>SPA </a:t>
            </a:r>
          </a:p>
          <a:p>
            <a:pPr algn="ctr">
              <a:buNone/>
            </a:pP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AD</a:t>
            </a:r>
            <a:r>
              <a:rPr lang="it-IT" dirty="0" smtClean="0">
                <a:latin typeface="Comic Sans MS" pitchFamily="66" charset="0"/>
              </a:rPr>
              <a:t>   </a:t>
            </a:r>
            <a:r>
              <a:rPr lang="it-IT" dirty="0" smtClean="0">
                <a:solidFill>
                  <a:srgbClr val="00FF00"/>
                </a:solidFill>
                <a:latin typeface="Comic Sans MS" pitchFamily="66" charset="0"/>
              </a:rPr>
              <a:t>ESCLUSIVO / PREVALENTE </a:t>
            </a:r>
          </a:p>
          <a:p>
            <a:pPr algn="ctr">
              <a:buNone/>
            </a:pPr>
            <a:r>
              <a:rPr lang="it-IT" dirty="0" smtClean="0">
                <a:solidFill>
                  <a:srgbClr val="00FF00"/>
                </a:solidFill>
                <a:latin typeface="Comic Sans MS" pitchFamily="66" charset="0"/>
              </a:rPr>
              <a:t>    QUADRO  CLINICO  POLIENTESITICO </a:t>
            </a:r>
          </a:p>
          <a:p>
            <a:pPr algn="ctr">
              <a:buNone/>
            </a:pPr>
            <a:endParaRPr lang="it-IT" dirty="0" smtClean="0">
              <a:latin typeface="Comic Sans MS" pitchFamily="66" charset="0"/>
            </a:endParaRPr>
          </a:p>
          <a:p>
            <a:pPr algn="ctr">
              <a:buNone/>
            </a:pPr>
            <a:r>
              <a:rPr lang="it-IT" dirty="0" smtClean="0">
                <a:latin typeface="Comic Sans MS" pitchFamily="66" charset="0"/>
              </a:rPr>
              <a:t>    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DIAGNOSI  DIFFERENZIALE  CON  LA </a:t>
            </a:r>
          </a:p>
          <a:p>
            <a:pPr algn="ctr">
              <a:buNone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SINDROME   FIBROMIALGICA</a:t>
            </a:r>
          </a:p>
          <a:p>
            <a:endParaRPr lang="it-IT" dirty="0" smtClean="0"/>
          </a:p>
          <a:p>
            <a:pPr>
              <a:buNone/>
            </a:pPr>
            <a:endParaRPr lang="it-IT" dirty="0" smtClean="0"/>
          </a:p>
          <a:p>
            <a:endParaRPr lang="it-IT" dirty="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20227" name="Object 3"/>
          <p:cNvGraphicFramePr>
            <a:graphicFrameLocks noChangeAspect="1"/>
          </p:cNvGraphicFramePr>
          <p:nvPr/>
        </p:nvGraphicFramePr>
        <p:xfrm>
          <a:off x="428596" y="571480"/>
          <a:ext cx="8286808" cy="5786478"/>
        </p:xfrm>
        <a:graphic>
          <a:graphicData uri="http://schemas.openxmlformats.org/presentationml/2006/ole">
            <p:oleObj spid="_x0000_s1533954" name="Acrobat Document" r:id="rId3" imgW="18173464" imgH="10553700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4516" name="Object 4"/>
          <p:cNvGraphicFramePr>
            <a:graphicFrameLocks noChangeAspect="1"/>
          </p:cNvGraphicFramePr>
          <p:nvPr/>
        </p:nvGraphicFramePr>
        <p:xfrm>
          <a:off x="500034" y="1071546"/>
          <a:ext cx="8143932" cy="4929221"/>
        </p:xfrm>
        <a:graphic>
          <a:graphicData uri="http://schemas.openxmlformats.org/presentationml/2006/ole">
            <p:oleObj spid="_x0000_s1537026" name="Acrobat Document" r:id="rId3" imgW="18040288" imgH="10353472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357166"/>
            <a:ext cx="8786874" cy="6715172"/>
          </a:xfrm>
        </p:spPr>
        <p:txBody>
          <a:bodyPr>
            <a:normAutofit fontScale="62500" lnSpcReduction="20000"/>
          </a:bodyPr>
          <a:lstStyle/>
          <a:p>
            <a:pPr algn="ctr">
              <a:buNone/>
            </a:pPr>
            <a:r>
              <a:rPr lang="it-IT" dirty="0" smtClean="0"/>
              <a:t>   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Diagnosi differenziale </a:t>
            </a:r>
          </a:p>
          <a:p>
            <a:pPr algn="ctr">
              <a:buNone/>
            </a:pP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ENTESITE – DOLORE FIBROMIALGICO</a:t>
            </a:r>
          </a:p>
          <a:p>
            <a:pPr>
              <a:buNone/>
            </a:pPr>
            <a:endParaRPr lang="it-IT" dirty="0" smtClean="0">
              <a:latin typeface="Comic Sans MS" pitchFamily="66" charset="0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Cercare   di   oggettivare   con   tecniche   di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imaging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la  condizione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entesitica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: </a:t>
            </a:r>
          </a:p>
          <a:p>
            <a:endParaRPr lang="it-IT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it-IT" sz="32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ECOGRAFIA</a:t>
            </a: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con SEGNALE </a:t>
            </a:r>
            <a:r>
              <a:rPr lang="it-IT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POWER DOPPLER</a:t>
            </a:r>
          </a:p>
          <a:p>
            <a:pPr lvl="1">
              <a:buNone/>
            </a:pPr>
            <a:r>
              <a:rPr lang="it-IT" sz="3600" dirty="0" smtClean="0">
                <a:solidFill>
                  <a:srgbClr val="00FF00"/>
                </a:solidFill>
                <a:latin typeface="Comic Sans MS" pitchFamily="66" charset="0"/>
              </a:rPr>
              <a:t>   </a:t>
            </a:r>
            <a:r>
              <a:rPr lang="it-IT" dirty="0" smtClean="0">
                <a:latin typeface="Comic Sans MS" pitchFamily="66" charset="0"/>
              </a:rPr>
              <a:t>( COME  INDAGINE  </a:t>
            </a:r>
            <a:r>
              <a:rPr lang="it-IT" dirty="0" err="1" smtClean="0">
                <a:latin typeface="Comic Sans MS" pitchFamily="66" charset="0"/>
              </a:rPr>
              <a:t>DI</a:t>
            </a:r>
            <a:r>
              <a:rPr lang="it-IT" dirty="0" smtClean="0">
                <a:latin typeface="Comic Sans MS" pitchFamily="66" charset="0"/>
              </a:rPr>
              <a:t>  I  LIVELLO ) </a:t>
            </a:r>
          </a:p>
          <a:p>
            <a:pPr lvl="1">
              <a:buFont typeface="Wingdings" pitchFamily="2" charset="2"/>
              <a:buChar char="Ø"/>
            </a:pPr>
            <a:endParaRPr lang="it-IT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it-IT" dirty="0" smtClean="0">
                <a:latin typeface="Comic Sans MS" pitchFamily="66" charset="0"/>
              </a:rPr>
              <a:t>OTTIMA   LA   </a:t>
            </a:r>
            <a:r>
              <a:rPr lang="it-IT" sz="32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RMN  CON  GADOLINIO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  </a:t>
            </a:r>
            <a:r>
              <a:rPr lang="it-IT" dirty="0" smtClean="0">
                <a:latin typeface="Comic Sans MS" pitchFamily="66" charset="0"/>
              </a:rPr>
              <a:t>( MENO FRUIBILE ) </a:t>
            </a:r>
          </a:p>
          <a:p>
            <a:pPr lvl="1">
              <a:buFont typeface="Wingdings" pitchFamily="2" charset="2"/>
              <a:buChar char="Ø"/>
            </a:pPr>
            <a:endParaRPr lang="it-IT" dirty="0" smtClean="0">
              <a:latin typeface="Comic Sans MS" pitchFamily="66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it-IT" dirty="0" smtClean="0">
                <a:latin typeface="Comic Sans MS" pitchFamily="66" charset="0"/>
              </a:rPr>
              <a:t>UTILE  PUO’  RISULTARE  LA  </a:t>
            </a:r>
            <a:r>
              <a:rPr lang="it-IT" sz="3200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SCINTIGRAFIA</a:t>
            </a:r>
            <a:r>
              <a:rPr lang="it-IT" sz="3600" dirty="0" smtClean="0">
                <a:latin typeface="Comic Sans MS" pitchFamily="66" charset="0"/>
              </a:rPr>
              <a:t>  </a:t>
            </a:r>
            <a:r>
              <a:rPr lang="it-IT" dirty="0" smtClean="0">
                <a:latin typeface="Comic Sans MS" pitchFamily="66" charset="0"/>
              </a:rPr>
              <a:t>( MOLTO SENSIBILE, </a:t>
            </a:r>
          </a:p>
          <a:p>
            <a:pPr lvl="1">
              <a:buNone/>
            </a:pPr>
            <a:r>
              <a:rPr lang="it-IT" dirty="0" smtClean="0">
                <a:latin typeface="Comic Sans MS" pitchFamily="66" charset="0"/>
              </a:rPr>
              <a:t>     MA  MENO  SPECIFICA )</a:t>
            </a:r>
          </a:p>
          <a:p>
            <a:endParaRPr lang="it-IT" dirty="0" smtClean="0">
              <a:latin typeface="Comic Sans MS" pitchFamily="66" charset="0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SE  LE  INDAGINI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DI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IMAGING  NON  SONO DIRIMENTI,  MOLTO</a:t>
            </a:r>
          </a:p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  UTILE    SAGGIARE   LA    </a:t>
            </a:r>
            <a:r>
              <a:rPr lang="it-IT" u="sng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SENSIBILITA’   DEL   DOLORE   AI  FANS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, </a:t>
            </a:r>
          </a:p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  QUASI SEMPRE  PRESENTE   NELLE   ENTESITI   ( SENSIBIBILITA’ </a:t>
            </a:r>
          </a:p>
          <a:p>
            <a:pPr>
              <a:buNone/>
            </a:pP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   </a:t>
            </a:r>
            <a:r>
              <a:rPr lang="it-IT" dirty="0" err="1" smtClean="0">
                <a:solidFill>
                  <a:srgbClr val="FFFF00"/>
                </a:solidFill>
                <a:latin typeface="Comic Sans MS" pitchFamily="66" charset="0"/>
              </a:rPr>
              <a:t>DI</a:t>
            </a:r>
            <a:r>
              <a:rPr lang="it-IT" dirty="0" smtClean="0">
                <a:solidFill>
                  <a:srgbClr val="FFFF00"/>
                </a:solidFill>
                <a:latin typeface="Comic Sans MS" pitchFamily="66" charset="0"/>
              </a:rPr>
              <a:t>  VARIO   GRADO ) ,   ASSENTE   NEL   DOLORE  FIBROMIALGICO</a:t>
            </a:r>
          </a:p>
          <a:p>
            <a:pPr>
              <a:buNone/>
            </a:pPr>
            <a:endParaRPr lang="it-IT" sz="2600" dirty="0" smtClean="0">
              <a:latin typeface="Comic Sans MS" pitchFamily="66" charset="0"/>
            </a:endParaRPr>
          </a:p>
          <a:p>
            <a:pPr>
              <a:buNone/>
            </a:pPr>
            <a:r>
              <a:rPr lang="it-IT" sz="2600" dirty="0" smtClean="0">
                <a:latin typeface="Comic Sans MS" pitchFamily="66" charset="0"/>
              </a:rPr>
              <a:t>     N.B.   Spesso, a complicare il quadro, si associa alla SpA anche una </a:t>
            </a:r>
            <a:r>
              <a:rPr lang="it-IT" sz="2600" dirty="0" err="1" smtClean="0">
                <a:latin typeface="Comic Sans MS" pitchFamily="66" charset="0"/>
              </a:rPr>
              <a:t>fibromialgia</a:t>
            </a:r>
            <a:r>
              <a:rPr lang="it-IT" sz="2600" dirty="0" smtClean="0">
                <a:latin typeface="Comic Sans MS" pitchFamily="66" charset="0"/>
              </a:rPr>
              <a:t> secondaria, con tender </a:t>
            </a:r>
            <a:r>
              <a:rPr lang="it-IT" sz="2600" dirty="0" err="1" smtClean="0">
                <a:latin typeface="Comic Sans MS" pitchFamily="66" charset="0"/>
              </a:rPr>
              <a:t>points</a:t>
            </a:r>
            <a:r>
              <a:rPr lang="it-IT" sz="2600" dirty="0" smtClean="0">
                <a:latin typeface="Comic Sans MS" pitchFamily="66" charset="0"/>
              </a:rPr>
              <a:t> positivi</a:t>
            </a:r>
            <a:endParaRPr lang="it-IT" sz="26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28604"/>
            <a:ext cx="9036050" cy="928694"/>
          </a:xfrm>
        </p:spPr>
        <p:txBody>
          <a:bodyPr/>
          <a:lstStyle/>
          <a:p>
            <a:pPr algn="ctr">
              <a:defRPr/>
            </a:pPr>
            <a: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  <a:t>   DIAGNOSI   PRECOCE    DELLE   SpA</a:t>
            </a:r>
            <a:br>
              <a:rPr lang="it-IT" sz="2000" b="1" dirty="0" smtClean="0">
                <a:solidFill>
                  <a:srgbClr val="FF0000"/>
                </a:solidFill>
                <a:latin typeface="Comic Sans MS" pitchFamily="66" charset="0"/>
              </a:rPr>
            </a:br>
            <a:endParaRPr lang="it-IT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1428736"/>
            <a:ext cx="8285222" cy="514353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  <a:defRPr/>
            </a:pPr>
            <a:endParaRPr lang="it-IT" sz="1400" dirty="0">
              <a:solidFill>
                <a:srgbClr val="FFFF00"/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“RED FLAGS”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800" b="1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4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it-IT" sz="2800" dirty="0" smtClean="0">
                <a:solidFill>
                  <a:srgbClr val="FC560C"/>
                </a:solidFill>
                <a:latin typeface="Comic Sans MS" pitchFamily="66" charset="0"/>
              </a:rPr>
              <a:t>RED  FLAGS    </a:t>
            </a:r>
            <a:r>
              <a:rPr lang="it-IT" sz="2800" dirty="0" smtClean="0">
                <a:solidFill>
                  <a:srgbClr val="09FF09"/>
                </a:solidFill>
                <a:latin typeface="Comic Sans MS" pitchFamily="66" charset="0"/>
              </a:rPr>
              <a:t>CLINICHE 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sz="2800" dirty="0" smtClean="0">
              <a:solidFill>
                <a:srgbClr val="09FF09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sz="2800" dirty="0" smtClean="0">
              <a:solidFill>
                <a:srgbClr val="09FF09"/>
              </a:solidFill>
              <a:latin typeface="Comic Sans MS" pitchFamily="66" charset="0"/>
            </a:endParaRPr>
          </a:p>
          <a:p>
            <a:pPr marL="411480" lvl="1" indent="-342900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r>
              <a:rPr lang="it-IT" sz="2800" dirty="0" smtClean="0">
                <a:solidFill>
                  <a:srgbClr val="FC510C"/>
                </a:solidFill>
                <a:latin typeface="Comic Sans MS" pitchFamily="66" charset="0"/>
              </a:rPr>
              <a:t>RED  FLAG    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TERAPEUTICA</a:t>
            </a:r>
          </a:p>
          <a:p>
            <a:pPr marL="411480" lvl="1" indent="-342900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endParaRPr lang="it-IT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lvl="1" indent="-342900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endParaRPr lang="it-IT" sz="2800" dirty="0" smtClean="0">
              <a:solidFill>
                <a:srgbClr val="FFFF00"/>
              </a:solidFill>
              <a:latin typeface="Comic Sans MS" pitchFamily="66" charset="0"/>
            </a:endParaRPr>
          </a:p>
          <a:p>
            <a:pPr marL="411480" lvl="1" indent="-342900">
              <a:lnSpc>
                <a:spcPct val="80000"/>
              </a:lnSpc>
              <a:spcBef>
                <a:spcPts val="700"/>
              </a:spcBef>
              <a:buClr>
                <a:schemeClr val="tx2"/>
              </a:buClr>
              <a:buSzPct val="95000"/>
              <a:buFont typeface="Wingdings" pitchFamily="2" charset="2"/>
              <a:buChar char="Ø"/>
              <a:defRPr/>
            </a:pPr>
            <a:r>
              <a:rPr lang="it-IT" sz="2800" dirty="0" smtClean="0">
                <a:solidFill>
                  <a:srgbClr val="FC510C"/>
                </a:solidFill>
                <a:latin typeface="Comic Sans MS" pitchFamily="66" charset="0"/>
              </a:rPr>
              <a:t>RED  FLAGS  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EMATO - CHIMICHE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sz="2000" dirty="0" smtClean="0">
              <a:solidFill>
                <a:srgbClr val="09FF09"/>
              </a:solidFill>
              <a:latin typeface="Comic Sans MS" pitchFamily="66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it-IT" sz="2000" dirty="0" smtClean="0">
              <a:solidFill>
                <a:srgbClr val="09FF09"/>
              </a:solidFill>
              <a:latin typeface="Comic Sans MS" pitchFamily="66" charset="0"/>
            </a:endParaRPr>
          </a:p>
          <a:p>
            <a:pPr lvl="1">
              <a:lnSpc>
                <a:spcPct val="80000"/>
              </a:lnSpc>
              <a:buNone/>
              <a:defRPr/>
            </a:pPr>
            <a:r>
              <a:rPr lang="it-IT" sz="2000" dirty="0" smtClean="0">
                <a:solidFill>
                  <a:srgbClr val="FC510C"/>
                </a:solidFill>
                <a:latin typeface="Comic Sans MS" pitchFamily="66" charset="0"/>
              </a:rPr>
              <a:t> </a:t>
            </a:r>
            <a:endParaRPr lang="it-IT" sz="20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0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000" dirty="0" smtClean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9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QUALI       STRUMENTI      </a:t>
            </a:r>
            <a:r>
              <a:rPr lang="it-IT" sz="2900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DI</a:t>
            </a:r>
            <a:r>
              <a:rPr lang="it-IT" sz="29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 IMAGING</a:t>
            </a:r>
          </a:p>
          <a:p>
            <a:pPr algn="ctr">
              <a:lnSpc>
                <a:spcPct val="80000"/>
              </a:lnSpc>
              <a:buFontTx/>
              <a:buNone/>
              <a:defRPr/>
            </a:pPr>
            <a:endParaRPr lang="it-IT" sz="2900" dirty="0" smtClean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algn="ctr">
              <a:lnSpc>
                <a:spcPct val="80000"/>
              </a:lnSpc>
              <a:buFontTx/>
              <a:buNone/>
              <a:defRPr/>
            </a:pPr>
            <a:r>
              <a:rPr lang="it-IT" sz="29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mic Sans MS" pitchFamily="66" charset="0"/>
              </a:rPr>
              <a:t>UTILIZZARE  ?</a:t>
            </a:r>
            <a:endParaRPr lang="it-IT" sz="2900" dirty="0">
              <a:solidFill>
                <a:schemeClr val="accent2">
                  <a:lumMod val="40000"/>
                  <a:lumOff val="6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79375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 b="1" dirty="0" smtClean="0">
                <a:solidFill>
                  <a:srgbClr val="FF0000"/>
                </a:solidFill>
                <a:latin typeface="Comic Sans MS" pitchFamily="66" charset="0"/>
              </a:rPr>
              <a:t>SEGNI  CLINICI  1</a:t>
            </a: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IBP  ( </a:t>
            </a:r>
            <a:r>
              <a:rPr lang="it-IT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Inflammatory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back </a:t>
            </a:r>
            <a:r>
              <a:rPr lang="it-IT" sz="3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pain</a:t>
            </a:r>
            <a:r>
              <a:rPr lang="it-IT" sz="3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)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/>
            </a:r>
            <a:b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ASAS   EXPERTS  DEFINITION  2009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2428869"/>
            <a:ext cx="8429684" cy="4214842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2400" dirty="0" smtClean="0">
                <a:solidFill>
                  <a:srgbClr val="FFFF00"/>
                </a:solidFill>
                <a:latin typeface="Comic Sans MS" pitchFamily="66" charset="0"/>
              </a:rPr>
              <a:t>AT LEAST FOUR OF THESE FIVE PARAMETERS PRESENT :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24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marL="525780" indent="-457200" eaLnBrk="1" hangingPunct="1">
              <a:lnSpc>
                <a:spcPct val="90000"/>
              </a:lnSpc>
              <a:buAutoNum type="arabicPeriod"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AGE  AT  ONSET  &lt;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45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YEARS</a:t>
            </a:r>
          </a:p>
          <a:p>
            <a:pPr marL="525780" indent="-457200" eaLnBrk="1" hangingPunct="1">
              <a:lnSpc>
                <a:spcPct val="90000"/>
              </a:lnSpc>
              <a:buAutoNum type="arabicPeriod"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2.   INSIDIOUS  ONSET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3.   IMPROVEMENT  WITH  EXERCISE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4.   NO  IMPROVEMENT  WITH  REST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5.   PAIN  AT  NIGHT </a:t>
            </a: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  </a:t>
            </a:r>
            <a:r>
              <a:rPr lang="it-IT" sz="1900" dirty="0" smtClean="0">
                <a:solidFill>
                  <a:srgbClr val="00FF00"/>
                </a:solidFill>
                <a:latin typeface="Comic Sans MS" pitchFamily="66" charset="0"/>
              </a:rPr>
              <a:t>( WITH  IMPROVEMENT  UPON  GETTING UP )</a:t>
            </a:r>
          </a:p>
          <a:p>
            <a:pPr eaLnBrk="1" hangingPunct="1">
              <a:lnSpc>
                <a:spcPct val="90000"/>
              </a:lnSpc>
              <a:defRPr/>
            </a:pPr>
            <a:endParaRPr lang="it-IT" sz="16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it-IT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214290"/>
            <a:ext cx="8201028" cy="1857388"/>
          </a:xfrm>
          <a:solidFill>
            <a:srgbClr val="CC0000"/>
          </a:solidFill>
        </p:spPr>
        <p:txBody>
          <a:bodyPr/>
          <a:lstStyle/>
          <a:p>
            <a:pPr algn="ctr"/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SEGNI  CLINICI  2</a:t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/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DOLORE   DA  SACROILEITE</a:t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Alternating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buttock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pain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b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“</a:t>
            </a:r>
            <a:r>
              <a:rPr lang="it-IT" sz="2000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SCIATICA  MOZZA”</a:t>
            </a:r>
            <a:endParaRPr lang="it-IT" sz="2000" dirty="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7158" y="2286000"/>
            <a:ext cx="8572560" cy="4572000"/>
          </a:xfrm>
        </p:spPr>
        <p:txBody>
          <a:bodyPr>
            <a:normAutofit fontScale="92500"/>
          </a:bodyPr>
          <a:lstStyle/>
          <a:p>
            <a:pPr algn="just"/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Il dolore dalla regione </a:t>
            </a:r>
            <a:r>
              <a:rPr lang="it-IT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glutea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si può irradiare posteriormente fino alla coscia (si arresta però sempre prima del ginocchio), determinando il quadro della </a:t>
            </a:r>
            <a:r>
              <a:rPr lang="it-IT" sz="24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cosidetta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"sciatica mozza“</a:t>
            </a:r>
          </a:p>
          <a:p>
            <a:pPr algn="just"/>
            <a:endParaRPr lang="it-IT" sz="2400" dirty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algn="just"/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Il dolore può essere monolaterale ed intermittente all'inizio, tuttavia, entro qualche mese, diviene persistente e bilaterale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nei casi di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sacroileite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bilaterale e </a:t>
            </a:r>
            <a:r>
              <a:rPr lang="it-IT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si accompagna a 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rigidità</a:t>
            </a:r>
          </a:p>
          <a:p>
            <a:pPr algn="just">
              <a:buNone/>
            </a:pPr>
            <a:endParaRPr lang="it-IT" sz="2400" dirty="0" smtClean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  <a:p>
            <a:pPr algn="just"/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Il dolore non si accompagna a disturbi neurologici, tipici della sindrome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sciatalgica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vera, quali parestesie, </a:t>
            </a:r>
            <a:r>
              <a:rPr lang="it-IT" sz="24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ipoestesie</a:t>
            </a:r>
            <a:r>
              <a:rPr lang="it-IT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, deficit dei ROT  e deficit muscolari</a:t>
            </a:r>
            <a:endParaRPr lang="it-IT" sz="2400" dirty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1071546"/>
            <a:ext cx="8229600" cy="793750"/>
          </a:xfrm>
        </p:spPr>
        <p:txBody>
          <a:bodyPr/>
          <a:lstStyle/>
          <a:p>
            <a:pPr eaLnBrk="1" hangingPunct="1">
              <a:defRPr/>
            </a:pPr>
            <a:r>
              <a:rPr lang="it-IT" sz="3600" dirty="0" smtClean="0">
                <a:solidFill>
                  <a:srgbClr val="FF0000"/>
                </a:solidFill>
                <a:latin typeface="Comic Sans MS" pitchFamily="66" charset="0"/>
              </a:rPr>
              <a:t>               TEST  TERAPEUTICO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85786" y="3286124"/>
            <a:ext cx="7543800" cy="2857506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sz="2800" dirty="0" smtClean="0">
                <a:solidFill>
                  <a:srgbClr val="00FF00"/>
                </a:solidFill>
                <a:latin typeface="Comic Sans MS" pitchFamily="66" charset="0"/>
              </a:rPr>
              <a:t>BUONA  RISPOSTA  AI  FANS : 59,1%</a:t>
            </a:r>
            <a:endParaRPr lang="it-IT" sz="1600" dirty="0" smtClean="0"/>
          </a:p>
        </p:txBody>
      </p:sp>
      <p:sp>
        <p:nvSpPr>
          <p:cNvPr id="4" name="Rettangolo 3"/>
          <p:cNvSpPr/>
          <p:nvPr/>
        </p:nvSpPr>
        <p:spPr>
          <a:xfrm>
            <a:off x="4286248" y="6286520"/>
            <a:ext cx="4519186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  <a:defRPr/>
            </a:pP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Rudwaleit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et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al.   </a:t>
            </a: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Ann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Rheum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</a:t>
            </a:r>
            <a:r>
              <a:rPr lang="it-IT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Dis</a:t>
            </a:r>
            <a:r>
              <a:rPr lang="it-IT" sz="16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 2009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428604"/>
            <a:ext cx="8229600" cy="793750"/>
          </a:xfrm>
        </p:spPr>
        <p:txBody>
          <a:bodyPr/>
          <a:lstStyle/>
          <a:p>
            <a:pPr eaLnBrk="1" hangingPunct="1">
              <a:defRPr/>
            </a:pPr>
            <a:r>
              <a:rPr lang="it-IT" sz="2800" dirty="0" smtClean="0">
                <a:solidFill>
                  <a:srgbClr val="FF0000"/>
                </a:solidFill>
                <a:latin typeface="Comic Sans MS" pitchFamily="66" charset="0"/>
              </a:rPr>
              <a:t>                  ESAMI     EMATO - CHIMICI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282" y="1785937"/>
            <a:ext cx="8643998" cy="50720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PCR     E / O   VES   AUMENTATA</a:t>
            </a:r>
          </a:p>
          <a:p>
            <a:pPr eaLnBrk="1" hangingPunct="1">
              <a:lnSpc>
                <a:spcPct val="90000"/>
              </a:lnSpc>
              <a:defRPr/>
            </a:pPr>
            <a:endParaRPr lang="it-IT" sz="2800" dirty="0" smtClean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None/>
              <a:defRPr/>
            </a:pPr>
            <a:r>
              <a:rPr lang="it-IT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mic Sans MS" pitchFamily="66" charset="0"/>
              </a:rPr>
              <a:t>   </a:t>
            </a:r>
            <a:r>
              <a:rPr lang="it-IT" sz="2800" dirty="0" smtClean="0">
                <a:solidFill>
                  <a:srgbClr val="FFFF00"/>
                </a:solidFill>
                <a:latin typeface="Comic Sans MS" pitchFamily="66" charset="0"/>
              </a:rPr>
              <a:t>E / O</a:t>
            </a:r>
          </a:p>
          <a:p>
            <a:pPr eaLnBrk="1" hangingPunct="1">
              <a:lnSpc>
                <a:spcPct val="90000"/>
              </a:lnSpc>
              <a:defRPr/>
            </a:pPr>
            <a:endParaRPr lang="it-IT" sz="2800" dirty="0" smtClean="0">
              <a:solidFill>
                <a:schemeClr val="accent4">
                  <a:lumMod val="40000"/>
                  <a:lumOff val="60000"/>
                </a:schemeClr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it-IT" sz="28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HLA  B27 +</a:t>
            </a:r>
          </a:p>
          <a:p>
            <a:pPr eaLnBrk="1" hangingPunct="1">
              <a:lnSpc>
                <a:spcPct val="90000"/>
              </a:lnSpc>
              <a:defRPr/>
            </a:pPr>
            <a:endParaRPr lang="it-IT" sz="2800" dirty="0" smtClean="0">
              <a:solidFill>
                <a:srgbClr val="00FF00"/>
              </a:solidFill>
              <a:latin typeface="Comic Sans MS" pitchFamily="66" charset="0"/>
            </a:endParaRP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IN PAZIENTE   CON 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ALGIE   POLIDISTRETTUALI /  POLIARTICOLARI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SENZA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EVIDENTI   SEGNI  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DI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</a:p>
          <a:p>
            <a:pPr algn="ctr" eaLnBrk="1" hangingPunct="1">
              <a:lnSpc>
                <a:spcPct val="90000"/>
              </a:lnSpc>
              <a:buNone/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FLOGOSI   ARTICOLARE</a:t>
            </a:r>
            <a:endParaRPr lang="it-IT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357166"/>
            <a:ext cx="828684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800" b="1" dirty="0" smtClean="0">
                <a:solidFill>
                  <a:srgbClr val="FF0000"/>
                </a:solidFill>
              </a:rPr>
              <a:t>  STRUMENTI  </a:t>
            </a:r>
            <a:r>
              <a:rPr lang="it-IT" sz="2800" b="1" dirty="0" err="1" smtClean="0">
                <a:solidFill>
                  <a:srgbClr val="FF0000"/>
                </a:solidFill>
              </a:rPr>
              <a:t>DI</a:t>
            </a:r>
            <a:r>
              <a:rPr lang="it-IT" sz="2800" b="1" dirty="0" smtClean="0">
                <a:solidFill>
                  <a:srgbClr val="FF0000"/>
                </a:solidFill>
              </a:rPr>
              <a:t> IMAGING</a:t>
            </a:r>
            <a:br>
              <a:rPr lang="it-IT" sz="2800" b="1" dirty="0" smtClean="0">
                <a:solidFill>
                  <a:srgbClr val="FF0000"/>
                </a:solidFill>
              </a:rPr>
            </a:br>
            <a:r>
              <a:rPr lang="it-IT" sz="2400" dirty="0" smtClean="0"/>
              <a:t>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</a:t>
            </a:r>
            <a:r>
              <a:rPr lang="it-IT" sz="2400" dirty="0" smtClean="0"/>
              <a:t> 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48" y="1643050"/>
            <a:ext cx="7772400" cy="4572000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it-IT" dirty="0" smtClean="0">
                <a:solidFill>
                  <a:srgbClr val="FF0000"/>
                </a:solidFill>
              </a:rPr>
              <a:t>RMN :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High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sensitivity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and high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specificity</a:t>
            </a:r>
            <a:endParaRPr lang="it-IT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90000"/>
              </a:lnSpc>
              <a:buFont typeface="Wingdings" pitchFamily="2" charset="2"/>
              <a:buChar char="§"/>
              <a:defRPr/>
            </a:pP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Bone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marrow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oedema</a:t>
            </a:r>
            <a:r>
              <a:rPr lang="it-IT" dirty="0" smtClean="0">
                <a:solidFill>
                  <a:srgbClr val="00FF00"/>
                </a:solidFill>
              </a:rPr>
              <a:t> (BMO)(on STIR) or </a:t>
            </a:r>
            <a:r>
              <a:rPr lang="it-IT" dirty="0" err="1" smtClean="0">
                <a:solidFill>
                  <a:srgbClr val="00FF00"/>
                </a:solidFill>
              </a:rPr>
              <a:t>Osteitis</a:t>
            </a:r>
            <a:r>
              <a:rPr lang="it-IT" dirty="0" smtClean="0">
                <a:solidFill>
                  <a:srgbClr val="00FF00"/>
                </a:solidFill>
              </a:rPr>
              <a:t> (on T1 post – </a:t>
            </a:r>
            <a:r>
              <a:rPr lang="it-IT" dirty="0" err="1" smtClean="0">
                <a:solidFill>
                  <a:srgbClr val="00FF00"/>
                </a:solidFill>
              </a:rPr>
              <a:t>Gd</a:t>
            </a:r>
            <a:r>
              <a:rPr lang="it-IT" dirty="0" smtClean="0">
                <a:solidFill>
                  <a:srgbClr val="00FF00"/>
                </a:solidFill>
              </a:rPr>
              <a:t>) in </a:t>
            </a:r>
            <a:r>
              <a:rPr lang="it-IT" dirty="0" err="1" smtClean="0">
                <a:solidFill>
                  <a:srgbClr val="00FF00"/>
                </a:solidFill>
              </a:rPr>
              <a:t>subchondral</a:t>
            </a:r>
            <a:r>
              <a:rPr lang="it-IT" dirty="0" smtClean="0">
                <a:solidFill>
                  <a:srgbClr val="00FF00"/>
                </a:solidFill>
              </a:rPr>
              <a:t> or </a:t>
            </a:r>
            <a:r>
              <a:rPr lang="it-IT" dirty="0" err="1" smtClean="0">
                <a:solidFill>
                  <a:srgbClr val="00FF00"/>
                </a:solidFill>
              </a:rPr>
              <a:t>periarticular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bone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marrow</a:t>
            </a:r>
            <a:endParaRPr lang="it-IT" dirty="0" smtClean="0">
              <a:solidFill>
                <a:srgbClr val="00FF00"/>
              </a:solidFill>
            </a:endParaRPr>
          </a:p>
          <a:p>
            <a:pPr lvl="1">
              <a:lnSpc>
                <a:spcPct val="90000"/>
              </a:lnSpc>
              <a:buNone/>
              <a:defRPr/>
            </a:pPr>
            <a:r>
              <a:rPr lang="it-IT" dirty="0" smtClean="0">
                <a:solidFill>
                  <a:srgbClr val="00FF00"/>
                </a:solidFill>
              </a:rPr>
              <a:t>      in  </a:t>
            </a:r>
            <a:r>
              <a:rPr lang="it-IT" dirty="0" err="1" smtClean="0">
                <a:solidFill>
                  <a:srgbClr val="00FF00"/>
                </a:solidFill>
              </a:rPr>
              <a:t>typical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anatomical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areas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axial</a:t>
            </a:r>
            <a:r>
              <a:rPr lang="it-IT" dirty="0" smtClean="0">
                <a:solidFill>
                  <a:srgbClr val="00FF00"/>
                </a:solidFill>
              </a:rPr>
              <a:t> or </a:t>
            </a:r>
            <a:r>
              <a:rPr lang="it-IT" dirty="0" err="1" smtClean="0">
                <a:solidFill>
                  <a:srgbClr val="00FF00"/>
                </a:solidFill>
              </a:rPr>
              <a:t>extraaxial</a:t>
            </a:r>
            <a:r>
              <a:rPr lang="it-IT" dirty="0" smtClean="0">
                <a:solidFill>
                  <a:srgbClr val="00FF00"/>
                </a:solidFill>
              </a:rPr>
              <a:t>  </a:t>
            </a:r>
          </a:p>
          <a:p>
            <a:pPr lvl="1">
              <a:lnSpc>
                <a:spcPct val="90000"/>
              </a:lnSpc>
              <a:buNone/>
              <a:defRPr/>
            </a:pPr>
            <a:r>
              <a:rPr lang="it-IT" dirty="0" smtClean="0"/>
              <a:t>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it-IT" dirty="0" err="1" smtClean="0">
                <a:solidFill>
                  <a:srgbClr val="FF0000"/>
                </a:solidFill>
              </a:rPr>
              <a:t>Scintigraphy</a:t>
            </a:r>
            <a:r>
              <a:rPr lang="it-IT" dirty="0" smtClean="0">
                <a:solidFill>
                  <a:srgbClr val="FF0000"/>
                </a:solidFill>
              </a:rPr>
              <a:t>: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High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sensitivity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but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low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specificity</a:t>
            </a:r>
            <a:endParaRPr lang="it-IT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dirty="0" err="1" smtClean="0">
                <a:solidFill>
                  <a:srgbClr val="00FF00"/>
                </a:solidFill>
              </a:rPr>
              <a:t>Inflammation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may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be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detected</a:t>
            </a:r>
            <a:r>
              <a:rPr lang="it-IT" dirty="0" smtClean="0">
                <a:solidFill>
                  <a:srgbClr val="00FF00"/>
                </a:solidFill>
              </a:rPr>
              <a:t> at </a:t>
            </a:r>
            <a:r>
              <a:rPr lang="it-IT" dirty="0" err="1" smtClean="0">
                <a:solidFill>
                  <a:srgbClr val="00FF00"/>
                </a:solidFill>
              </a:rPr>
              <a:t>different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sites</a:t>
            </a:r>
            <a:r>
              <a:rPr lang="it-IT" dirty="0" smtClean="0">
                <a:solidFill>
                  <a:srgbClr val="00FF00"/>
                </a:solidFill>
              </a:rPr>
              <a:t> </a:t>
            </a:r>
            <a:r>
              <a:rPr lang="it-IT" dirty="0" err="1" smtClean="0">
                <a:solidFill>
                  <a:srgbClr val="00FF00"/>
                </a:solidFill>
              </a:rPr>
              <a:t>of</a:t>
            </a:r>
            <a:r>
              <a:rPr lang="it-IT" dirty="0" smtClean="0">
                <a:solidFill>
                  <a:srgbClr val="00FF00"/>
                </a:solidFill>
              </a:rPr>
              <a:t> the </a:t>
            </a:r>
            <a:r>
              <a:rPr lang="it-IT" dirty="0" err="1" smtClean="0">
                <a:solidFill>
                  <a:srgbClr val="00FF00"/>
                </a:solidFill>
              </a:rPr>
              <a:t>skeleton</a:t>
            </a:r>
            <a:endParaRPr lang="it-IT" dirty="0" smtClean="0">
              <a:solidFill>
                <a:srgbClr val="00FF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Is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useful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screening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method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to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detect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bony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inflammation</a:t>
            </a:r>
            <a:endParaRPr lang="it-IT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endParaRPr lang="it-IT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it-IT" dirty="0" err="1" smtClean="0">
                <a:solidFill>
                  <a:srgbClr val="FF0000"/>
                </a:solidFill>
              </a:rPr>
              <a:t>Ultrasonography</a:t>
            </a:r>
            <a:endParaRPr lang="it-IT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Combine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with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power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doppler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allowed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detection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of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peripheral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enthesitis</a:t>
            </a:r>
            <a:endParaRPr lang="it-IT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643274" y="6357958"/>
            <a:ext cx="55007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>
                <a:solidFill>
                  <a:srgbClr val="FFFF00"/>
                </a:solidFill>
              </a:rPr>
              <a:t>                     RUDWALEIT ET AL., ANN RHEUM DIS 2009;68:777-783</a:t>
            </a:r>
            <a:endParaRPr lang="it-IT" sz="1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512064"/>
            <a:ext cx="8329642" cy="4917200"/>
          </a:xfrm>
        </p:spPr>
        <p:txBody>
          <a:bodyPr/>
          <a:lstStyle/>
          <a:p>
            <a:pPr algn="ctr"/>
            <a:r>
              <a:rPr lang="it-IT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mtClean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it-IT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mtClean="0">
                <a:solidFill>
                  <a:srgbClr val="FF0000"/>
                </a:solidFill>
                <a:latin typeface="Comic Sans MS" pitchFamily="66" charset="0"/>
              </a:rPr>
              <a:t>DOPO   </a:t>
            </a:r>
            <a:r>
              <a:rPr lang="it-IT" dirty="0" smtClean="0">
                <a:solidFill>
                  <a:srgbClr val="FF0000"/>
                </a:solidFill>
                <a:latin typeface="Comic Sans MS" pitchFamily="66" charset="0"/>
              </a:rPr>
              <a:t>4   ANNI</a:t>
            </a:r>
            <a:endParaRPr lang="it-IT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57224" y="2428868"/>
            <a:ext cx="7772400" cy="4071966"/>
          </a:xfrm>
        </p:spPr>
        <p:txBody>
          <a:bodyPr/>
          <a:lstStyle/>
          <a:p>
            <a:pPr algn="ctr">
              <a:buNone/>
            </a:pPr>
            <a:r>
              <a:rPr lang="it-IT" dirty="0" smtClean="0">
                <a:latin typeface="Comic Sans MS" pitchFamily="66" charset="0"/>
              </a:rPr>
              <a:t>    </a:t>
            </a:r>
            <a:r>
              <a:rPr lang="it-IT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omic Sans MS" pitchFamily="66" charset="0"/>
              </a:rPr>
              <a:t> </a:t>
            </a: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olo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7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Scintigrafia ossea </a:t>
            </a:r>
            <a:b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400" dirty="0" smtClean="0">
                <a:solidFill>
                  <a:srgbClr val="FF0000"/>
                </a:solidFill>
                <a:latin typeface="Comic Sans MS" pitchFamily="66" charset="0"/>
              </a:rPr>
              <a:t> Paziente con Spondilite anchilosante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 </a:t>
            </a:r>
            <a:b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</a:br>
            <a:r>
              <a:rPr lang="it-IT" sz="2400" dirty="0" err="1" smtClean="0">
                <a:solidFill>
                  <a:srgbClr val="00FF00"/>
                </a:solidFill>
                <a:latin typeface="Comic Sans MS" pitchFamily="66" charset="0"/>
              </a:rPr>
              <a:t>Sacroileite</a:t>
            </a:r>
            <a:r>
              <a:rPr lang="it-IT" sz="2400" dirty="0" smtClean="0">
                <a:solidFill>
                  <a:srgbClr val="00FF00"/>
                </a:solidFill>
                <a:latin typeface="Comic Sans MS" pitchFamily="66" charset="0"/>
              </a:rPr>
              <a:t>   bilaterale </a:t>
            </a:r>
            <a:endParaRPr lang="it-IT" sz="2400" dirty="0" smtClean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785918" y="1571612"/>
          <a:ext cx="5357849" cy="5286387"/>
        </p:xfrm>
        <a:graphic>
          <a:graphicData uri="http://schemas.openxmlformats.org/presentationml/2006/ole">
            <p:oleObj spid="_x0000_s829442" name="Acrobat Document" r:id="rId3" imgW="13630098" imgH="17173372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olo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Scintigrafia    ossea</a:t>
            </a:r>
            <a:r>
              <a:rPr lang="it-IT" sz="2000" dirty="0" smtClean="0">
                <a:solidFill>
                  <a:srgbClr val="FF0000"/>
                </a:solidFill>
              </a:rPr>
              <a:t/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Paziente   con   una    SpA  Reattiva ,    con   </a:t>
            </a:r>
            <a:r>
              <a:rPr lang="it-IT" sz="2000" b="1" u="sng" dirty="0" smtClean="0">
                <a:solidFill>
                  <a:srgbClr val="FF0000"/>
                </a:solidFill>
                <a:latin typeface="Comic Sans MS" pitchFamily="66" charset="0"/>
              </a:rPr>
              <a:t>RX  e  RMN  negative</a:t>
            </a:r>
            <a:br>
              <a:rPr lang="it-IT" sz="2000" b="1" u="sng" dirty="0" smtClean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00FF00"/>
                </a:solidFill>
                <a:latin typeface="Comic Sans MS" pitchFamily="66" charset="0"/>
              </a:rPr>
              <a:t>Sacroileite</a:t>
            </a: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    monolaterale 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785918" y="1357298"/>
          <a:ext cx="5572164" cy="5500702"/>
        </p:xfrm>
        <a:graphic>
          <a:graphicData uri="http://schemas.openxmlformats.org/presentationml/2006/ole">
            <p:oleObj spid="_x0000_s830466" name="Acrobat Document" r:id="rId3" imgW="12630066" imgH="16963957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3357586" cy="428628"/>
          </a:xfrm>
        </p:spPr>
        <p:txBody>
          <a:bodyPr/>
          <a:lstStyle/>
          <a:p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 </a:t>
            </a:r>
            <a:r>
              <a:rPr lang="it-IT" sz="2000" dirty="0" err="1" smtClean="0">
                <a:solidFill>
                  <a:srgbClr val="FF0000"/>
                </a:solidFill>
                <a:latin typeface="Comic Sans MS" pitchFamily="66" charset="0"/>
              </a:rPr>
              <a:t>Ann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</a:t>
            </a:r>
            <a:r>
              <a:rPr lang="it-IT" sz="2000" dirty="0" err="1" smtClean="0">
                <a:solidFill>
                  <a:srgbClr val="FF0000"/>
                </a:solidFill>
                <a:latin typeface="Comic Sans MS" pitchFamily="66" charset="0"/>
              </a:rPr>
              <a:t>Rheum</a:t>
            </a:r>
            <a:r>
              <a:rPr lang="it-IT" sz="2000" dirty="0" smtClean="0">
                <a:solidFill>
                  <a:srgbClr val="FF0000"/>
                </a:solidFill>
                <a:latin typeface="Comic Sans MS" pitchFamily="66" charset="0"/>
              </a:rPr>
              <a:t>    2009 </a:t>
            </a:r>
            <a:endParaRPr lang="it-IT" sz="20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1743875" name="Object 3"/>
          <p:cNvGraphicFramePr>
            <a:graphicFrameLocks noChangeAspect="1"/>
          </p:cNvGraphicFramePr>
          <p:nvPr/>
        </p:nvGraphicFramePr>
        <p:xfrm>
          <a:off x="214282" y="1000108"/>
          <a:ext cx="3714776" cy="785818"/>
        </p:xfrm>
        <a:graphic>
          <a:graphicData uri="http://schemas.openxmlformats.org/presentationml/2006/ole">
            <p:oleObj spid="_x0000_s1539074" name="Acrobat Document" r:id="rId3" imgW="3743232" imgH="990600" progId="AcroExch.Document.7">
              <p:embed/>
            </p:oleObj>
          </a:graphicData>
        </a:graphic>
      </p:graphicFrame>
      <p:graphicFrame>
        <p:nvGraphicFramePr>
          <p:cNvPr id="1743878" name="Object 6"/>
          <p:cNvGraphicFramePr>
            <a:graphicFrameLocks noChangeAspect="1"/>
          </p:cNvGraphicFramePr>
          <p:nvPr/>
        </p:nvGraphicFramePr>
        <p:xfrm>
          <a:off x="4214810" y="142852"/>
          <a:ext cx="4714908" cy="6572296"/>
        </p:xfrm>
        <a:graphic>
          <a:graphicData uri="http://schemas.openxmlformats.org/presentationml/2006/ole">
            <p:oleObj spid="_x0000_s1539075" name="Acrobat Document" r:id="rId4" imgW="3381254" imgH="8019915" progId="AcroExch.Document.7">
              <p:embed/>
            </p:oleObj>
          </a:graphicData>
        </a:graphic>
      </p:graphicFrame>
      <p:graphicFrame>
        <p:nvGraphicFramePr>
          <p:cNvPr id="1743879" name="Object 7"/>
          <p:cNvGraphicFramePr>
            <a:graphicFrameLocks noChangeAspect="1"/>
          </p:cNvGraphicFramePr>
          <p:nvPr/>
        </p:nvGraphicFramePr>
        <p:xfrm>
          <a:off x="214282" y="2714620"/>
          <a:ext cx="3714776" cy="4000528"/>
        </p:xfrm>
        <a:graphic>
          <a:graphicData uri="http://schemas.openxmlformats.org/presentationml/2006/ole">
            <p:oleObj spid="_x0000_s1539076" name="Acrobat Document" r:id="rId5" imgW="12630066" imgH="7819957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215370" cy="1571636"/>
          </a:xfrm>
        </p:spPr>
        <p:txBody>
          <a:bodyPr/>
          <a:lstStyle/>
          <a:p>
            <a:pPr algn="ctr"/>
            <a:r>
              <a:rPr lang="it-IT" sz="2000" dirty="0" smtClean="0">
                <a:solidFill>
                  <a:srgbClr val="FF0000"/>
                </a:solidFill>
              </a:rPr>
              <a:t>     ECOGRAFIA </a:t>
            </a:r>
            <a:br>
              <a:rPr lang="it-IT" sz="2000" dirty="0" smtClean="0">
                <a:solidFill>
                  <a:srgbClr val="FF0000"/>
                </a:solidFill>
              </a:rPr>
            </a:br>
            <a:r>
              <a:rPr lang="it-IT" sz="2000" dirty="0" smtClean="0">
                <a:solidFill>
                  <a:srgbClr val="FF0000"/>
                </a:solidFill>
              </a:rPr>
              <a:t>     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</a:rPr>
              <a:t>METODI </a:t>
            </a:r>
            <a:r>
              <a:rPr lang="it-IT" sz="2000" dirty="0" err="1" smtClean="0">
                <a:solidFill>
                  <a:schemeClr val="tx2">
                    <a:lumMod val="75000"/>
                  </a:schemeClr>
                </a:solidFill>
              </a:rPr>
              <a:t>DI</a:t>
            </a:r>
            <a:r>
              <a:rPr lang="it-IT" sz="2000" dirty="0" smtClean="0">
                <a:solidFill>
                  <a:schemeClr val="tx2">
                    <a:lumMod val="75000"/>
                  </a:schemeClr>
                </a:solidFill>
              </a:rPr>
              <a:t> VALUTAZIONE DELL’INTERESSAMENTO DELLE ENTESI</a:t>
            </a:r>
            <a:br>
              <a:rPr lang="it-IT" sz="20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it-IT" sz="1400" dirty="0" smtClean="0">
                <a:solidFill>
                  <a:srgbClr val="FF0000"/>
                </a:solidFill>
              </a:rPr>
              <a:t>“ CLINIMETRIA  E  IMAGING  DELLE  SPONDILOENTESOARTRITI ”</a:t>
            </a:r>
            <a:r>
              <a:rPr lang="it-IT" sz="1400" dirty="0" smtClean="0">
                <a:solidFill>
                  <a:srgbClr val="FFFF00"/>
                </a:solidFill>
              </a:rPr>
              <a:t/>
            </a:r>
            <a:br>
              <a:rPr lang="it-IT" sz="1400" dirty="0" smtClean="0">
                <a:solidFill>
                  <a:srgbClr val="FFFF00"/>
                </a:solidFill>
              </a:rPr>
            </a:br>
            <a:r>
              <a:rPr lang="it-IT" sz="1400" dirty="0" smtClean="0">
                <a:solidFill>
                  <a:srgbClr val="FFFF00"/>
                </a:solidFill>
              </a:rPr>
              <a:t>FAUSTO SALAFFI, MARINA CAROTTI, ALESSANDRO CIAPETTI – FIDENZA 2010</a:t>
            </a:r>
            <a:endParaRPr lang="it-IT" sz="2000" dirty="0">
              <a:solidFill>
                <a:srgbClr val="FFFF00"/>
              </a:solidFill>
            </a:endParaRPr>
          </a:p>
        </p:txBody>
      </p:sp>
      <p:graphicFrame>
        <p:nvGraphicFramePr>
          <p:cNvPr id="821251" name="Object 3"/>
          <p:cNvGraphicFramePr>
            <a:graphicFrameLocks noChangeAspect="1"/>
          </p:cNvGraphicFramePr>
          <p:nvPr/>
        </p:nvGraphicFramePr>
        <p:xfrm>
          <a:off x="214282" y="1643050"/>
          <a:ext cx="4143404" cy="5072098"/>
        </p:xfrm>
        <a:graphic>
          <a:graphicData uri="http://schemas.openxmlformats.org/presentationml/2006/ole">
            <p:oleObj spid="_x0000_s1538050" name="Acrobat Document" r:id="rId3" imgW="11487133" imgH="13954057" progId="AcroExch.Document.7">
              <p:embed/>
            </p:oleObj>
          </a:graphicData>
        </a:graphic>
      </p:graphicFrame>
      <p:graphicFrame>
        <p:nvGraphicFramePr>
          <p:cNvPr id="1468419" name="Object 3"/>
          <p:cNvGraphicFramePr>
            <a:graphicFrameLocks noChangeAspect="1"/>
          </p:cNvGraphicFramePr>
          <p:nvPr/>
        </p:nvGraphicFramePr>
        <p:xfrm>
          <a:off x="4786314" y="1643050"/>
          <a:ext cx="4143404" cy="5072098"/>
        </p:xfrm>
        <a:graphic>
          <a:graphicData uri="http://schemas.openxmlformats.org/presentationml/2006/ole">
            <p:oleObj spid="_x0000_s1538051" name="Acrobat Document" r:id="rId4" imgW="12087098" imgH="15306472" progId="AcroExch.Document.7">
              <p:embed/>
            </p:oleObj>
          </a:graphicData>
        </a:graphic>
      </p:graphicFrame>
    </p:spTree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0034" y="500042"/>
            <a:ext cx="8186766" cy="559482"/>
          </a:xfrm>
        </p:spPr>
        <p:txBody>
          <a:bodyPr/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CONCLUSIONI</a:t>
            </a:r>
            <a:r>
              <a:rPr lang="it-IT" sz="2800" dirty="0" smtClean="0">
                <a:solidFill>
                  <a:srgbClr val="FF0000"/>
                </a:solidFill>
              </a:rPr>
              <a:t>  </a:t>
            </a:r>
            <a:r>
              <a:rPr lang="it-IT" sz="2800" b="1" dirty="0" smtClean="0">
                <a:solidFill>
                  <a:srgbClr val="FF0000"/>
                </a:solidFill>
              </a:rPr>
              <a:t>1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596" y="1643050"/>
            <a:ext cx="8358246" cy="50006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19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</a:t>
            </a:r>
            <a:r>
              <a:rPr lang="it-IT" sz="1400" dirty="0" smtClean="0">
                <a:solidFill>
                  <a:srgbClr val="FFFF00"/>
                </a:solidFill>
              </a:rPr>
              <a:t>LA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DIAGNOSI     PRECOCE        </a:t>
            </a:r>
            <a:r>
              <a:rPr lang="it-IT" sz="1400" dirty="0" err="1" smtClean="0">
                <a:solidFill>
                  <a:srgbClr val="FFFF00"/>
                </a:solidFill>
              </a:rPr>
              <a:t>DI</a:t>
            </a:r>
            <a:r>
              <a:rPr lang="it-IT" sz="1400" dirty="0" smtClean="0">
                <a:solidFill>
                  <a:srgbClr val="FFFF00"/>
                </a:solidFill>
              </a:rPr>
              <a:t>         UNA      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SpA      </a:t>
            </a:r>
            <a:r>
              <a:rPr lang="it-IT" sz="1400" dirty="0" smtClean="0">
                <a:solidFill>
                  <a:srgbClr val="FFFF00"/>
                </a:solidFill>
              </a:rPr>
              <a:t>E</a:t>
            </a:r>
            <a:r>
              <a:rPr lang="it-IT" sz="1400" dirty="0" smtClean="0">
                <a:solidFill>
                  <a:srgbClr val="FFFF00"/>
                </a:solidFill>
              </a:rPr>
              <a:t>’ </a:t>
            </a:r>
            <a:r>
              <a:rPr lang="it-IT" sz="1400" dirty="0" smtClean="0">
                <a:solidFill>
                  <a:srgbClr val="FFFF00"/>
                </a:solidFill>
              </a:rPr>
              <a:t>      ANCORA       LEGATA        ALLA      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SENSIBILITA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’,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just">
              <a:buNone/>
            </a:pPr>
            <a:endParaRPr lang="it-IT" sz="1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>
              <a:buNone/>
            </a:pP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400" dirty="0" smtClean="0">
                <a:solidFill>
                  <a:srgbClr val="FFFF00"/>
                </a:solidFill>
              </a:rPr>
              <a:t>ALLA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CAPACITA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’ ,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</a:t>
            </a:r>
            <a:r>
              <a:rPr lang="it-IT" sz="1400" dirty="0" smtClean="0">
                <a:solidFill>
                  <a:srgbClr val="FFFF00"/>
                </a:solidFill>
              </a:rPr>
              <a:t>ALLA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ACCORTEZZA      DEL   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SINGOLO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SPECIALISTA      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REUMATOLOGO</a:t>
            </a:r>
            <a:r>
              <a:rPr lang="it-IT" sz="1400" dirty="0" smtClean="0">
                <a:solidFill>
                  <a:srgbClr val="FFFF00"/>
                </a:solidFill>
              </a:rPr>
              <a:t>,    NON</a:t>
            </a:r>
          </a:p>
          <a:p>
            <a:pPr algn="just">
              <a:buNone/>
            </a:pPr>
            <a:endParaRPr lang="it-IT" sz="1400" dirty="0" smtClean="0">
              <a:solidFill>
                <a:srgbClr val="FFFF00"/>
              </a:solidFill>
            </a:endParaRPr>
          </a:p>
          <a:p>
            <a:pPr algn="just">
              <a:buNone/>
            </a:pPr>
            <a:r>
              <a:rPr lang="it-IT" sz="1400" dirty="0" smtClean="0">
                <a:solidFill>
                  <a:srgbClr val="FFFF00"/>
                </a:solidFill>
              </a:rPr>
              <a:t> NASCONDENDO         </a:t>
            </a:r>
            <a:r>
              <a:rPr lang="it-IT" sz="1400" dirty="0" smtClean="0">
                <a:solidFill>
                  <a:srgbClr val="FFFF00"/>
                </a:solidFill>
              </a:rPr>
              <a:t>LE </a:t>
            </a:r>
            <a:r>
              <a:rPr lang="it-IT" sz="1400" dirty="0" smtClean="0">
                <a:solidFill>
                  <a:srgbClr val="FFFF00"/>
                </a:solidFill>
              </a:rPr>
              <a:t>        INSIDIE      E      </a:t>
            </a:r>
            <a:r>
              <a:rPr lang="it-IT" sz="1400" dirty="0" smtClean="0">
                <a:solidFill>
                  <a:srgbClr val="FFFF00"/>
                </a:solidFill>
              </a:rPr>
              <a:t>LE </a:t>
            </a:r>
            <a:r>
              <a:rPr lang="it-IT" sz="1400" dirty="0" smtClean="0">
                <a:solidFill>
                  <a:srgbClr val="FFFF00"/>
                </a:solidFill>
              </a:rPr>
              <a:t>     DIFFICOLTA</a:t>
            </a:r>
            <a:r>
              <a:rPr lang="it-IT" sz="1400" dirty="0" smtClean="0">
                <a:solidFill>
                  <a:srgbClr val="FFFF00"/>
                </a:solidFill>
              </a:rPr>
              <a:t>’ </a:t>
            </a:r>
            <a:r>
              <a:rPr lang="it-IT" sz="1400" dirty="0" smtClean="0">
                <a:solidFill>
                  <a:srgbClr val="FFFF00"/>
                </a:solidFill>
              </a:rPr>
              <a:t>      DIAGNOSTICHE      TIPICHE      DELLE      SpA</a:t>
            </a:r>
          </a:p>
          <a:p>
            <a:pPr algn="just">
              <a:buNone/>
            </a:pPr>
            <a:endParaRPr lang="it-IT" sz="1400" dirty="0" smtClean="0">
              <a:solidFill>
                <a:srgbClr val="FFFF00"/>
              </a:solidFill>
            </a:endParaRPr>
          </a:p>
          <a:p>
            <a:pPr algn="just">
              <a:buNone/>
            </a:pPr>
            <a:r>
              <a:rPr lang="it-IT" sz="1400" dirty="0" smtClean="0">
                <a:solidFill>
                  <a:srgbClr val="FFFF00"/>
                </a:solidFill>
              </a:rPr>
              <a:t> </a:t>
            </a:r>
            <a:r>
              <a:rPr lang="it-IT" sz="1400" dirty="0" smtClean="0">
                <a:solidFill>
                  <a:srgbClr val="FFFF00"/>
                </a:solidFill>
              </a:rPr>
              <a:t>CHE </a:t>
            </a:r>
            <a:r>
              <a:rPr lang="it-IT" sz="1400" dirty="0" smtClean="0">
                <a:solidFill>
                  <a:srgbClr val="FFFF00"/>
                </a:solidFill>
              </a:rPr>
              <a:t>             TALORA                 </a:t>
            </a:r>
            <a:r>
              <a:rPr lang="it-IT" sz="1400" dirty="0" err="1" smtClean="0">
                <a:solidFill>
                  <a:srgbClr val="FFFF00"/>
                </a:solidFill>
              </a:rPr>
              <a:t>CI</a:t>
            </a:r>
            <a:r>
              <a:rPr lang="it-IT" sz="1400" dirty="0" smtClean="0">
                <a:solidFill>
                  <a:srgbClr val="FFFF00"/>
                </a:solidFill>
              </a:rPr>
              <a:t>             </a:t>
            </a:r>
            <a:r>
              <a:rPr lang="it-IT" sz="1400" dirty="0" smtClean="0">
                <a:solidFill>
                  <a:srgbClr val="FFFF00"/>
                </a:solidFill>
              </a:rPr>
              <a:t>POSSONO </a:t>
            </a:r>
            <a:r>
              <a:rPr lang="it-IT" sz="1400" dirty="0" smtClean="0">
                <a:solidFill>
                  <a:srgbClr val="FFFF00"/>
                </a:solidFill>
              </a:rPr>
              <a:t>          INDURRE          A        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DIAGNOSI      ERRATE</a:t>
            </a:r>
            <a:r>
              <a:rPr lang="it-IT" sz="1400" dirty="0" smtClean="0">
                <a:solidFill>
                  <a:srgbClr val="FFFF00"/>
                </a:solidFill>
              </a:rPr>
              <a:t>,   </a:t>
            </a:r>
            <a:r>
              <a:rPr lang="it-IT" sz="1400" dirty="0" smtClean="0">
                <a:solidFill>
                  <a:srgbClr val="FFFF00"/>
                </a:solidFill>
              </a:rPr>
              <a:t>    SIA      </a:t>
            </a:r>
            <a:r>
              <a:rPr lang="it-IT" sz="1400" dirty="0" smtClean="0">
                <a:solidFill>
                  <a:srgbClr val="FFFF00"/>
                </a:solidFill>
              </a:rPr>
              <a:t>NEL </a:t>
            </a:r>
            <a:endParaRPr lang="it-IT" sz="1400" dirty="0" smtClean="0">
              <a:solidFill>
                <a:srgbClr val="FFFF00"/>
              </a:solidFill>
            </a:endParaRPr>
          </a:p>
          <a:p>
            <a:pPr algn="just">
              <a:buNone/>
            </a:pPr>
            <a:endParaRPr lang="it-IT" sz="1400" dirty="0" smtClean="0">
              <a:solidFill>
                <a:srgbClr val="FFFF00"/>
              </a:solidFill>
            </a:endParaRPr>
          </a:p>
          <a:p>
            <a:pPr algn="just">
              <a:buNone/>
            </a:pPr>
            <a:r>
              <a:rPr lang="it-IT" sz="1400" dirty="0" smtClean="0">
                <a:solidFill>
                  <a:srgbClr val="FFFF00"/>
                </a:solidFill>
              </a:rPr>
              <a:t>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DIAGNOSTICARE            UNA           SpA       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PER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ALTRA        MALATTIA         </a:t>
            </a:r>
            <a:r>
              <a:rPr lang="it-IT" sz="1400" dirty="0" smtClean="0">
                <a:solidFill>
                  <a:srgbClr val="FFFF00"/>
                </a:solidFill>
              </a:rPr>
              <a:t>(       USUALMENTE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ARTROSI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O </a:t>
            </a:r>
          </a:p>
          <a:p>
            <a:pPr algn="just">
              <a:buNone/>
            </a:pPr>
            <a:endParaRPr lang="it-IT" sz="14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>
              <a:buNone/>
            </a:pP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FIBROMIALGIA           PSICOPATIA    )           </a:t>
            </a:r>
            <a:r>
              <a:rPr lang="it-IT" sz="1400" dirty="0" smtClean="0">
                <a:solidFill>
                  <a:srgbClr val="FFFF00"/>
                </a:solidFill>
              </a:rPr>
              <a:t>SIA ,    VICEVERSA</a:t>
            </a:r>
            <a:r>
              <a:rPr lang="it-IT" sz="1400" dirty="0" smtClean="0">
                <a:solidFill>
                  <a:srgbClr val="FFFF00"/>
                </a:solidFill>
              </a:rPr>
              <a:t>, </a:t>
            </a:r>
            <a:r>
              <a:rPr lang="it-IT" sz="1400" dirty="0" smtClean="0">
                <a:solidFill>
                  <a:srgbClr val="FFFF00"/>
                </a:solidFill>
              </a:rPr>
              <a:t>       EVENIENZA      MENO      FREQUENTE</a:t>
            </a:r>
            <a:r>
              <a:rPr lang="it-IT" sz="1400" dirty="0" smtClean="0">
                <a:solidFill>
                  <a:srgbClr val="FFFF00"/>
                </a:solidFill>
              </a:rPr>
              <a:t>, </a:t>
            </a:r>
            <a:r>
              <a:rPr lang="it-IT" sz="1400" dirty="0" smtClean="0">
                <a:solidFill>
                  <a:srgbClr val="FFFF00"/>
                </a:solidFill>
              </a:rPr>
              <a:t>     NEL</a:t>
            </a:r>
          </a:p>
          <a:p>
            <a:pPr algn="just">
              <a:buNone/>
            </a:pPr>
            <a:endParaRPr lang="it-IT" sz="1400" dirty="0" smtClean="0">
              <a:solidFill>
                <a:srgbClr val="FFFF00"/>
              </a:solidFill>
            </a:endParaRPr>
          </a:p>
          <a:p>
            <a:pPr algn="just">
              <a:buNone/>
            </a:pP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DIAGNOSTICARE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COME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 SpA    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UN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’      ALTRA      </a:t>
            </a:r>
            <a:r>
              <a:rPr lang="it-IT" sz="14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PATOLOGIA</a:t>
            </a:r>
          </a:p>
          <a:p>
            <a:pPr>
              <a:buNone/>
            </a:pPr>
            <a:endParaRPr lang="it-IT" sz="1400" dirty="0" smtClean="0"/>
          </a:p>
          <a:p>
            <a:endParaRPr lang="it-IT" sz="14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186766" cy="559482"/>
          </a:xfrm>
        </p:spPr>
        <p:txBody>
          <a:bodyPr/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CONCLUSIONI </a:t>
            </a:r>
            <a:r>
              <a:rPr lang="it-IT" sz="2800" b="1" dirty="0" smtClean="0">
                <a:solidFill>
                  <a:srgbClr val="FF0000"/>
                </a:solidFill>
              </a:rPr>
              <a:t>2 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285860"/>
            <a:ext cx="8786874" cy="585789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it-IT" sz="2000" dirty="0" smtClean="0">
                <a:solidFill>
                  <a:srgbClr val="FFFF00"/>
                </a:solidFill>
              </a:rPr>
              <a:t>QUINDI</a:t>
            </a: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</a:t>
            </a:r>
            <a:r>
              <a:rPr lang="it-IT" sz="2000" dirty="0" smtClean="0">
                <a:solidFill>
                  <a:srgbClr val="04FC2D"/>
                </a:solidFill>
              </a:rPr>
              <a:t>SAREBBE      </a:t>
            </a:r>
            <a:r>
              <a:rPr lang="it-IT" sz="2000" dirty="0" smtClean="0">
                <a:solidFill>
                  <a:srgbClr val="04FC2D"/>
                </a:solidFill>
              </a:rPr>
              <a:t>NECESSARIO </a:t>
            </a:r>
            <a:r>
              <a:rPr lang="it-IT" sz="2000" dirty="0" smtClean="0">
                <a:solidFill>
                  <a:srgbClr val="04FC2D"/>
                </a:solidFill>
              </a:rPr>
              <a:t>      UN      IMPEGNO     </a:t>
            </a:r>
            <a:r>
              <a:rPr lang="it-IT" sz="2000" dirty="0" smtClean="0">
                <a:solidFill>
                  <a:srgbClr val="04FC2D"/>
                </a:solidFill>
              </a:rPr>
              <a:t>DELLA </a:t>
            </a:r>
            <a:r>
              <a:rPr lang="it-IT" sz="2000" dirty="0" smtClean="0">
                <a:solidFill>
                  <a:srgbClr val="04FC2D"/>
                </a:solidFill>
              </a:rPr>
              <a:t>    ASAS    PER </a:t>
            </a:r>
          </a:p>
          <a:p>
            <a:pPr algn="just">
              <a:buNone/>
            </a:pPr>
            <a:r>
              <a:rPr lang="it-IT" sz="2000" dirty="0" smtClean="0">
                <a:solidFill>
                  <a:srgbClr val="04FC2D"/>
                </a:solidFill>
              </a:rPr>
              <a:t>DEFINIRE ,          OLTRE         </a:t>
            </a:r>
            <a:r>
              <a:rPr lang="it-IT" sz="2000" dirty="0" smtClean="0">
                <a:solidFill>
                  <a:srgbClr val="04FC2D"/>
                </a:solidFill>
              </a:rPr>
              <a:t>AI </a:t>
            </a:r>
            <a:r>
              <a:rPr lang="it-IT" sz="2000" dirty="0" smtClean="0">
                <a:solidFill>
                  <a:srgbClr val="04FC2D"/>
                </a:solidFill>
              </a:rPr>
              <a:t>       </a:t>
            </a:r>
            <a:r>
              <a:rPr lang="it-IT" sz="2000" b="1" dirty="0" smtClean="0">
                <a:solidFill>
                  <a:srgbClr val="FF0000"/>
                </a:solidFill>
              </a:rPr>
              <a:t>CRITERI    CLASSIFICATIVI  </a:t>
            </a:r>
            <a:r>
              <a:rPr lang="it-IT" sz="2000" dirty="0" smtClean="0">
                <a:solidFill>
                  <a:srgbClr val="04FC2D"/>
                </a:solidFill>
              </a:rPr>
              <a:t>,          ANCHE       </a:t>
            </a:r>
            <a:r>
              <a:rPr lang="it-IT" sz="2000" dirty="0" smtClean="0">
                <a:solidFill>
                  <a:srgbClr val="04FC2D"/>
                </a:solidFill>
              </a:rPr>
              <a:t>DEI </a:t>
            </a:r>
            <a:endParaRPr lang="it-IT" sz="2000" dirty="0" smtClean="0">
              <a:solidFill>
                <a:srgbClr val="04FC2D"/>
              </a:solidFill>
            </a:endParaRPr>
          </a:p>
          <a:p>
            <a:pPr algn="just">
              <a:buNone/>
            </a:pPr>
            <a:r>
              <a:rPr lang="it-IT" sz="2000" b="1" dirty="0" smtClean="0">
                <a:solidFill>
                  <a:srgbClr val="FF0000"/>
                </a:solidFill>
              </a:rPr>
              <a:t>CRITERI    DIAGNOSTICI </a:t>
            </a:r>
            <a:r>
              <a:rPr lang="it-IT" sz="2000" dirty="0" smtClean="0">
                <a:solidFill>
                  <a:srgbClr val="00FF00"/>
                </a:solidFill>
              </a:rPr>
              <a:t>,</a:t>
            </a: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      </a:t>
            </a:r>
            <a:r>
              <a:rPr lang="it-IT" sz="2000" dirty="0" smtClean="0">
                <a:solidFill>
                  <a:srgbClr val="FFFF00"/>
                </a:solidFill>
              </a:rPr>
              <a:t>CHE      SAREBBERO       </a:t>
            </a:r>
            <a:r>
              <a:rPr lang="it-IT" sz="2000" dirty="0" smtClean="0">
                <a:solidFill>
                  <a:srgbClr val="FFFF00"/>
                </a:solidFill>
              </a:rPr>
              <a:t>MOLTO </a:t>
            </a:r>
            <a:r>
              <a:rPr lang="it-IT" sz="2000" dirty="0" smtClean="0">
                <a:solidFill>
                  <a:srgbClr val="FFFF00"/>
                </a:solidFill>
              </a:rPr>
              <a:t>      UTILI       NELLA </a:t>
            </a:r>
          </a:p>
          <a:p>
            <a:pPr algn="just">
              <a:buNone/>
            </a:pPr>
            <a:r>
              <a:rPr lang="it-IT" sz="2000" dirty="0" smtClean="0">
                <a:solidFill>
                  <a:srgbClr val="FFFF00"/>
                </a:solidFill>
              </a:rPr>
              <a:t>PRATICA CLINICA ,    PERCHE</a:t>
            </a:r>
            <a:r>
              <a:rPr lang="it-IT" sz="2000" dirty="0" smtClean="0">
                <a:solidFill>
                  <a:srgbClr val="FFFF00"/>
                </a:solidFill>
              </a:rPr>
              <a:t>’ </a:t>
            </a:r>
            <a:r>
              <a:rPr lang="it-IT" sz="2000" dirty="0" smtClean="0">
                <a:solidFill>
                  <a:srgbClr val="FFFF00"/>
                </a:solidFill>
              </a:rPr>
              <a:t>     </a:t>
            </a:r>
            <a:r>
              <a:rPr lang="it-IT" sz="2000" dirty="0" err="1" smtClean="0">
                <a:solidFill>
                  <a:srgbClr val="FFFF00"/>
                </a:solidFill>
              </a:rPr>
              <a:t>CI</a:t>
            </a:r>
            <a:r>
              <a:rPr lang="it-IT" sz="2000" dirty="0" smtClean="0">
                <a:solidFill>
                  <a:srgbClr val="FFFF00"/>
                </a:solidFill>
              </a:rPr>
              <a:t>   PERMETTEREBBERO   </a:t>
            </a:r>
            <a:r>
              <a:rPr lang="it-IT" sz="2000" dirty="0" err="1" smtClean="0">
                <a:solidFill>
                  <a:srgbClr val="FFFF00"/>
                </a:solidFill>
              </a:rPr>
              <a:t>DI</a:t>
            </a:r>
            <a:r>
              <a:rPr lang="it-IT" sz="20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   </a:t>
            </a:r>
            <a:r>
              <a:rPr lang="it-IT" sz="2000" dirty="0" smtClean="0">
                <a:solidFill>
                  <a:srgbClr val="FFFF00"/>
                </a:solidFill>
              </a:rPr>
              <a:t>DIAGNOSTICARE</a:t>
            </a:r>
          </a:p>
          <a:p>
            <a:pPr algn="just">
              <a:buNone/>
            </a:pP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smtClean="0">
                <a:solidFill>
                  <a:srgbClr val="FFFF00"/>
                </a:solidFill>
              </a:rPr>
              <a:t>UNA </a:t>
            </a:r>
            <a:r>
              <a:rPr lang="it-IT" sz="2000" dirty="0" smtClean="0">
                <a:solidFill>
                  <a:srgbClr val="FFFF00"/>
                </a:solidFill>
              </a:rPr>
              <a:t>   </a:t>
            </a:r>
            <a:r>
              <a:rPr lang="it-IT" sz="2000" dirty="0" smtClean="0">
                <a:solidFill>
                  <a:srgbClr val="04FC2D"/>
                </a:solidFill>
              </a:rPr>
              <a:t>SpA    </a:t>
            </a:r>
            <a:r>
              <a:rPr lang="it-IT" sz="2000" dirty="0" smtClean="0">
                <a:solidFill>
                  <a:srgbClr val="FFFF00"/>
                </a:solidFill>
              </a:rPr>
              <a:t>NON </a:t>
            </a:r>
            <a:r>
              <a:rPr lang="it-IT" sz="2000" dirty="0" smtClean="0">
                <a:solidFill>
                  <a:srgbClr val="FFFF00"/>
                </a:solidFill>
              </a:rPr>
              <a:t> SOLO  </a:t>
            </a:r>
            <a:r>
              <a:rPr lang="it-IT" sz="2000" dirty="0" smtClean="0">
                <a:solidFill>
                  <a:srgbClr val="FFFF00"/>
                </a:solidFill>
              </a:rPr>
              <a:t>COME</a:t>
            </a:r>
            <a:r>
              <a:rPr lang="it-IT" sz="2000" dirty="0" smtClean="0">
                <a:solidFill>
                  <a:srgbClr val="04FC2D"/>
                </a:solidFill>
              </a:rPr>
              <a:t> </a:t>
            </a:r>
            <a:r>
              <a:rPr lang="it-IT" sz="2000" dirty="0" smtClean="0">
                <a:solidFill>
                  <a:srgbClr val="04FC2D"/>
                </a:solidFill>
              </a:rPr>
              <a:t>   DEFINITA,     </a:t>
            </a:r>
            <a:r>
              <a:rPr lang="it-IT" sz="2000" dirty="0" smtClean="0">
                <a:solidFill>
                  <a:srgbClr val="FFFF00"/>
                </a:solidFill>
              </a:rPr>
              <a:t>MA    ANCHE    </a:t>
            </a:r>
            <a:r>
              <a:rPr lang="it-IT" sz="2000" dirty="0" smtClean="0">
                <a:solidFill>
                  <a:srgbClr val="FFFF00"/>
                </a:solidFill>
              </a:rPr>
              <a:t>COME</a:t>
            </a:r>
            <a:r>
              <a:rPr lang="it-IT" sz="2000" dirty="0" smtClean="0">
                <a:solidFill>
                  <a:srgbClr val="04FC2D"/>
                </a:solidFill>
              </a:rPr>
              <a:t> </a:t>
            </a:r>
            <a:r>
              <a:rPr lang="it-IT" sz="2000" dirty="0" smtClean="0">
                <a:solidFill>
                  <a:srgbClr val="04FC2D"/>
                </a:solidFill>
              </a:rPr>
              <a:t>  POSSIBILE</a:t>
            </a:r>
          </a:p>
          <a:p>
            <a:pPr algn="just">
              <a:buNone/>
            </a:pPr>
            <a:r>
              <a:rPr lang="it-IT" sz="2000" dirty="0" smtClean="0">
                <a:solidFill>
                  <a:srgbClr val="FFFF00"/>
                </a:solidFill>
              </a:rPr>
              <a:t>O      </a:t>
            </a:r>
            <a:r>
              <a:rPr lang="it-IT" sz="2000" dirty="0" smtClean="0">
                <a:solidFill>
                  <a:srgbClr val="04FC2D"/>
                </a:solidFill>
              </a:rPr>
              <a:t>PROBABILE </a:t>
            </a:r>
            <a:r>
              <a:rPr lang="it-IT" sz="2000" dirty="0" smtClean="0">
                <a:solidFill>
                  <a:srgbClr val="FFFF00"/>
                </a:solidFill>
              </a:rPr>
              <a:t>,     QUANDO      NON      SI      HANNO      CRITERI      SUFFICIENTI </a:t>
            </a:r>
          </a:p>
          <a:p>
            <a:pPr algn="just">
              <a:buNone/>
            </a:pPr>
            <a:r>
              <a:rPr lang="it-IT" sz="2000" dirty="0" smtClean="0">
                <a:solidFill>
                  <a:srgbClr val="FFFF00"/>
                </a:solidFill>
              </a:rPr>
              <a:t>PER      </a:t>
            </a:r>
            <a:r>
              <a:rPr lang="it-IT" sz="2000" dirty="0" smtClean="0">
                <a:solidFill>
                  <a:srgbClr val="FFFF00"/>
                </a:solidFill>
              </a:rPr>
              <a:t>FARE </a:t>
            </a:r>
            <a:r>
              <a:rPr lang="it-IT" sz="2000" dirty="0" smtClean="0">
                <a:solidFill>
                  <a:srgbClr val="FFFF00"/>
                </a:solidFill>
              </a:rPr>
              <a:t>     UNA      DIAGNOSI      </a:t>
            </a:r>
            <a:r>
              <a:rPr lang="it-IT" sz="2000" dirty="0" err="1" smtClean="0">
                <a:solidFill>
                  <a:srgbClr val="FFFF00"/>
                </a:solidFill>
              </a:rPr>
              <a:t>DI</a:t>
            </a:r>
            <a:r>
              <a:rPr lang="it-IT" sz="2000" dirty="0" smtClean="0">
                <a:solidFill>
                  <a:srgbClr val="FFFF00"/>
                </a:solidFill>
              </a:rPr>
              <a:t> </a:t>
            </a:r>
            <a:r>
              <a:rPr lang="it-IT" sz="2000" dirty="0" smtClean="0">
                <a:solidFill>
                  <a:srgbClr val="FFFF00"/>
                </a:solidFill>
              </a:rPr>
              <a:t>     CERTEZZA . </a:t>
            </a:r>
          </a:p>
          <a:p>
            <a:pPr algn="just">
              <a:buNone/>
            </a:pPr>
            <a:endParaRPr lang="it-IT" sz="2000" dirty="0" smtClean="0">
              <a:solidFill>
                <a:srgbClr val="FFFF00"/>
              </a:solidFill>
            </a:endParaRPr>
          </a:p>
          <a:p>
            <a:pPr algn="just">
              <a:buNone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QUESTI     CRITERI      </a:t>
            </a:r>
            <a:r>
              <a:rPr lang="it-IT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CI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FORNIREBBERO     GLI      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STRUMENTI  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PER   CURARE </a:t>
            </a:r>
          </a:p>
          <a:p>
            <a:pPr algn="just">
              <a:buNone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TANTI     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PAZIENTI,  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 CHE     ALTRIMENTI     VIVREBBERO     IN   UNA   SORTA   </a:t>
            </a:r>
            <a:r>
              <a:rPr lang="it-IT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pPr algn="just">
              <a:buNone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“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LIMBO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”    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REUMATOLOGICO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 E,   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INVECE 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</a:t>
            </a:r>
            <a:r>
              <a:rPr lang="it-IT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 ABBANDONARLI    ALLA   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LORO </a:t>
            </a:r>
            <a:endParaRPr lang="it-IT" sz="20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>
              <a:buNone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SOFFERENZA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,  </a:t>
            </a:r>
            <a:r>
              <a:rPr lang="it-IT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CI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AIUTEREBBERO A MIGLIORARE LA   QUALITA’   </a:t>
            </a:r>
            <a:r>
              <a:rPr lang="it-IT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VITA   </a:t>
            </a:r>
            <a:r>
              <a:rPr lang="it-IT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endParaRPr lang="it-IT" sz="2000" dirty="0" smtClean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pPr algn="just">
              <a:buNone/>
            </a:pP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MOLTI   </a:t>
            </a:r>
            <a:r>
              <a:rPr lang="it-IT" sz="2000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DI</a:t>
            </a:r>
            <a:r>
              <a:rPr lang="it-IT" sz="2000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  LORO</a:t>
            </a:r>
          </a:p>
          <a:p>
            <a:pPr algn="just"/>
            <a:endParaRPr lang="it-IT" sz="2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35975" cy="342900"/>
          </a:xfrm>
        </p:spPr>
        <p:txBody>
          <a:bodyPr/>
          <a:lstStyle/>
          <a:p>
            <a:pPr algn="ctr" eaLnBrk="1" hangingPunct="1">
              <a:defRPr/>
            </a:pPr>
            <a:r>
              <a:rPr lang="it-IT" sz="2000" dirty="0" smtClean="0">
                <a:solidFill>
                  <a:srgbClr val="00FF00"/>
                </a:solidFill>
                <a:latin typeface="Comic Sans MS" pitchFamily="66" charset="0"/>
              </a:rPr>
              <a:t>GRAZIE   PER   L’ATTENZIONE</a:t>
            </a:r>
          </a:p>
        </p:txBody>
      </p:sp>
      <p:pic>
        <p:nvPicPr>
          <p:cNvPr id="204803" name="Picture 5" descr="natur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857192" y="6286520"/>
            <a:ext cx="8286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 dirty="0" smtClean="0">
                <a:solidFill>
                  <a:srgbClr val="FFFF00"/>
                </a:solidFill>
              </a:rPr>
              <a:t>              </a:t>
            </a:r>
            <a:r>
              <a:rPr lang="it-IT" b="1" dirty="0" smtClean="0">
                <a:solidFill>
                  <a:srgbClr val="FFFF00"/>
                </a:solidFill>
              </a:rPr>
              <a:t>M</a:t>
            </a:r>
            <a:r>
              <a:rPr lang="it-IT" b="1" dirty="0">
                <a:solidFill>
                  <a:srgbClr val="FFFF00"/>
                </a:solidFill>
              </a:rPr>
              <a:t>. </a:t>
            </a:r>
            <a:r>
              <a:rPr lang="it-IT" b="1" dirty="0" err="1">
                <a:solidFill>
                  <a:srgbClr val="FFFF00"/>
                </a:solidFill>
              </a:rPr>
              <a:t>Ehrenfeld</a:t>
            </a:r>
            <a:r>
              <a:rPr lang="it-IT" b="1" dirty="0">
                <a:solidFill>
                  <a:srgbClr val="FFFF00"/>
                </a:solidFill>
              </a:rPr>
              <a:t> / </a:t>
            </a:r>
            <a:r>
              <a:rPr lang="it-IT" b="1" dirty="0" err="1">
                <a:solidFill>
                  <a:srgbClr val="FFFF00"/>
                </a:solidFill>
              </a:rPr>
              <a:t>Autoimmunity</a:t>
            </a:r>
            <a:r>
              <a:rPr lang="it-IT" b="1" dirty="0">
                <a:solidFill>
                  <a:srgbClr val="FFFF00"/>
                </a:solidFill>
              </a:rPr>
              <a:t> </a:t>
            </a:r>
            <a:r>
              <a:rPr lang="it-IT" b="1" dirty="0" err="1">
                <a:solidFill>
                  <a:srgbClr val="FFFF00"/>
                </a:solidFill>
              </a:rPr>
              <a:t>Reviews</a:t>
            </a:r>
            <a:r>
              <a:rPr lang="it-IT" b="1" dirty="0">
                <a:solidFill>
                  <a:srgbClr val="FFFF00"/>
                </a:solidFill>
              </a:rPr>
              <a:t> 9 (2010) A325–A329</a:t>
            </a:r>
          </a:p>
        </p:txBody>
      </p:sp>
      <p:graphicFrame>
        <p:nvGraphicFramePr>
          <p:cNvPr id="57349" name="Object 5"/>
          <p:cNvGraphicFramePr>
            <a:graphicFrameLocks noChangeAspect="1"/>
          </p:cNvGraphicFramePr>
          <p:nvPr>
            <p:ph idx="1"/>
          </p:nvPr>
        </p:nvGraphicFramePr>
        <p:xfrm>
          <a:off x="1571604" y="1000108"/>
          <a:ext cx="6091237" cy="4064000"/>
        </p:xfrm>
        <a:graphic>
          <a:graphicData uri="http://schemas.openxmlformats.org/presentationml/2006/ole">
            <p:oleObj spid="_x0000_s1672194" name="Grafico" r:id="rId3" imgW="6096075" imgH="4067089" progId="MSGraph.Chart.8">
              <p:embed followColorScheme="full"/>
            </p:oleObj>
          </a:graphicData>
        </a:graphic>
      </p:graphicFrame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295400" y="3657600"/>
            <a:ext cx="457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000" b="1"/>
              <a:t>%</a:t>
            </a:r>
          </a:p>
        </p:txBody>
      </p:sp>
      <p:sp>
        <p:nvSpPr>
          <p:cNvPr id="57352" name="Text Box 8"/>
          <p:cNvSpPr txBox="1">
            <a:spLocks noChangeArrowheads="1"/>
          </p:cNvSpPr>
          <p:nvPr/>
        </p:nvSpPr>
        <p:spPr bwMode="auto">
          <a:xfrm>
            <a:off x="428596" y="4929198"/>
            <a:ext cx="835824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800" b="1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Prevalenza </a:t>
            </a:r>
            <a:r>
              <a:rPr lang="it-IT" sz="2800" b="1" u="sng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delle SpA totali = 1,83%</a:t>
            </a:r>
          </a:p>
          <a:p>
            <a:pPr algn="ctr"/>
            <a:r>
              <a:rPr lang="it-IT" sz="2000" b="1" dirty="0" smtClean="0">
                <a:solidFill>
                  <a:srgbClr val="00FF00"/>
                </a:solidFill>
              </a:rPr>
              <a:t>vs  AR = 0,6%</a:t>
            </a:r>
          </a:p>
          <a:p>
            <a:pPr algn="ctr"/>
            <a:r>
              <a:rPr lang="it-IT" sz="2000" b="1" dirty="0" err="1" smtClean="0">
                <a:solidFill>
                  <a:srgbClr val="FFFF00"/>
                </a:solidFill>
              </a:rPr>
              <a:t>Helmick</a:t>
            </a:r>
            <a:r>
              <a:rPr lang="it-IT" sz="2000" b="1" dirty="0" smtClean="0">
                <a:solidFill>
                  <a:srgbClr val="FFFF00"/>
                </a:solidFill>
              </a:rPr>
              <a:t> CG </a:t>
            </a:r>
            <a:r>
              <a:rPr lang="it-IT" sz="2000" b="1" dirty="0" err="1" smtClean="0">
                <a:solidFill>
                  <a:srgbClr val="FFFF00"/>
                </a:solidFill>
              </a:rPr>
              <a:t>et</a:t>
            </a:r>
            <a:r>
              <a:rPr lang="it-IT" sz="2000" b="1" dirty="0" smtClean="0">
                <a:solidFill>
                  <a:srgbClr val="FFFF00"/>
                </a:solidFill>
              </a:rPr>
              <a:t> al.    </a:t>
            </a:r>
            <a:r>
              <a:rPr lang="it-IT" sz="2000" b="1" dirty="0" err="1" smtClean="0">
                <a:solidFill>
                  <a:srgbClr val="FFFF00"/>
                </a:solidFill>
              </a:rPr>
              <a:t>Arthritis</a:t>
            </a:r>
            <a:r>
              <a:rPr lang="it-IT" sz="2000" b="1" dirty="0" smtClean="0">
                <a:solidFill>
                  <a:srgbClr val="FFFF00"/>
                </a:solidFill>
              </a:rPr>
              <a:t> </a:t>
            </a:r>
            <a:r>
              <a:rPr lang="it-IT" sz="2000" b="1" dirty="0" err="1" smtClean="0">
                <a:solidFill>
                  <a:srgbClr val="FFFF00"/>
                </a:solidFill>
              </a:rPr>
              <a:t>Rheum</a:t>
            </a:r>
            <a:r>
              <a:rPr lang="it-IT" sz="2000" b="1" dirty="0" smtClean="0">
                <a:solidFill>
                  <a:srgbClr val="FFFF00"/>
                </a:solidFill>
              </a:rPr>
              <a:t>  2008</a:t>
            </a:r>
          </a:p>
          <a:p>
            <a:pPr algn="ctr"/>
            <a:r>
              <a:rPr lang="it-IT" sz="2400" b="1" u="sng" dirty="0" smtClean="0">
                <a:solidFill>
                  <a:srgbClr val="FF0000"/>
                </a:solidFill>
              </a:rPr>
              <a:t>Le SpA risultano essere TRE  VOLTE  di più della AR!</a:t>
            </a:r>
            <a:endParaRPr lang="it-IT" sz="2400" b="1" u="sng" dirty="0">
              <a:solidFill>
                <a:srgbClr val="FF0000"/>
              </a:solidFill>
            </a:endParaRP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2857488" y="2571744"/>
            <a:ext cx="83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smtClean="0"/>
              <a:t>      0,52</a:t>
            </a:r>
            <a:endParaRPr lang="it-IT" sz="1200" b="1" dirty="0"/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3929058" y="1142984"/>
            <a:ext cx="838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smtClean="0"/>
              <a:t>         1,31</a:t>
            </a:r>
            <a:endParaRPr lang="it-IT" sz="1200" b="1" dirty="0"/>
          </a:p>
        </p:txBody>
      </p:sp>
      <p:sp>
        <p:nvSpPr>
          <p:cNvPr id="57361" name="Text Box 17"/>
          <p:cNvSpPr txBox="1">
            <a:spLocks noChangeArrowheads="1"/>
          </p:cNvSpPr>
          <p:nvPr/>
        </p:nvSpPr>
        <p:spPr bwMode="auto">
          <a:xfrm>
            <a:off x="5000628" y="2571744"/>
            <a:ext cx="10429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200" b="1" dirty="0" smtClean="0"/>
              <a:t>               0,6</a:t>
            </a:r>
            <a:endParaRPr lang="it-IT" sz="1200" b="1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 rot="1160089">
            <a:off x="8266365" y="270866"/>
            <a:ext cx="838200" cy="381000"/>
            <a:chOff x="3744" y="288"/>
            <a:chExt cx="528" cy="240"/>
          </a:xfrm>
        </p:grpSpPr>
        <p:sp>
          <p:nvSpPr>
            <p:cNvPr id="57364" name="AutoShape 20"/>
            <p:cNvSpPr>
              <a:spLocks noChangeArrowheads="1"/>
            </p:cNvSpPr>
            <p:nvPr/>
          </p:nvSpPr>
          <p:spPr bwMode="auto">
            <a:xfrm>
              <a:off x="3792" y="288"/>
              <a:ext cx="432" cy="240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7365" name="Text Box 21"/>
            <p:cNvSpPr txBox="1">
              <a:spLocks noChangeArrowheads="1"/>
            </p:cNvSpPr>
            <p:nvPr/>
          </p:nvSpPr>
          <p:spPr bwMode="auto">
            <a:xfrm>
              <a:off x="3744" y="309"/>
              <a:ext cx="52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it-IT" sz="1600" b="1" dirty="0">
                  <a:solidFill>
                    <a:srgbClr val="ED051B"/>
                  </a:solidFill>
                </a:rPr>
                <a:t>2010</a:t>
              </a:r>
            </a:p>
          </p:txBody>
        </p:sp>
      </p:grpSp>
      <p:sp>
        <p:nvSpPr>
          <p:cNvPr id="57367" name="Text Box 23"/>
          <p:cNvSpPr txBox="1">
            <a:spLocks noChangeArrowheads="1"/>
          </p:cNvSpPr>
          <p:nvPr/>
        </p:nvSpPr>
        <p:spPr bwMode="auto">
          <a:xfrm>
            <a:off x="1142976" y="214290"/>
            <a:ext cx="65722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Quadro epidemiologico di AR e </a:t>
            </a:r>
            <a:r>
              <a:rPr lang="it-IT" sz="2400" b="1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Spondiloartriti </a:t>
            </a:r>
            <a:endParaRPr lang="it-IT" sz="2400" b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7368" name="Rectangle 24"/>
          <p:cNvSpPr>
            <a:spLocks noGrp="1" noChangeArrowheads="1"/>
          </p:cNvSpPr>
          <p:nvPr>
            <p:ph type="title"/>
          </p:nvPr>
        </p:nvSpPr>
        <p:spPr>
          <a:xfrm>
            <a:off x="571472" y="642918"/>
            <a:ext cx="8229600" cy="428628"/>
          </a:xfrm>
          <a:noFill/>
          <a:ln/>
        </p:spPr>
        <p:txBody>
          <a:bodyPr/>
          <a:lstStyle/>
          <a:p>
            <a:pPr algn="ctr"/>
            <a:r>
              <a:rPr lang="it-IT" sz="1400" b="1" dirty="0" smtClean="0"/>
              <a:t> </a:t>
            </a:r>
            <a:endParaRPr lang="it-IT" sz="1400" b="1" dirty="0"/>
          </a:p>
        </p:txBody>
      </p:sp>
      <p:sp>
        <p:nvSpPr>
          <p:cNvPr id="20" name="Rettangolo 19"/>
          <p:cNvSpPr/>
          <p:nvPr/>
        </p:nvSpPr>
        <p:spPr>
          <a:xfrm>
            <a:off x="642910" y="642918"/>
            <a:ext cx="75724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FF00"/>
                </a:solidFill>
              </a:rPr>
              <a:t>Prevalenza di SA e Spondiloartriti vs AR negli USA </a:t>
            </a:r>
            <a:endParaRPr lang="it-IT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6002</TotalTime>
  <Words>4195</Words>
  <Application>Microsoft Office PowerPoint</Application>
  <PresentationFormat>Presentazione su schermo (4:3)</PresentationFormat>
  <Paragraphs>671</Paragraphs>
  <Slides>86</Slides>
  <Notes>22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4</vt:i4>
      </vt:variant>
      <vt:variant>
        <vt:lpstr>Titoli diapositive</vt:lpstr>
      </vt:variant>
      <vt:variant>
        <vt:i4>86</vt:i4>
      </vt:variant>
    </vt:vector>
  </HeadingPairs>
  <TitlesOfParts>
    <vt:vector size="91" baseType="lpstr">
      <vt:lpstr>Metro</vt:lpstr>
      <vt:lpstr>Grafico</vt:lpstr>
      <vt:lpstr>Acrobat Document</vt:lpstr>
      <vt:lpstr>Fotografia Photo Editor</vt:lpstr>
      <vt:lpstr>Document</vt:lpstr>
      <vt:lpstr> LE     spondiloartriti   NON    RADIOGRAFICHE</vt:lpstr>
      <vt:lpstr>SPONDILOENTESOARTRITI  DEFINIZIONE  </vt:lpstr>
      <vt:lpstr>SPONDILOENTESOARTRITI  TESSUTI    “ BERSAGLIO ”  </vt:lpstr>
      <vt:lpstr>     SPA CLASSIFICAZIONE    </vt:lpstr>
      <vt:lpstr>                 EPIDEMIOLOGIA                                DELLE            ARTRITI   SIERONEGATIVE        ( SPONDILOENTESOARTRITI )</vt:lpstr>
      <vt:lpstr>  PREVALENZA    SpA   NEL    MONDO    E    IN   ITALIA  NEL   2006</vt:lpstr>
      <vt:lpstr>METANALISI   PUBBLICAZIONI    SCIENTIFICHE  INTERNAZIONALI MULTIDISCIPLINARI  ( REUMATOLOGIA,  DERMATOLOGIA,  GASTRONTEROLOGIA )  +   MIA  ESPERIENZA  PERSONALE :  PREVALENZA  SpA </vt:lpstr>
      <vt:lpstr>    DOPO   4   ANNI</vt:lpstr>
      <vt:lpstr> </vt:lpstr>
      <vt:lpstr>ANCHE      I     REUMATOLOGI     TEDESCHI    HANNO CONFERMATO     L’ ALTA     PREVALENZA    DELLE    SPONDILOENTESOATRITI   </vt:lpstr>
      <vt:lpstr>EPIDEMIOLOGIA   DELLE SPONDILOENTESOARTRITI</vt:lpstr>
      <vt:lpstr>QUADRI    CLINICI  SPONDILOENTESOARTRITI </vt:lpstr>
      <vt:lpstr>THE        ASSESSMENT      OF        SPONDYLOARTHRITIS      INTERNATIONAL  SOCIETY       CLASSIFICATION   CRITERIA      FOR      PERIPHERAL    SPONDYLOARTHRITIS     AND    FOR  SPONDYLOARTHRITIS     IN      GENERAL </vt:lpstr>
      <vt:lpstr>     CRITERI   DI      CLASSIFICAZIONE   ASAS     per   le    SPA   ASSIALI </vt:lpstr>
      <vt:lpstr> CRITERI   DI     CLASSIFICAZIONE   ASAS    per  le     SPA  PERIFERICHE  </vt:lpstr>
      <vt:lpstr>SPA   ASSIALE  RADIOGRAFICA =  SACR0-ILEITE   RADIOGRAFICA</vt:lpstr>
      <vt:lpstr>Modified   New  York  criteria Radiological  criterion  of the  sacroiliitis  </vt:lpstr>
      <vt:lpstr>Diapositiva 18</vt:lpstr>
      <vt:lpstr> Sacroileite   Monolaterale   dx   di   III grado</vt:lpstr>
      <vt:lpstr>   Sacroileite  bilaterale   di  IV  grado  all’ RX</vt:lpstr>
      <vt:lpstr>SPA ASSIALI RADIOGRAFICHE   I SEGNI RADIOGRAFICI DI SACRO-ILEITE, SECONDO I CRITERI DI NEW YORK MODIFICATI SI VISUALIZZANO DOPO MOLTI ANNI DALL’ESORDIO DELLA MALATTIA!  DIAGNOSI TARDIVE  = TERAPIE NON TEMPESTIVE, NON PRECOCI = SOFFERENZA DEL PAZIENTE  + DANNI ANATOMO-FUNZIONALI   </vt:lpstr>
      <vt:lpstr>SPA  ASSIALE  NON  RADIOGRAFICA  </vt:lpstr>
      <vt:lpstr>SPA  ASSIALE  NON  RADIOGRAFICA = 2   DIVERSE   TIPOLOGIE  </vt:lpstr>
      <vt:lpstr>DEFINING ACTIVE SACROILIITIS ON MRI FOR CLASSIFICATION OF AXIAL SpA ASAS / OMERACT  MRI group</vt:lpstr>
      <vt:lpstr>Diapositiva 25</vt:lpstr>
      <vt:lpstr>RMN Iniziale Sacroileite bilaterale  con    edema osseo</vt:lpstr>
      <vt:lpstr>RMN Sacroileite  dx  avanzata  con  edema osseo  ed  erosioni articolari</vt:lpstr>
      <vt:lpstr>    SE  RX  NON  DIRIMENTE   E  SE IMPOSSIBILITA’ AD EFFETTUARE  RMN, PUO’      ESSERE UTILE EFFETTUARE UNA :      Tac:   Sacroileite   bilaterale   con   sclerosi ossea  ed  erosioni</vt:lpstr>
      <vt:lpstr>  RUDWALEIT ET AL., ARTHITIS RHEUM   2009;60:717-727</vt:lpstr>
      <vt:lpstr>SPA ASSIALI NON RADIOGRAFICHE  UN PASSO AVANTI VERSO UNA DIAGNOSTICA PIU’ PRECOCE DELLE SPONDILOARTRITI    DIADNOSI PIU’ PRECOCE = TERAPIA PIU’ PRECOCE  = MENO SOFFERENZA DOLOROSA DEI PAZIENTI E  MINORI DANNI ANATOMO-FUNZIONALI  </vt:lpstr>
      <vt:lpstr>Diapositiva 31</vt:lpstr>
      <vt:lpstr>ASAS recommendations : 2010 Update</vt:lpstr>
      <vt:lpstr>Diapositiva 33</vt:lpstr>
      <vt:lpstr>Diapositiva 34</vt:lpstr>
      <vt:lpstr>Diapositiva 35</vt:lpstr>
      <vt:lpstr>Anti-TNF in axial SpA - Studi clinici</vt:lpstr>
      <vt:lpstr>Nr-AxSpA vs Rx-AxSpA</vt:lpstr>
      <vt:lpstr>Diapositiva 38</vt:lpstr>
      <vt:lpstr>Diapositiva 39</vt:lpstr>
      <vt:lpstr>1. ADALIMUMAB (HUMIRA) :    APPROVATO IN SCHEDA TECNICA                  +     RIMBORSABILITA’ GIA’ IN ATTO   2. CERTOLIZUMAB (CIMZIA) :    APPROVATO IN SCHEDA TECNICA,     PRATICA RIMBORSABILITA’ ANCORA IN CORSO   3. ETANERCEPT (ENBREL) :     APPROVATO IN SCHEDA TECNICA,     PRATICA RIMBORSABILITA’ ANCORA IN CORSO</vt:lpstr>
      <vt:lpstr>Immagini   di altri tipi di   intressamento assiale,   oltre alla Sacroileite</vt:lpstr>
      <vt:lpstr> RX  SA Vertebre   quadrate   +   Sindesmofiti   </vt:lpstr>
      <vt:lpstr>SPA    Parasindesmofiti</vt:lpstr>
      <vt:lpstr>RMN Spondilodiscite   +  Erosioni  piatti vertebrali  </vt:lpstr>
      <vt:lpstr>                                                              RMN           Edema osseo   +  Erosioni   piatti   vertebrali   ed   angoli   vertebrali</vt:lpstr>
      <vt:lpstr>                SINFISITE    PUBICA</vt:lpstr>
      <vt:lpstr>   ALTRI SEGNI CLINICI  DI  SPONDILOENTESOARTRITE</vt:lpstr>
      <vt:lpstr>ENTESITE</vt:lpstr>
      <vt:lpstr>Entesite</vt:lpstr>
      <vt:lpstr>RMN</vt:lpstr>
      <vt:lpstr>Entesite  DEL TENDINE D’ACHILLE evoluta  in   entesopatia  calcifica (si associa entesite della fascia plantare)</vt:lpstr>
      <vt:lpstr>                UVEITE ANTERIORE ACUTA</vt:lpstr>
      <vt:lpstr>                       Dattilite</vt:lpstr>
      <vt:lpstr>Diapositiva 54</vt:lpstr>
      <vt:lpstr>LA DIAGNOSI PRECOCE E’ COMPLICATA DA VARIE PROBLEMATICHE, CORRELATE ALLA COMPLESSA NATURA DELLE SpA</vt:lpstr>
      <vt:lpstr>        PROBLEMATICHE</vt:lpstr>
      <vt:lpstr>Psoriatic   Arthritis   ( PsA ) Definizione</vt:lpstr>
      <vt:lpstr>  Clinical   Features  of  PsA  Arthritis</vt:lpstr>
      <vt:lpstr>Difficoltà   Diagnostiche</vt:lpstr>
      <vt:lpstr>            La  presenza  di  psoriasi </vt:lpstr>
      <vt:lpstr>Difficoltà Diagnostiche</vt:lpstr>
      <vt:lpstr>ONICOPSORIASI </vt:lpstr>
      <vt:lpstr>     PROBLEMATICA   CLINICA</vt:lpstr>
      <vt:lpstr>UNDIFFERENTIATED  SPONDYLOARTHRITIS  ( USPA ) </vt:lpstr>
      <vt:lpstr>   SPA  INDIFFERENZIATE SONO   SpA   PER   LE   QUALI   NON   E’   DIMOSTRABILE   UNA   CORRELAZIONE  CON   LA    PSORIASI,    CON    LE   IBD,    CON    UNA    INFEZIONE    DA   MICROBI  ARTRITOGENI  Spondyloarthritides</vt:lpstr>
      <vt:lpstr>SPONDILOENTESOARTRITI    CRONICHE  INDIFFERENZIATE</vt:lpstr>
      <vt:lpstr> HLA and SpA</vt:lpstr>
      <vt:lpstr> PROBLEMATICA  INDICI  DI  FLOGOSI</vt:lpstr>
      <vt:lpstr>DIAGNOSIS    OF    SPONDYLOARTHRITIS</vt:lpstr>
      <vt:lpstr>Diapositiva 70</vt:lpstr>
      <vt:lpstr>Diapositiva 71</vt:lpstr>
      <vt:lpstr>Diapositiva 72</vt:lpstr>
      <vt:lpstr>Diapositiva 73</vt:lpstr>
      <vt:lpstr>   DIAGNOSI   PRECOCE    DELLE   SpA </vt:lpstr>
      <vt:lpstr>SEGNI  CLINICI  1  IBP  ( Inflammatory back pain ) ASAS   EXPERTS  DEFINITION  2009</vt:lpstr>
      <vt:lpstr>SEGNI  CLINICI  2  DOLORE   DA  SACROILEITE Alternating  buttock  pain  “SCIATICA  MOZZA”</vt:lpstr>
      <vt:lpstr>               TEST  TERAPEUTICO</vt:lpstr>
      <vt:lpstr>                  ESAMI     EMATO - CHIMICI</vt:lpstr>
      <vt:lpstr>  STRUMENTI  DI IMAGING       </vt:lpstr>
      <vt:lpstr>Scintigrafia ossea   Paziente con Spondilite anchilosante  Sacroileite   bilaterale </vt:lpstr>
      <vt:lpstr>Scintigrafia    ossea Paziente   con   una    SpA  Reattiva ,    con   RX  e  RMN  negative  Sacroileite    monolaterale </vt:lpstr>
      <vt:lpstr>     Ann   Rheum    2009 </vt:lpstr>
      <vt:lpstr>     ECOGRAFIA       METODI DI VALUTAZIONE DELL’INTERESSAMENTO DELLE ENTESI “ CLINIMETRIA  E  IMAGING  DELLE  SPONDILOENTESOARTRITI ” FAUSTO SALAFFI, MARINA CAROTTI, ALESSANDRO CIAPETTI – FIDENZA 2010</vt:lpstr>
      <vt:lpstr>CONCLUSIONI  1</vt:lpstr>
      <vt:lpstr>CONCLUSIONI 2 </vt:lpstr>
      <vt:lpstr>GRAZIE   PER   L’ATTENZIONE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TERAPIA  LOCO - REGIONALE ECOGUIDATA  DELL’ ANCA  CON  ACIDO  IALURONICO</dc:title>
  <dc:creator>PINO</dc:creator>
  <cp:lastModifiedBy>PINO</cp:lastModifiedBy>
  <cp:revision>793</cp:revision>
  <dcterms:created xsi:type="dcterms:W3CDTF">2011-04-17T15:24:50Z</dcterms:created>
  <dcterms:modified xsi:type="dcterms:W3CDTF">2014-10-10T17:34:03Z</dcterms:modified>
</cp:coreProperties>
</file>