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1"/>
  </p:notesMasterIdLst>
  <p:sldIdLst>
    <p:sldId id="1188" r:id="rId2"/>
    <p:sldId id="1382" r:id="rId3"/>
    <p:sldId id="1380" r:id="rId4"/>
    <p:sldId id="1423" r:id="rId5"/>
    <p:sldId id="1564" r:id="rId6"/>
    <p:sldId id="1553" r:id="rId7"/>
    <p:sldId id="1387" r:id="rId8"/>
    <p:sldId id="1556" r:id="rId9"/>
    <p:sldId id="1414" r:id="rId10"/>
    <p:sldId id="1424" r:id="rId11"/>
    <p:sldId id="1425" r:id="rId12"/>
    <p:sldId id="1509" r:id="rId13"/>
    <p:sldId id="1500" r:id="rId14"/>
    <p:sldId id="1511" r:id="rId15"/>
    <p:sldId id="1539" r:id="rId16"/>
    <p:sldId id="1538" r:id="rId17"/>
    <p:sldId id="1537" r:id="rId18"/>
    <p:sldId id="1535" r:id="rId19"/>
    <p:sldId id="1565" r:id="rId20"/>
    <p:sldId id="1404" r:id="rId21"/>
    <p:sldId id="1522" r:id="rId22"/>
    <p:sldId id="1529" r:id="rId23"/>
    <p:sldId id="1519" r:id="rId24"/>
    <p:sldId id="1533" r:id="rId25"/>
    <p:sldId id="1542" r:id="rId26"/>
    <p:sldId id="1540" r:id="rId27"/>
    <p:sldId id="1385" r:id="rId28"/>
    <p:sldId id="1513" r:id="rId29"/>
    <p:sldId id="1512" r:id="rId30"/>
    <p:sldId id="1514" r:id="rId31"/>
    <p:sldId id="1559" r:id="rId32"/>
    <p:sldId id="1558" r:id="rId33"/>
    <p:sldId id="1561" r:id="rId34"/>
    <p:sldId id="1383" r:id="rId35"/>
    <p:sldId id="1560" r:id="rId36"/>
    <p:sldId id="1563" r:id="rId37"/>
    <p:sldId id="1515" r:id="rId38"/>
    <p:sldId id="1566" r:id="rId39"/>
    <p:sldId id="1505" r:id="rId40"/>
    <p:sldId id="1381" r:id="rId41"/>
    <p:sldId id="1386" r:id="rId42"/>
    <p:sldId id="1419" r:id="rId43"/>
    <p:sldId id="1544" r:id="rId44"/>
    <p:sldId id="1545" r:id="rId45"/>
    <p:sldId id="1546" r:id="rId46"/>
    <p:sldId id="1548" r:id="rId47"/>
    <p:sldId id="1520" r:id="rId48"/>
    <p:sldId id="1541" r:id="rId49"/>
    <p:sldId id="1543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FF00"/>
    <a:srgbClr val="EB0903"/>
    <a:srgbClr val="EF0903"/>
    <a:srgbClr val="F73B3B"/>
    <a:srgbClr val="04FC2D"/>
    <a:srgbClr val="DB2532"/>
    <a:srgbClr val="FC040A"/>
    <a:srgbClr val="FF0000"/>
    <a:srgbClr val="FB0D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00" autoAdjust="0"/>
  </p:normalViewPr>
  <p:slideViewPr>
    <p:cSldViewPr>
      <p:cViewPr>
        <p:scale>
          <a:sx n="100" d="100"/>
          <a:sy n="100" d="100"/>
        </p:scale>
        <p:origin x="-194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C3B04-5B8D-4CF2-8950-95831824E20A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6BFC-EB16-49BC-B736-6D524E09448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6838">
              <a:defRPr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C9DBA-A2BD-41F6-974D-E8F0A0E7FE8C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502F3-6545-4F58-9050-810483FA43D9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7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08"/>
            <a:ext cx="108453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00 Month 0000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08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4357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4D2B9F-C79A-4F6C-A6F6-798A5E9BE70E}" type="datetimeFigureOut">
              <a:rPr lang="it-IT" smtClean="0"/>
              <a:pPr/>
              <a:t>08/11/2014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10F998-71DC-4977-981F-111D1AE9A3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714776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LA  TERAPIA  DEL  LES</a:t>
            </a:r>
            <a:endParaRPr lang="it-IT" sz="2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it-IT" sz="15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sz="15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sz="15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sz="15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sz="15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sz="15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sz="15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it-IT" b="1" i="1" dirty="0" smtClean="0">
                <a:solidFill>
                  <a:srgbClr val="04FC2D"/>
                </a:solidFill>
                <a:latin typeface="Comic Sans MS" pitchFamily="66" charset="0"/>
              </a:rPr>
              <a:t>GIUSEPPE    ZACCARI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it-IT" sz="1800" i="1" dirty="0" smtClean="0">
              <a:solidFill>
                <a:srgbClr val="04FC2D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b="1" i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sz="2000" b="1" i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it-IT" sz="1200" b="1" i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04FC2D"/>
                </a:solidFill>
                <a:latin typeface="Comic Sans MS" pitchFamily="66" charset="0"/>
              </a:rPr>
              <a:t>DIRIGENTE  MEDICO          </a:t>
            </a: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 ASL  ROMA C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OSPEDALE  CTO  A. ALESINI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</a:t>
            </a:r>
            <a:r>
              <a:rPr lang="it-IT" sz="1400" i="1" dirty="0" err="1" smtClean="0">
                <a:solidFill>
                  <a:srgbClr val="FFFF00"/>
                </a:solidFill>
                <a:latin typeface="Comic Sans MS" pitchFamily="66" charset="0"/>
              </a:rPr>
              <a:t>U.O.C.</a:t>
            </a:r>
            <a:r>
              <a:rPr lang="it-IT" sz="1400" i="1" dirty="0" smtClean="0">
                <a:solidFill>
                  <a:srgbClr val="FFFF00"/>
                </a:solidFill>
                <a:latin typeface="Comic Sans MS" pitchFamily="66" charset="0"/>
              </a:rPr>
              <a:t>   REUMATOLOGIA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it-IT" sz="1400" i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it-IT" sz="1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it-IT" sz="1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it-IT" sz="1400" i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endParaRPr lang="it-IT" sz="1400" i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00FF00"/>
                </a:solidFill>
                <a:latin typeface="Comic Sans MS" pitchFamily="66" charset="0"/>
              </a:rPr>
              <a:t>DOCENTE                              </a:t>
            </a: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UNIVERSITA’    </a:t>
            </a:r>
            <a:r>
              <a:rPr lang="it-IT" sz="1400" i="1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  ROMA</a:t>
            </a:r>
          </a:p>
          <a:p>
            <a:pPr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</a:p>
          <a:p>
            <a:pPr>
              <a:lnSpc>
                <a:spcPct val="80000"/>
              </a:lnSpc>
              <a:defRPr/>
            </a:pP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“ TOR  VERGATA” </a:t>
            </a:r>
            <a:endParaRPr lang="it-IT" sz="14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it-IT" sz="1400" b="1" i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it-IT" sz="1400" b="1" i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it-IT" sz="1400" b="1" i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                                                					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it-IT" sz="1400" b="1" i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pic>
        <p:nvPicPr>
          <p:cNvPr id="1680385" name="Picture 1" descr="C:\Users\PINO\Pictures\Scansioni personali\Scan_Pic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500066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pic>
        <p:nvPicPr>
          <p:cNvPr id="1984515" name="Picture 3" descr="C:\Users\PINO\Pictures\Scansioni personali\Scan_Pic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734175" cy="489585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785786" y="214290"/>
            <a:ext cx="7715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2012 SLICC SLE CRITERIA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Petri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M, </a:t>
            </a:r>
            <a:r>
              <a:rPr lang="it-IT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et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al. </a:t>
            </a:r>
            <a:r>
              <a:rPr lang="it-IT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Arthritis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and </a:t>
            </a:r>
            <a:r>
              <a:rPr lang="it-IT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Rheumatism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r>
              <a:rPr lang="it-IT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Aug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2012 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72066" y="5786454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2012 SLICC SLE CRITERIA    </a:t>
            </a:r>
            <a:r>
              <a:rPr lang="it-IT" sz="1200" b="1" dirty="0" err="1" smtClean="0">
                <a:solidFill>
                  <a:srgbClr val="FF0000"/>
                </a:solidFill>
                <a:latin typeface="Comic Sans MS" pitchFamily="66" charset="0"/>
              </a:rPr>
              <a:t>Petri</a:t>
            </a:r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 M, </a:t>
            </a:r>
            <a:r>
              <a:rPr lang="it-IT" sz="1200" b="1" dirty="0" err="1" smtClean="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 al. </a:t>
            </a:r>
          </a:p>
          <a:p>
            <a:pPr algn="ctr"/>
            <a:r>
              <a:rPr lang="it-IT" sz="1200" b="1" dirty="0" err="1" smtClean="0">
                <a:solidFill>
                  <a:srgbClr val="FF0000"/>
                </a:solidFill>
                <a:latin typeface="Comic Sans MS" pitchFamily="66" charset="0"/>
              </a:rPr>
              <a:t>Arthritis</a:t>
            </a:r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it-IT" sz="1200" b="1" dirty="0" err="1" smtClean="0">
                <a:solidFill>
                  <a:srgbClr val="FF0000"/>
                </a:solidFill>
                <a:latin typeface="Comic Sans MS" pitchFamily="66" charset="0"/>
              </a:rPr>
              <a:t>Rheumatism</a:t>
            </a:r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it-IT" sz="1200" b="1" dirty="0" err="1" smtClean="0">
                <a:solidFill>
                  <a:srgbClr val="FF0000"/>
                </a:solidFill>
                <a:latin typeface="Comic Sans MS" pitchFamily="66" charset="0"/>
              </a:rPr>
              <a:t>Aug</a:t>
            </a:r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 2012  </a:t>
            </a:r>
            <a:endParaRPr lang="it-IT" sz="12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PINO\Pictures\Scansioni personali\Scan_Pic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286280" cy="2714644"/>
          </a:xfrm>
          <a:prstGeom prst="rect">
            <a:avLst/>
          </a:prstGeom>
          <a:noFill/>
        </p:spPr>
      </p:pic>
      <p:pic>
        <p:nvPicPr>
          <p:cNvPr id="5124" name="Picture 4" descr="C:\Users\PINO\Pictures\Scansioni personali\Scan_Pic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4286280" cy="3857628"/>
          </a:xfrm>
          <a:prstGeom prst="rect">
            <a:avLst/>
          </a:prstGeom>
          <a:noFill/>
        </p:spPr>
      </p:pic>
      <p:pic>
        <p:nvPicPr>
          <p:cNvPr id="5125" name="Picture 5" descr="C:\Users\PINO\Pictures\Scansioni personali\Scan_Pic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52"/>
            <a:ext cx="4000528" cy="1217608"/>
          </a:xfrm>
          <a:prstGeom prst="rect">
            <a:avLst/>
          </a:prstGeom>
          <a:noFill/>
        </p:spPr>
      </p:pic>
      <p:pic>
        <p:nvPicPr>
          <p:cNvPr id="5126" name="Picture 6" descr="C:\Users\PINO\Pictures\Scansioni personali\Scan_Pic0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8"/>
            <a:ext cx="400052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228600" y="2133600"/>
            <a:ext cx="251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214422"/>
            <a:ext cx="8428100" cy="5000637"/>
          </a:xfrm>
          <a:noFill/>
        </p:spPr>
        <p:txBody>
          <a:bodyPr/>
          <a:lstStyle/>
          <a:p>
            <a:pPr marL="285750" indent="-285750" algn="just">
              <a:spcBef>
                <a:spcPct val="0"/>
              </a:spcBef>
              <a:buClr>
                <a:srgbClr val="FF3300"/>
              </a:buClr>
              <a:buFont typeface="Symbol" pitchFamily="18" charset="2"/>
              <a:buNone/>
            </a:pPr>
            <a:r>
              <a:rPr lang="it-IT" sz="2000" b="1" i="1" dirty="0" smtClean="0">
                <a:solidFill>
                  <a:srgbClr val="FF0000"/>
                </a:solidFill>
                <a:cs typeface="Arial" pitchFamily="34" charset="0"/>
              </a:rPr>
              <a:t>Gravità di malattia</a:t>
            </a:r>
          </a:p>
          <a:p>
            <a:pPr marL="442913" indent="-171450" algn="just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it-IT" sz="1800" b="1" i="1" dirty="0" smtClean="0">
                <a:solidFill>
                  <a:srgbClr val="FFFF00"/>
                </a:solidFill>
                <a:cs typeface="Arial" pitchFamily="34" charset="0"/>
              </a:rPr>
              <a:t>Manifestazioni specifiche di malattia</a:t>
            </a:r>
          </a:p>
          <a:p>
            <a:pPr marL="285750" indent="-285750" algn="just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endParaRPr lang="it-IT" sz="1800" b="1" i="1" dirty="0" smtClean="0">
              <a:cs typeface="Arial" pitchFamily="34" charset="0"/>
            </a:endParaRPr>
          </a:p>
          <a:p>
            <a:pPr marL="285750" indent="-285750" algn="just">
              <a:spcBef>
                <a:spcPct val="30000"/>
              </a:spcBef>
              <a:buClr>
                <a:srgbClr val="FF3300"/>
              </a:buClr>
              <a:buNone/>
            </a:pPr>
            <a:r>
              <a:rPr lang="it-IT" sz="2000" b="1" i="1" dirty="0" smtClean="0">
                <a:solidFill>
                  <a:srgbClr val="FF0000"/>
                </a:solidFill>
                <a:cs typeface="Arial" pitchFamily="34" charset="0"/>
              </a:rPr>
              <a:t>Attività di malattia</a:t>
            </a:r>
          </a:p>
          <a:p>
            <a:pPr marL="442913" indent="-171450" algn="just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Physicians’ Global Assessment                              ( PGA )</a:t>
            </a:r>
            <a:endParaRPr lang="it-IT" sz="1800" b="1" i="1" dirty="0" smtClean="0">
              <a:solidFill>
                <a:schemeClr val="accent4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marL="442913" indent="-171450" algn="just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Systemic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Lupus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Activity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Measure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                        ( SLAM )</a:t>
            </a:r>
          </a:p>
          <a:p>
            <a:pPr marL="442913" indent="-171450" algn="just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SLE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Disease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Activity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Index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                                     ( SLEDAI )</a:t>
            </a:r>
          </a:p>
          <a:p>
            <a:pPr marL="442913" indent="-171450" algn="just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Europ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Consensus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Lupus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Activity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Measure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        ( ECLAM )</a:t>
            </a:r>
          </a:p>
          <a:p>
            <a:pPr marL="442913" indent="-171450" algn="just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British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Isles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Lupus </a:t>
            </a:r>
            <a:r>
              <a:rPr lang="it-IT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Assessment</a:t>
            </a: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Group                ( BILAG )</a:t>
            </a:r>
          </a:p>
          <a:p>
            <a:pPr marL="285750" indent="-285750" algn="just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endParaRPr lang="it-IT" sz="1800" b="1" i="1" dirty="0" smtClean="0">
              <a:cs typeface="Arial" pitchFamily="34" charset="0"/>
            </a:endParaRPr>
          </a:p>
          <a:p>
            <a:pPr marL="285750" indent="-285750" algn="just">
              <a:spcBef>
                <a:spcPct val="30000"/>
              </a:spcBef>
              <a:buClr>
                <a:srgbClr val="FF3300"/>
              </a:buClr>
              <a:buNone/>
            </a:pPr>
            <a:r>
              <a:rPr lang="it-IT" sz="2000" b="1" i="1" dirty="0" smtClean="0">
                <a:solidFill>
                  <a:srgbClr val="FF0000"/>
                </a:solidFill>
                <a:cs typeface="Arial" pitchFamily="34" charset="0"/>
              </a:rPr>
              <a:t>Danni della malattia</a:t>
            </a:r>
          </a:p>
          <a:p>
            <a:pPr marL="442913" indent="-171450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it-IT" sz="1800" b="1" i="1" dirty="0" err="1" smtClean="0">
                <a:solidFill>
                  <a:srgbClr val="04FC2D"/>
                </a:solidFill>
              </a:rPr>
              <a:t>Systemic</a:t>
            </a:r>
            <a:r>
              <a:rPr lang="it-IT" sz="1800" b="1" i="1" dirty="0" smtClean="0">
                <a:solidFill>
                  <a:srgbClr val="04FC2D"/>
                </a:solidFill>
              </a:rPr>
              <a:t>  Lupus  International  </a:t>
            </a:r>
            <a:r>
              <a:rPr lang="it-IT" sz="1800" b="1" i="1" dirty="0" err="1" smtClean="0">
                <a:solidFill>
                  <a:srgbClr val="04FC2D"/>
                </a:solidFill>
              </a:rPr>
              <a:t>Collaborating</a:t>
            </a:r>
            <a:r>
              <a:rPr lang="it-IT" sz="1800" b="1" i="1" dirty="0" smtClean="0">
                <a:solidFill>
                  <a:srgbClr val="04FC2D"/>
                </a:solidFill>
              </a:rPr>
              <a:t>  </a:t>
            </a:r>
            <a:r>
              <a:rPr lang="it-IT" sz="1800" b="1" i="1" dirty="0" err="1" smtClean="0">
                <a:solidFill>
                  <a:srgbClr val="04FC2D"/>
                </a:solidFill>
              </a:rPr>
              <a:t>Clinics</a:t>
            </a:r>
            <a:r>
              <a:rPr lang="it-IT" sz="1800" b="1" i="1" dirty="0" smtClean="0">
                <a:solidFill>
                  <a:srgbClr val="04FC2D"/>
                </a:solidFill>
              </a:rPr>
              <a:t> / American College </a:t>
            </a:r>
            <a:r>
              <a:rPr lang="it-IT" sz="1800" b="1" i="1" dirty="0" err="1" smtClean="0">
                <a:solidFill>
                  <a:srgbClr val="04FC2D"/>
                </a:solidFill>
              </a:rPr>
              <a:t>of</a:t>
            </a:r>
            <a:r>
              <a:rPr lang="it-IT" sz="1800" b="1" i="1" dirty="0" smtClean="0">
                <a:solidFill>
                  <a:srgbClr val="04FC2D"/>
                </a:solidFill>
              </a:rPr>
              <a:t> </a:t>
            </a:r>
            <a:r>
              <a:rPr lang="it-IT" sz="1800" b="1" i="1" dirty="0" err="1" smtClean="0">
                <a:solidFill>
                  <a:srgbClr val="04FC2D"/>
                </a:solidFill>
              </a:rPr>
              <a:t>Rheumatology</a:t>
            </a:r>
            <a:r>
              <a:rPr lang="it-IT" sz="1800" b="1" i="1" dirty="0" smtClean="0">
                <a:solidFill>
                  <a:srgbClr val="04FC2D"/>
                </a:solidFill>
              </a:rPr>
              <a:t>   ( SLICC / ACR )</a:t>
            </a:r>
          </a:p>
          <a:p>
            <a:pPr marL="285750" indent="-285750">
              <a:spcBef>
                <a:spcPct val="0"/>
              </a:spcBef>
              <a:buClr>
                <a:srgbClr val="FF3300"/>
              </a:buClr>
              <a:buFont typeface="Arial" pitchFamily="34" charset="0"/>
              <a:buChar char="•"/>
            </a:pPr>
            <a:endParaRPr lang="it-IT" sz="1800" b="1" i="1" dirty="0" smtClean="0"/>
          </a:p>
          <a:p>
            <a:pPr marL="285750" indent="-285750" algn="just">
              <a:spcBef>
                <a:spcPct val="30000"/>
              </a:spcBef>
              <a:buClr>
                <a:srgbClr val="FF3300"/>
              </a:buClr>
              <a:buNone/>
            </a:pPr>
            <a:r>
              <a:rPr lang="it-IT" sz="2000" b="1" i="1" dirty="0" smtClean="0">
                <a:solidFill>
                  <a:srgbClr val="FF0000"/>
                </a:solidFill>
                <a:cs typeface="Arial" pitchFamily="34" charset="0"/>
              </a:rPr>
              <a:t>Qualità della vita correlata alla salute</a:t>
            </a:r>
          </a:p>
          <a:p>
            <a:pPr marL="442913" indent="-171450">
              <a:spcBef>
                <a:spcPct val="1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GB" sz="1800" b="1" i="1" dirty="0" smtClean="0">
                <a:solidFill>
                  <a:srgbClr val="FF99CC"/>
                </a:solidFill>
              </a:rPr>
              <a:t>MOS SF – 36  :      Medical Outcomes Study Short Form - 36</a:t>
            </a:r>
            <a:r>
              <a:rPr lang="it-IT" sz="1800" b="1" i="1" dirty="0" smtClean="0">
                <a:solidFill>
                  <a:srgbClr val="FF99CC"/>
                </a:solidFill>
              </a:rPr>
              <a:t>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1520" y="462384"/>
            <a:ext cx="846388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  MEASURES</a:t>
            </a: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00450" y="503238"/>
            <a:ext cx="3263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85720" y="928670"/>
            <a:ext cx="4606232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Arial" pitchFamily="34" charset="0"/>
                <a:cs typeface="Times New Roman" pitchFamily="18" charset="0"/>
              </a:rPr>
              <a:t>1</a:t>
            </a: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Arial" pitchFamily="34" charset="0"/>
                <a:cs typeface="Times New Roman" pitchFamily="18" charset="0"/>
              </a:rPr>
              <a:t>.  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TRATTAMENTI    TOPICI   CUTANEI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2.    ANTIMALARICI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1600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3.    FANS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4.   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cs typeface="Times New Roman" pitchFamily="18" charset="0"/>
              </a:rPr>
              <a:t>CORTISONICI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5.    IMMUNOSOPPRESSORI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+mn-lt"/>
                <a:cs typeface="Times New Roman" pitchFamily="18" charset="0"/>
              </a:rPr>
              <a:t>       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Times New Roman" pitchFamily="18" charset="0"/>
              </a:rPr>
              <a:t>A.  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Times New Roman" pitchFamily="18" charset="0"/>
              </a:rPr>
              <a:t>Methotrexate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b="1" dirty="0" smtClean="0">
                <a:solidFill>
                  <a:srgbClr val="FFFF00"/>
                </a:solidFill>
                <a:cs typeface="Times New Roman" pitchFamily="18" charset="0"/>
              </a:rPr>
              <a:t>        B.   Ciclosporina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FFFF00"/>
                </a:solidFill>
                <a:cs typeface="Times New Roman" pitchFamily="18" charset="0"/>
              </a:rPr>
              <a:t>       C.    </a:t>
            </a:r>
            <a:r>
              <a:rPr lang="it-IT" b="1" dirty="0" err="1" smtClean="0">
                <a:solidFill>
                  <a:srgbClr val="FFFF00"/>
                </a:solidFill>
                <a:cs typeface="Times New Roman" pitchFamily="18" charset="0"/>
              </a:rPr>
              <a:t>Azatioprina</a:t>
            </a:r>
            <a:endParaRPr lang="it-IT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b="1" dirty="0" smtClean="0">
                <a:solidFill>
                  <a:srgbClr val="FFFF00"/>
                </a:solidFill>
                <a:cs typeface="Times New Roman" pitchFamily="18" charset="0"/>
              </a:rPr>
              <a:t>        D.   </a:t>
            </a:r>
            <a:r>
              <a:rPr lang="it-IT" b="1" dirty="0" err="1" smtClean="0">
                <a:solidFill>
                  <a:srgbClr val="FFFF00"/>
                </a:solidFill>
                <a:cs typeface="Times New Roman" pitchFamily="18" charset="0"/>
              </a:rPr>
              <a:t>Ciclofosfamide</a:t>
            </a:r>
            <a:endParaRPr lang="it-IT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Times New Roman" pitchFamily="18" charset="0"/>
              </a:rPr>
              <a:t>        E.   </a:t>
            </a:r>
            <a:r>
              <a:rPr kumimoji="0" lang="it-IT" b="1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Times New Roman" pitchFamily="18" charset="0"/>
              </a:rPr>
              <a:t>Micofenolato</a:t>
            </a:r>
            <a:r>
              <a:rPr kumimoji="0" lang="it-IT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Times New Roman" pitchFamily="18" charset="0"/>
              </a:rPr>
              <a:t>  </a:t>
            </a:r>
            <a:r>
              <a:rPr kumimoji="0" lang="it-IT" b="1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Times New Roman" pitchFamily="18" charset="0"/>
              </a:rPr>
              <a:t>Mofetile</a:t>
            </a:r>
            <a:endParaRPr kumimoji="0" lang="it-IT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b="1" dirty="0" smtClean="0">
                <a:solidFill>
                  <a:srgbClr val="FFFF00"/>
                </a:solidFill>
                <a:cs typeface="Times New Roman" pitchFamily="18" charset="0"/>
              </a:rPr>
              <a:t>         </a:t>
            </a:r>
            <a:endParaRPr kumimoji="0" lang="it-IT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400" b="1" i="0" u="none" strike="noStrike" cap="none" normalizeH="0" dirty="0" smtClean="0">
              <a:ln>
                <a:noFill/>
              </a:ln>
              <a:solidFill>
                <a:srgbClr val="00FF00"/>
              </a:solidFill>
              <a:effectLst/>
              <a:latin typeface="+mn-lt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8"/>
            </a:pPr>
            <a:endParaRPr lang="it-IT" sz="14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FF00"/>
                </a:solidFill>
                <a:ea typeface="Arial" pitchFamily="34" charset="0"/>
                <a:cs typeface="Times New Roman" pitchFamily="18" charset="0"/>
              </a:rPr>
              <a:t> </a:t>
            </a:r>
            <a:endParaRPr lang="it-IT" sz="1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82089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i="1" dirty="0" smtClean="0">
                <a:solidFill>
                  <a:srgbClr val="04F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  FARMACOLOGICA   </a:t>
            </a:r>
            <a:r>
              <a:rPr lang="it-I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LES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57752" y="1142984"/>
            <a:ext cx="40719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TALIDOMIDE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</a:pPr>
            <a:endParaRPr lang="it-IT" sz="1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(  DAPSONE   E</a:t>
            </a:r>
            <a:r>
              <a:rPr lang="it-IT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DERIVATI   RETINOIDI )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</a:pPr>
            <a:endParaRPr lang="it-IT" sz="1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ANTIAGGREGANTI    PIASTRINICI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</a:pPr>
            <a:endParaRPr lang="it-IT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9.    ANTICOAGULANTI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FFFF00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       A.  </a:t>
            </a:r>
            <a:r>
              <a:rPr lang="it-IT" b="1" dirty="0" err="1" smtClean="0">
                <a:solidFill>
                  <a:srgbClr val="FFFF00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Dicumarolici</a:t>
            </a:r>
            <a:endParaRPr lang="it-IT" b="1" dirty="0" smtClean="0">
              <a:solidFill>
                <a:srgbClr val="FFFF00"/>
              </a:solidFill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 dirty="0" smtClean="0">
              <a:solidFill>
                <a:srgbClr val="FFFF00"/>
              </a:solidFill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FFFF00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       B.  Eparina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8"/>
            </a:pPr>
            <a:endParaRPr lang="it-IT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10.  FARMACI   BIOLOGICI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      A.  </a:t>
            </a:r>
            <a:r>
              <a:rPr lang="it-IT" b="1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Rituximab</a:t>
            </a:r>
            <a:endParaRPr lang="it-IT" b="1" dirty="0" smtClean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 dirty="0" smtClean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      B.  </a:t>
            </a:r>
            <a:r>
              <a:rPr lang="it-IT" b="1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Belimumab</a:t>
            </a:r>
            <a:endParaRPr lang="it-IT" b="1" dirty="0" smtClean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5786" y="21429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285728"/>
            <a:ext cx="86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TERAPIA  DEL  LES di lieve-media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attivita’</a:t>
            </a:r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Corticosteroidi e Antimalarici</a:t>
            </a:r>
          </a:p>
          <a:p>
            <a:pPr algn="ctr"/>
            <a:endParaRPr lang="it-IT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it-IT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Corticosteroidi</a:t>
            </a:r>
          </a:p>
        </p:txBody>
      </p:sp>
      <p:pic>
        <p:nvPicPr>
          <p:cNvPr id="145410" name="Picture 2" descr="C:\Users\PINO\Pictures\Scansioni personali\Scan_Pic0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828680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348" y="35716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28662" y="357166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TERAPIA  DEL  LES di lieve-media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attivita’</a:t>
            </a:r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Corticosteroidi e Antimalarici</a:t>
            </a:r>
          </a:p>
          <a:p>
            <a:pPr algn="ctr"/>
            <a:endParaRPr lang="it-IT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it-IT" sz="1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it-IT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Antimalarici</a:t>
            </a:r>
            <a:endParaRPr lang="it-IT" sz="2800" dirty="0"/>
          </a:p>
        </p:txBody>
      </p:sp>
      <p:pic>
        <p:nvPicPr>
          <p:cNvPr id="144388" name="Picture 4" descr="C:\Users\PINO\Pictures\Scansioni personali\Scan_Pic0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8143932" cy="1143008"/>
          </a:xfrm>
          <a:prstGeom prst="rect">
            <a:avLst/>
          </a:prstGeom>
          <a:noFill/>
        </p:spPr>
      </p:pic>
      <p:pic>
        <p:nvPicPr>
          <p:cNvPr id="144391" name="Picture 7" descr="C:\Users\PINO\Pictures\Scansioni personali\Scan_Pic0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814393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348" y="35716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35716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TERAPIA  DEL  LES - IMMUNOSOPPRESSORI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Methotrexate</a:t>
            </a:r>
            <a:endParaRPr lang="it-IT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62" name="Picture 2" descr="C:\Users\PINO\Pictures\Scansioni personali\Scan_Pic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1"/>
            <a:ext cx="8072494" cy="142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348" y="35716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7158" y="35716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TERAPIA  DEL  LES - IMMUNOSOPPRESSORI </a:t>
            </a:r>
          </a:p>
          <a:p>
            <a:pPr algn="ctr"/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Ciclosporina A</a:t>
            </a:r>
            <a:endParaRPr lang="it-IT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2338" name="Picture 2" descr="C:\Users\PINO\Pictures\Scansioni personali\Scan_Pic0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835824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348" y="35716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596" y="35716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TERAPIA  DEL  LES – IMMUNOSOPPRESSORI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  <a:p>
            <a:pPr algn="ctr"/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Azatioprina</a:t>
            </a:r>
            <a:endParaRPr lang="it-IT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0291" name="Picture 3" descr="C:\Users\PINO\Pictures\Scansioni personali\Scan_Pic0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814393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348" y="35716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7158" y="357166"/>
            <a:ext cx="8429684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TERAPIA  DEL  LES – IMMUNOSOPPRESSORI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4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Ciclofosfamide</a:t>
            </a:r>
            <a:endParaRPr lang="it-IT" sz="4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1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it-IT" sz="2800" dirty="0" err="1" smtClean="0">
                <a:solidFill>
                  <a:srgbClr val="FFFF00"/>
                </a:solidFill>
                <a:latin typeface="Comic Sans MS" pitchFamily="66" charset="0"/>
              </a:rPr>
              <a:t>Nefroles</a:t>
            </a:r>
            <a:r>
              <a:rPr lang="it-IT" sz="2800" dirty="0" smtClean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it-IT" sz="2800" dirty="0" err="1" smtClean="0">
                <a:solidFill>
                  <a:srgbClr val="FFFF00"/>
                </a:solidFill>
                <a:latin typeface="Comic Sans MS" pitchFamily="66" charset="0"/>
              </a:rPr>
              <a:t>Neuroles</a:t>
            </a:r>
            <a:r>
              <a:rPr lang="it-IT" sz="2800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</a:p>
          <a:p>
            <a:pPr algn="ctr"/>
            <a:endParaRPr lang="it-IT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it-IT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4000" b="1" dirty="0" err="1" smtClean="0">
                <a:solidFill>
                  <a:srgbClr val="00FF00"/>
                </a:solidFill>
                <a:latin typeface="Comic Sans MS" pitchFamily="66" charset="0"/>
              </a:rPr>
              <a:t>Micofenolato</a:t>
            </a:r>
            <a:r>
              <a:rPr lang="it-IT" sz="4000" b="1" dirty="0" smtClean="0">
                <a:solidFill>
                  <a:srgbClr val="00FF00"/>
                </a:solidFill>
                <a:latin typeface="Comic Sans MS" pitchFamily="66" charset="0"/>
              </a:rPr>
              <a:t>  </a:t>
            </a:r>
            <a:r>
              <a:rPr lang="it-IT" sz="4000" b="1" dirty="0" err="1" smtClean="0">
                <a:solidFill>
                  <a:srgbClr val="00FF00"/>
                </a:solidFill>
                <a:latin typeface="Comic Sans MS" pitchFamily="66" charset="0"/>
              </a:rPr>
              <a:t>mofetile</a:t>
            </a:r>
            <a:endParaRPr lang="it-IT" sz="400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algn="ctr"/>
            <a:endParaRPr lang="it-IT" sz="105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algn="ctr"/>
            <a:r>
              <a:rPr lang="it-IT" sz="2800" dirty="0" err="1" smtClean="0">
                <a:solidFill>
                  <a:srgbClr val="FFFF00"/>
                </a:solidFill>
                <a:latin typeface="Comic Sans MS" pitchFamily="66" charset="0"/>
              </a:rPr>
              <a:t>Nefroles</a:t>
            </a:r>
            <a:r>
              <a:rPr lang="it-IT" sz="2800" dirty="0" smtClean="0">
                <a:solidFill>
                  <a:srgbClr val="FFFF00"/>
                </a:solidFill>
                <a:latin typeface="Comic Sans MS" pitchFamily="66" charset="0"/>
              </a:rPr>
              <a:t>      </a:t>
            </a:r>
            <a:r>
              <a:rPr lang="it-IT" sz="2800" dirty="0" err="1" smtClean="0">
                <a:solidFill>
                  <a:srgbClr val="FFFF00"/>
                </a:solidFill>
                <a:latin typeface="Comic Sans MS" pitchFamily="66" charset="0"/>
              </a:rPr>
              <a:t>Neuroles</a:t>
            </a:r>
            <a:endParaRPr lang="it-IT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it-IT" sz="2800" dirty="0" smtClean="0">
                <a:solidFill>
                  <a:srgbClr val="FFFF00"/>
                </a:solidFill>
                <a:latin typeface="Comic Sans MS" pitchFamily="66" charset="0"/>
              </a:rPr>
              <a:t>Gravi forme di </a:t>
            </a:r>
            <a:r>
              <a:rPr lang="it-IT" sz="2800" dirty="0" err="1" smtClean="0">
                <a:solidFill>
                  <a:srgbClr val="FFFF00"/>
                </a:solidFill>
                <a:latin typeface="Comic Sans MS" pitchFamily="66" charset="0"/>
              </a:rPr>
              <a:t>Les</a:t>
            </a:r>
            <a:r>
              <a:rPr lang="it-IT" sz="2800" dirty="0" smtClean="0">
                <a:solidFill>
                  <a:srgbClr val="FFFF00"/>
                </a:solidFill>
                <a:latin typeface="Comic Sans MS" pitchFamily="66" charset="0"/>
              </a:rPr>
              <a:t> ematologico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82016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DEFINIZIONE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it-IT" sz="1600" b="1" dirty="0" smtClean="0">
                <a:solidFill>
                  <a:srgbClr val="FFFF00"/>
                </a:solidFill>
                <a:latin typeface="Comic Sans MS" pitchFamily="66" charset="0"/>
              </a:rPr>
              <a:t>ED 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it-IT" sz="1600" b="1" dirty="0" smtClean="0">
                <a:solidFill>
                  <a:srgbClr val="04FC2D"/>
                </a:solidFill>
                <a:latin typeface="Comic Sans MS" pitchFamily="66" charset="0"/>
              </a:rPr>
              <a:t>EPIDEMIOLOGIA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8356628" cy="5214950"/>
          </a:xfrm>
        </p:spPr>
        <p:txBody>
          <a:bodyPr>
            <a:noAutofit/>
          </a:bodyPr>
          <a:lstStyle/>
          <a:p>
            <a:pPr algn="just"/>
            <a:r>
              <a:rPr lang="it-IT" sz="1400" b="1" dirty="0" smtClean="0">
                <a:solidFill>
                  <a:srgbClr val="FFFF00"/>
                </a:solidFill>
              </a:rPr>
              <a:t>IL  LES   E’  UNA            </a:t>
            </a:r>
            <a:r>
              <a:rPr lang="it-IT" sz="1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MALATTIA   AUTOIMMUNE   SISTEMICA</a:t>
            </a: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( CONNETTIVITE )</a:t>
            </a:r>
          </a:p>
          <a:p>
            <a:pPr algn="just"/>
            <a:endParaRPr lang="it-IT" sz="1400" b="1" dirty="0" smtClean="0"/>
          </a:p>
          <a:p>
            <a:pPr algn="just"/>
            <a:r>
              <a:rPr lang="it-IT" sz="1400" b="1" dirty="0" smtClean="0">
                <a:solidFill>
                  <a:srgbClr val="FFFF00"/>
                </a:solidFill>
              </a:rPr>
              <a:t>E’   IL   PROTOTIPO   DELLE   MALATTIE   AUTOIMMUNI   SISTEMICHE,     IN   QUANTO</a:t>
            </a:r>
          </a:p>
          <a:p>
            <a:pPr algn="just">
              <a:buNone/>
            </a:pPr>
            <a:r>
              <a:rPr lang="it-IT" sz="1400" b="1" dirty="0" smtClean="0">
                <a:solidFill>
                  <a:srgbClr val="FFFF00"/>
                </a:solidFill>
              </a:rPr>
              <a:t>          </a:t>
            </a: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PUO’          COLPIRE         QUALSIASI        ORGANO       O       TESSUTO       DEL       CORPO ,</a:t>
            </a:r>
          </a:p>
          <a:p>
            <a:pPr algn="just">
              <a:buNone/>
            </a:pP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LETTERALMENTE        “ DALLA    TESTA ”      ( ALOPECIA )        “ AI   PIEDI ”     ( ERITEMA</a:t>
            </a:r>
          </a:p>
          <a:p>
            <a:pPr algn="just">
              <a:buNone/>
            </a:pP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PERIUNGUEALE )</a:t>
            </a:r>
          </a:p>
          <a:p>
            <a:pPr algn="just"/>
            <a:endParaRPr lang="it-IT" sz="1400" b="1" dirty="0" smtClean="0"/>
          </a:p>
          <a:p>
            <a:pPr algn="just"/>
            <a:r>
              <a:rPr lang="it-IT" sz="1400" b="1" dirty="0" smtClean="0">
                <a:solidFill>
                  <a:srgbClr val="FFFF00"/>
                </a:solidFill>
              </a:rPr>
              <a:t> HA    UN    DECORSO    CRONICO – RECIDIVANTE</a:t>
            </a:r>
          </a:p>
          <a:p>
            <a:pPr algn="just">
              <a:buNone/>
            </a:pPr>
            <a:endParaRPr lang="it-IT" sz="1400" b="1" dirty="0" smtClean="0">
              <a:solidFill>
                <a:srgbClr val="FFFF00"/>
              </a:solidFill>
            </a:endParaRPr>
          </a:p>
          <a:p>
            <a:pPr algn="just"/>
            <a:r>
              <a:rPr lang="it-IT" sz="1400" b="1" dirty="0" smtClean="0">
                <a:solidFill>
                  <a:srgbClr val="FFFF00"/>
                </a:solidFill>
              </a:rPr>
              <a:t> LA     SUA     </a:t>
            </a:r>
            <a:r>
              <a:rPr lang="it-IT" sz="1400" b="1" dirty="0" smtClean="0">
                <a:solidFill>
                  <a:srgbClr val="00FF00"/>
                </a:solidFill>
              </a:rPr>
              <a:t>INCIDENZA     </a:t>
            </a:r>
            <a:r>
              <a:rPr lang="it-IT" sz="1400" b="1" dirty="0" smtClean="0">
                <a:solidFill>
                  <a:srgbClr val="FFFF00"/>
                </a:solidFill>
              </a:rPr>
              <a:t>VARIA </a:t>
            </a:r>
            <a:r>
              <a:rPr lang="it-IT" sz="1400" b="1" dirty="0" smtClean="0">
                <a:solidFill>
                  <a:srgbClr val="00FF00"/>
                </a:solidFill>
              </a:rPr>
              <a:t>   DA     </a:t>
            </a:r>
            <a:r>
              <a:rPr lang="it-IT" sz="1800" b="1" dirty="0" smtClean="0">
                <a:solidFill>
                  <a:srgbClr val="00FF00"/>
                </a:solidFill>
              </a:rPr>
              <a:t>1 </a:t>
            </a:r>
            <a:r>
              <a:rPr lang="it-IT" sz="1400" b="1" dirty="0" smtClean="0">
                <a:solidFill>
                  <a:srgbClr val="00FF00"/>
                </a:solidFill>
              </a:rPr>
              <a:t>   A    </a:t>
            </a:r>
            <a:r>
              <a:rPr lang="it-IT" sz="1800" b="1" dirty="0" smtClean="0">
                <a:solidFill>
                  <a:srgbClr val="00FF00"/>
                </a:solidFill>
              </a:rPr>
              <a:t>10   </a:t>
            </a:r>
            <a:r>
              <a:rPr lang="it-IT" sz="1400" b="1" dirty="0" smtClean="0">
                <a:solidFill>
                  <a:srgbClr val="00FF00"/>
                </a:solidFill>
              </a:rPr>
              <a:t> CASI   SU   </a:t>
            </a:r>
            <a:r>
              <a:rPr lang="it-IT" sz="1800" b="1" dirty="0" smtClean="0">
                <a:solidFill>
                  <a:srgbClr val="00FF00"/>
                </a:solidFill>
              </a:rPr>
              <a:t>100.000  </a:t>
            </a:r>
            <a:r>
              <a:rPr lang="it-IT" sz="1400" b="1" dirty="0" smtClean="0">
                <a:solidFill>
                  <a:srgbClr val="00FF00"/>
                </a:solidFill>
              </a:rPr>
              <a:t>ABITANTI / </a:t>
            </a:r>
          </a:p>
          <a:p>
            <a:pPr algn="just">
              <a:buNone/>
            </a:pPr>
            <a:r>
              <a:rPr lang="it-IT" sz="1400" b="1" dirty="0" smtClean="0">
                <a:solidFill>
                  <a:srgbClr val="00FF00"/>
                </a:solidFill>
              </a:rPr>
              <a:t>           ANNO,            </a:t>
            </a:r>
            <a:r>
              <a:rPr lang="it-IT" sz="1400" b="1" dirty="0" smtClean="0">
                <a:solidFill>
                  <a:srgbClr val="FFFF00"/>
                </a:solidFill>
              </a:rPr>
              <a:t>CON          UNA       </a:t>
            </a:r>
            <a:r>
              <a:rPr lang="it-IT" sz="1400" b="1" dirty="0" smtClean="0">
                <a:solidFill>
                  <a:srgbClr val="00FF00"/>
                </a:solidFill>
              </a:rPr>
              <a:t>PREVALENZA             </a:t>
            </a:r>
            <a:r>
              <a:rPr lang="it-IT" sz="1400" b="1" dirty="0" smtClean="0">
                <a:solidFill>
                  <a:srgbClr val="FFFF00"/>
                </a:solidFill>
              </a:rPr>
              <a:t>RIPORTATA          DALLE         VARIE     </a:t>
            </a:r>
          </a:p>
          <a:p>
            <a:pPr algn="just">
              <a:buNone/>
            </a:pPr>
            <a:r>
              <a:rPr lang="it-IT" sz="1400" b="1" dirty="0" smtClean="0">
                <a:solidFill>
                  <a:srgbClr val="FFFF00"/>
                </a:solidFill>
              </a:rPr>
              <a:t>           CASISTICHE      </a:t>
            </a:r>
            <a:r>
              <a:rPr lang="it-IT" sz="1400" b="1" dirty="0" smtClean="0">
                <a:solidFill>
                  <a:srgbClr val="00FF00"/>
                </a:solidFill>
              </a:rPr>
              <a:t> </a:t>
            </a:r>
            <a:r>
              <a:rPr lang="it-IT" sz="1400" b="1" dirty="0" err="1" smtClean="0">
                <a:solidFill>
                  <a:srgbClr val="00FF00"/>
                </a:solidFill>
              </a:rPr>
              <a:t>DI</a:t>
            </a:r>
            <a:r>
              <a:rPr lang="it-IT" sz="1400" b="1" dirty="0" smtClean="0">
                <a:solidFill>
                  <a:srgbClr val="00FF00"/>
                </a:solidFill>
              </a:rPr>
              <a:t>      </a:t>
            </a:r>
            <a:r>
              <a:rPr lang="it-IT" sz="1800" b="1" dirty="0" smtClean="0">
                <a:solidFill>
                  <a:srgbClr val="00FF00"/>
                </a:solidFill>
              </a:rPr>
              <a:t>20 - 150</a:t>
            </a:r>
            <a:r>
              <a:rPr lang="it-IT" sz="1400" b="1" dirty="0" smtClean="0">
                <a:solidFill>
                  <a:srgbClr val="00FF00"/>
                </a:solidFill>
              </a:rPr>
              <a:t>     CASI    OGNI    </a:t>
            </a:r>
            <a:r>
              <a:rPr lang="it-IT" sz="1800" b="1" dirty="0" smtClean="0">
                <a:solidFill>
                  <a:srgbClr val="00FF00"/>
                </a:solidFill>
              </a:rPr>
              <a:t>100.000  </a:t>
            </a:r>
            <a:r>
              <a:rPr lang="it-IT" sz="1400" b="1" dirty="0" smtClean="0">
                <a:solidFill>
                  <a:srgbClr val="00FF00"/>
                </a:solidFill>
              </a:rPr>
              <a:t> PERSONE</a:t>
            </a:r>
          </a:p>
          <a:p>
            <a:pPr algn="just"/>
            <a:endParaRPr lang="it-IT" sz="1400" b="1" dirty="0" smtClean="0"/>
          </a:p>
          <a:p>
            <a:pPr algn="just"/>
            <a:r>
              <a:rPr lang="it-IT" sz="1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1200" b="1" dirty="0" smtClean="0">
                <a:solidFill>
                  <a:srgbClr val="FFFF00"/>
                </a:solidFill>
                <a:latin typeface="Comic Sans MS" pitchFamily="66" charset="0"/>
              </a:rPr>
              <a:t>HA      UNA     </a:t>
            </a:r>
            <a:r>
              <a:rPr lang="it-IT" sz="1200" b="1" dirty="0" smtClean="0">
                <a:solidFill>
                  <a:srgbClr val="00FF00"/>
                </a:solidFill>
                <a:latin typeface="Comic Sans MS" pitchFamily="66" charset="0"/>
              </a:rPr>
              <a:t>NETTA    PREDILEZIONE     PER      IL     SESSO   FEMMINILE,</a:t>
            </a:r>
          </a:p>
          <a:p>
            <a:pPr algn="just">
              <a:buNone/>
            </a:pPr>
            <a:r>
              <a:rPr lang="it-IT" sz="1200" b="1" dirty="0" smtClean="0">
                <a:solidFill>
                  <a:srgbClr val="FFFF00"/>
                </a:solidFill>
                <a:latin typeface="Comic Sans MS" pitchFamily="66" charset="0"/>
              </a:rPr>
              <a:t>      SOPRATTUTTO </a:t>
            </a:r>
            <a:r>
              <a:rPr lang="it-IT" sz="1200" b="1" dirty="0" smtClean="0">
                <a:solidFill>
                  <a:srgbClr val="00FF00"/>
                </a:solidFill>
                <a:latin typeface="Comic Sans MS" pitchFamily="66" charset="0"/>
              </a:rPr>
              <a:t>  GIOVANI    DONNE     IN    ETA’   FERTILE,   </a:t>
            </a:r>
            <a:r>
              <a:rPr lang="it-IT" sz="1200" b="1" dirty="0" smtClean="0">
                <a:solidFill>
                  <a:srgbClr val="FFFF00"/>
                </a:solidFill>
                <a:latin typeface="Comic Sans MS" pitchFamily="66" charset="0"/>
              </a:rPr>
              <a:t>CON  RAPPORTO</a:t>
            </a:r>
          </a:p>
          <a:p>
            <a:pPr algn="just">
              <a:buNone/>
            </a:pPr>
            <a:r>
              <a:rPr lang="it-IT" sz="1200" b="1" dirty="0" smtClean="0">
                <a:solidFill>
                  <a:srgbClr val="FFFF00"/>
                </a:solidFill>
                <a:latin typeface="Comic Sans MS" pitchFamily="66" charset="0"/>
              </a:rPr>
              <a:t>      STIMATO    </a:t>
            </a:r>
            <a:r>
              <a:rPr lang="it-IT" sz="1200" b="1" dirty="0" smtClean="0">
                <a:solidFill>
                  <a:srgbClr val="00FF00"/>
                </a:solidFill>
                <a:latin typeface="Comic Sans MS" pitchFamily="66" charset="0"/>
              </a:rPr>
              <a:t> FEMMINA / MASCHIO    </a:t>
            </a:r>
            <a:r>
              <a:rPr lang="it-IT" sz="1200" b="1" dirty="0" err="1" smtClean="0">
                <a:solidFill>
                  <a:srgbClr val="00FF00"/>
                </a:solidFill>
                <a:latin typeface="Comic Sans MS" pitchFamily="66" charset="0"/>
              </a:rPr>
              <a:t>DI</a:t>
            </a:r>
            <a:r>
              <a:rPr lang="it-IT" sz="1200" b="1" dirty="0" smtClean="0">
                <a:solidFill>
                  <a:srgbClr val="00FF00"/>
                </a:solidFill>
                <a:latin typeface="Comic Sans MS" pitchFamily="66" charset="0"/>
              </a:rPr>
              <a:t>     8-9 : 1</a:t>
            </a:r>
            <a:endParaRPr lang="it-IT" sz="1200" dirty="0" smtClean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7224" y="2714620"/>
          <a:ext cx="7643866" cy="2548568"/>
        </p:xfrm>
        <a:graphic>
          <a:graphicData uri="http://schemas.openxmlformats.org/drawingml/2006/table">
            <a:tbl>
              <a:tblPr/>
              <a:tblGrid>
                <a:gridCol w="1500198"/>
                <a:gridCol w="6143668"/>
              </a:tblGrid>
              <a:tr h="250033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Talidomide</a:t>
                      </a:r>
                      <a:endParaRPr lang="it-IT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/>
                      </a:pPr>
                      <a:endParaRPr lang="it-IT" sz="2000" dirty="0" smtClean="0">
                        <a:solidFill>
                          <a:srgbClr val="FF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85725" indent="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Agente    </a:t>
                      </a:r>
                      <a:r>
                        <a:rPr lang="it-IT" sz="2000" b="1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immunomodulatore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      </a:t>
                      </a: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con     proprietà</a:t>
                      </a:r>
                    </a:p>
                    <a:p>
                      <a:pPr marL="85725" indent="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antinfiammatorie</a:t>
                      </a:r>
                      <a:r>
                        <a:rPr lang="it-IT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agisce  principalmente  inibendo </a:t>
                      </a:r>
                    </a:p>
                    <a:p>
                      <a:pPr marL="85725" indent="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sia    </a:t>
                      </a:r>
                      <a:r>
                        <a:rPr lang="it-IT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la </a:t>
                      </a: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  produzione   del    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fattore     di    necrosi </a:t>
                      </a:r>
                    </a:p>
                    <a:p>
                      <a:pPr marL="85725" indent="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tumorale     alfa     </a:t>
                      </a: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( 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TNF – alfa </a:t>
                      </a: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)     nei     </a:t>
                      </a:r>
                      <a:r>
                        <a:rPr lang="it-IT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monociti </a:t>
                      </a:r>
                      <a:endParaRPr lang="it-IT" sz="2000" dirty="0" smtClean="0">
                        <a:solidFill>
                          <a:srgbClr val="FF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85725" indent="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periferici stimolati  sia  le  </a:t>
                      </a:r>
                      <a:r>
                        <a:rPr lang="it-IT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attività </a:t>
                      </a:r>
                      <a:r>
                        <a:rPr lang="it-IT" sz="2000" baseline="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di  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interleuchine </a:t>
                      </a:r>
                    </a:p>
                    <a:p>
                      <a:pPr marL="85725" indent="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it-IT" sz="2000" baseline="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interferoni   ( 50 mg x 2 / </a:t>
                      </a:r>
                      <a:r>
                        <a:rPr lang="it-IT" sz="2000" b="1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die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)</a:t>
                      </a:r>
                      <a:endParaRPr lang="it-IT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A"/>
                    </a:solidFill>
                  </a:tcPr>
                </a:tc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7158" y="571480"/>
            <a:ext cx="846299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TALIDOMIDE</a:t>
            </a:r>
          </a:p>
          <a:p>
            <a:pPr algn="ctr">
              <a:spcBef>
                <a:spcPct val="50000"/>
              </a:spcBef>
            </a:pP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THALIDOMIDE   </a:t>
            </a:r>
            <a:r>
              <a:rPr lang="it-IT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CELGENE*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CPS </a:t>
            </a:r>
            <a:r>
              <a:rPr lang="it-IT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)</a:t>
            </a:r>
            <a:endParaRPr lang="it-IT" sz="24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5720" y="1428736"/>
            <a:ext cx="8568630" cy="51952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it-IT" sz="1600" dirty="0" smtClean="0">
                <a:solidFill>
                  <a:srgbClr val="FFFF00"/>
                </a:solidFill>
              </a:rPr>
              <a:t>Il </a:t>
            </a:r>
            <a:r>
              <a:rPr lang="it-IT" sz="1600" b="1" dirty="0" smtClean="0">
                <a:solidFill>
                  <a:srgbClr val="FFFF00"/>
                </a:solidFill>
              </a:rPr>
              <a:t>LES</a:t>
            </a:r>
            <a:r>
              <a:rPr lang="it-IT" sz="1600" dirty="0" smtClean="0">
                <a:solidFill>
                  <a:srgbClr val="FFFF00"/>
                </a:solidFill>
              </a:rPr>
              <a:t> e’ una malattia autoimmunitaria nella quale hanno un ruolo predominante nella patogenesi   del   danno   i  </a:t>
            </a:r>
            <a:r>
              <a:rPr lang="it-IT" sz="1600" b="1" dirty="0" smtClean="0">
                <a:solidFill>
                  <a:srgbClr val="04FC2D"/>
                </a:solidFill>
              </a:rPr>
              <a:t>Linfociti  B  ( </a:t>
            </a:r>
            <a:r>
              <a:rPr lang="it-IT" sz="1600" b="1" dirty="0" err="1" smtClean="0">
                <a:solidFill>
                  <a:srgbClr val="04FC2D"/>
                </a:solidFill>
              </a:rPr>
              <a:t>B</a:t>
            </a:r>
            <a:r>
              <a:rPr lang="it-IT" sz="1600" b="1" dirty="0" smtClean="0">
                <a:solidFill>
                  <a:srgbClr val="04FC2D"/>
                </a:solidFill>
              </a:rPr>
              <a:t>  </a:t>
            </a:r>
            <a:r>
              <a:rPr lang="it-IT" sz="1600" b="1" dirty="0" err="1" smtClean="0">
                <a:solidFill>
                  <a:srgbClr val="04FC2D"/>
                </a:solidFill>
              </a:rPr>
              <a:t>cells</a:t>
            </a:r>
            <a:r>
              <a:rPr lang="it-IT" sz="1600" b="1" dirty="0" smtClean="0">
                <a:solidFill>
                  <a:srgbClr val="04FC2D"/>
                </a:solidFill>
              </a:rPr>
              <a:t> )</a:t>
            </a:r>
          </a:p>
          <a:p>
            <a:pPr marL="271463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</a:pPr>
            <a:endParaRPr lang="en-US" dirty="0" smtClean="0"/>
          </a:p>
          <a:p>
            <a:pPr marL="271463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Rituximab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elimina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specificatamente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600" b="1" dirty="0" smtClean="0">
                <a:solidFill>
                  <a:srgbClr val="04FC2D"/>
                </a:solidFill>
              </a:rPr>
              <a:t>B cells  CD 20 +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immature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mature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naïve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cellule B </a:t>
            </a:r>
            <a:r>
              <a:rPr lang="en-US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memoria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</a:pPr>
            <a:endParaRPr lang="en-US" sz="2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71463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dirty="0" err="1" smtClean="0">
                <a:solidFill>
                  <a:srgbClr val="FFFF00"/>
                </a:solidFill>
              </a:rPr>
              <a:t>Rituximab</a:t>
            </a:r>
            <a:r>
              <a:rPr lang="en-US" sz="1600" dirty="0" smtClean="0">
                <a:solidFill>
                  <a:srgbClr val="FFFF00"/>
                </a:solidFill>
              </a:rPr>
              <a:t>    non   </a:t>
            </a:r>
            <a:r>
              <a:rPr lang="en-US" sz="1600" dirty="0" err="1" smtClean="0">
                <a:solidFill>
                  <a:srgbClr val="FFFF00"/>
                </a:solidFill>
              </a:rPr>
              <a:t>elimina</a:t>
            </a:r>
            <a:r>
              <a:rPr lang="en-US" sz="1600" dirty="0" smtClean="0">
                <a:solidFill>
                  <a:srgbClr val="FFFF00"/>
                </a:solidFill>
              </a:rPr>
              <a:t>   </a:t>
            </a:r>
            <a:r>
              <a:rPr lang="en-US" sz="1600" dirty="0" err="1" smtClean="0">
                <a:solidFill>
                  <a:srgbClr val="FFFF00"/>
                </a:solidFill>
              </a:rPr>
              <a:t>Plasmacellule</a:t>
            </a:r>
            <a:endParaRPr lang="en-US" sz="1600" dirty="0">
              <a:solidFill>
                <a:srgbClr val="FFFF00"/>
              </a:solidFill>
            </a:endParaRPr>
          </a:p>
          <a:p>
            <a:pPr marL="271463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</a:pPr>
            <a:endParaRPr lang="en-US" sz="1600" dirty="0">
              <a:solidFill>
                <a:srgbClr val="FFFF00"/>
              </a:solidFill>
            </a:endParaRPr>
          </a:p>
          <a:p>
            <a:pPr marL="271463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dirty="0" err="1" smtClean="0">
                <a:solidFill>
                  <a:srgbClr val="FFFF00"/>
                </a:solidFill>
              </a:rPr>
              <a:t>L’eliminazione</a:t>
            </a:r>
            <a:r>
              <a:rPr lang="en-US" sz="1600" dirty="0" smtClean="0">
                <a:solidFill>
                  <a:srgbClr val="FFFF00"/>
                </a:solidFill>
              </a:rPr>
              <a:t>   </a:t>
            </a:r>
            <a:r>
              <a:rPr lang="en-US" sz="1600" dirty="0" err="1" smtClean="0">
                <a:solidFill>
                  <a:srgbClr val="FFFF00"/>
                </a:solidFill>
              </a:rPr>
              <a:t>di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>
                <a:solidFill>
                  <a:srgbClr val="FFFF00"/>
                </a:solidFill>
              </a:rPr>
              <a:t>subsets 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</a:rPr>
              <a:t>di</a:t>
            </a:r>
            <a:r>
              <a:rPr lang="en-US" sz="1600" dirty="0" smtClean="0">
                <a:solidFill>
                  <a:srgbClr val="FFFF00"/>
                </a:solidFill>
              </a:rPr>
              <a:t>   B - cell </a:t>
            </a:r>
            <a:endParaRPr lang="en-US" sz="1600" dirty="0">
              <a:solidFill>
                <a:srgbClr val="FFFF00"/>
              </a:solidFill>
            </a:endParaRP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dirty="0" err="1" smtClean="0">
                <a:solidFill>
                  <a:srgbClr val="FFFF00"/>
                </a:solidFill>
              </a:rPr>
              <a:t>Ripristina</a:t>
            </a:r>
            <a:r>
              <a:rPr lang="en-US" sz="1600" dirty="0" smtClean="0">
                <a:solidFill>
                  <a:srgbClr val="FFFF00"/>
                </a:solidFill>
              </a:rPr>
              <a:t>   </a:t>
            </a:r>
            <a:r>
              <a:rPr lang="en-US" sz="1600" dirty="0">
                <a:solidFill>
                  <a:srgbClr val="FFFF00"/>
                </a:solidFill>
              </a:rPr>
              <a:t>la 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</a:rPr>
              <a:t>normale</a:t>
            </a:r>
            <a:r>
              <a:rPr lang="en-US" sz="1600" dirty="0" smtClean="0">
                <a:solidFill>
                  <a:srgbClr val="FFFF00"/>
                </a:solidFill>
              </a:rPr>
              <a:t>   </a:t>
            </a:r>
            <a:r>
              <a:rPr lang="en-US" sz="1600" dirty="0" err="1">
                <a:solidFill>
                  <a:srgbClr val="FFFF00"/>
                </a:solidFill>
              </a:rPr>
              <a:t>tolleranza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sz="1600" dirty="0" err="1" smtClean="0">
                <a:solidFill>
                  <a:srgbClr val="FFFF00"/>
                </a:solidFill>
              </a:rPr>
              <a:t>Riduce</a:t>
            </a:r>
            <a:r>
              <a:rPr lang="en-US" sz="1600" dirty="0" smtClean="0">
                <a:solidFill>
                  <a:srgbClr val="FFFF00"/>
                </a:solidFill>
              </a:rPr>
              <a:t>   l’ </a:t>
            </a:r>
            <a:r>
              <a:rPr lang="en-US" sz="1600" dirty="0" err="1" smtClean="0">
                <a:solidFill>
                  <a:srgbClr val="FFFF00"/>
                </a:solidFill>
              </a:rPr>
              <a:t>attività</a:t>
            </a:r>
            <a:r>
              <a:rPr lang="en-US" sz="1600" dirty="0" smtClean="0">
                <a:solidFill>
                  <a:srgbClr val="FFFF00"/>
                </a:solidFill>
              </a:rPr>
              <a:t>   </a:t>
            </a:r>
            <a:r>
              <a:rPr lang="en-US" sz="1600" dirty="0">
                <a:solidFill>
                  <a:srgbClr val="FFFF00"/>
                </a:solidFill>
              </a:rPr>
              <a:t>del </a:t>
            </a:r>
            <a:r>
              <a:rPr lang="en-US" sz="1600" dirty="0" smtClean="0">
                <a:solidFill>
                  <a:srgbClr val="FFFF00"/>
                </a:solidFill>
              </a:rPr>
              <a:t>LES   ( Edwards </a:t>
            </a:r>
            <a:r>
              <a:rPr lang="en-US" sz="1600" dirty="0">
                <a:solidFill>
                  <a:srgbClr val="FFFF00"/>
                </a:solidFill>
              </a:rPr>
              <a:t>JC, 2006; </a:t>
            </a:r>
            <a:r>
              <a:rPr lang="en-US" sz="1600" dirty="0" smtClean="0">
                <a:solidFill>
                  <a:srgbClr val="FFFF00"/>
                </a:solidFill>
              </a:rPr>
              <a:t>  Looney </a:t>
            </a:r>
            <a:r>
              <a:rPr lang="en-US" sz="1600" dirty="0">
                <a:solidFill>
                  <a:srgbClr val="FFFF00"/>
                </a:solidFill>
              </a:rPr>
              <a:t>RJ, </a:t>
            </a:r>
            <a:r>
              <a:rPr lang="en-US" sz="1600" dirty="0" smtClean="0">
                <a:solidFill>
                  <a:srgbClr val="FFFF00"/>
                </a:solidFill>
              </a:rPr>
              <a:t>2004 )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</a:pPr>
            <a:r>
              <a:rPr lang="en-US" sz="1600" b="1" dirty="0" smtClean="0">
                <a:solidFill>
                  <a:srgbClr val="00FF00"/>
                </a:solidFill>
              </a:rPr>
              <a:t>CICLO DI </a:t>
            </a:r>
            <a:r>
              <a:rPr lang="en-US" sz="2000" b="1" dirty="0" smtClean="0">
                <a:solidFill>
                  <a:srgbClr val="00FF00"/>
                </a:solidFill>
              </a:rPr>
              <a:t>2</a:t>
            </a:r>
            <a:r>
              <a:rPr lang="en-US" sz="1600" b="1" dirty="0" smtClean="0">
                <a:solidFill>
                  <a:srgbClr val="00FF00"/>
                </a:solidFill>
              </a:rPr>
              <a:t> SOMMINISTRAZIONI:  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</a:pPr>
            <a:r>
              <a:rPr lang="en-US" sz="1600" b="1" dirty="0" smtClean="0">
                <a:solidFill>
                  <a:srgbClr val="00FF00"/>
                </a:solidFill>
              </a:rPr>
              <a:t>PRIMA :  </a:t>
            </a:r>
            <a:r>
              <a:rPr lang="en-US" b="1" dirty="0" smtClean="0">
                <a:solidFill>
                  <a:srgbClr val="FF99CC"/>
                </a:solidFill>
              </a:rPr>
              <a:t>1000</a:t>
            </a:r>
            <a:r>
              <a:rPr lang="en-US" sz="1600" b="1" dirty="0" smtClean="0">
                <a:solidFill>
                  <a:srgbClr val="FF99CC"/>
                </a:solidFill>
              </a:rPr>
              <a:t> MG IN FLEBO </a:t>
            </a:r>
            <a:r>
              <a:rPr lang="en-US" sz="1600" b="1" dirty="0" smtClean="0">
                <a:solidFill>
                  <a:srgbClr val="FF99CC"/>
                </a:solidFill>
              </a:rPr>
              <a:t>     (  INFUSIONE  LENTA )</a:t>
            </a:r>
            <a:endParaRPr lang="en-US" sz="1600" b="1" dirty="0" smtClean="0">
              <a:solidFill>
                <a:srgbClr val="FF99CC"/>
              </a:solidFill>
            </a:endParaRP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</a:pPr>
            <a:r>
              <a:rPr lang="en-US" sz="1600" b="1" dirty="0" smtClean="0">
                <a:solidFill>
                  <a:srgbClr val="00FF00"/>
                </a:solidFill>
              </a:rPr>
              <a:t>SECONDA  : </a:t>
            </a:r>
            <a:r>
              <a:rPr lang="en-US" b="1" dirty="0" smtClean="0">
                <a:solidFill>
                  <a:srgbClr val="FF99CC"/>
                </a:solidFill>
              </a:rPr>
              <a:t>1000 </a:t>
            </a:r>
            <a:r>
              <a:rPr lang="en-US" sz="1600" b="1" dirty="0" smtClean="0">
                <a:solidFill>
                  <a:srgbClr val="FF99CC"/>
                </a:solidFill>
              </a:rPr>
              <a:t>MG IM FLEBO DOPO </a:t>
            </a:r>
            <a:r>
              <a:rPr lang="en-US" sz="2000" b="1" dirty="0" smtClean="0">
                <a:solidFill>
                  <a:srgbClr val="FF99CC"/>
                </a:solidFill>
              </a:rPr>
              <a:t>2</a:t>
            </a:r>
            <a:r>
              <a:rPr lang="en-US" sz="1600" b="1" dirty="0" smtClean="0">
                <a:solidFill>
                  <a:srgbClr val="FF99CC"/>
                </a:solidFill>
              </a:rPr>
              <a:t> SETTIMANE</a:t>
            </a:r>
          </a:p>
          <a:p>
            <a:pPr marL="728663" lvl="2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</a:pPr>
            <a:r>
              <a:rPr lang="en-US" sz="1600" b="1" dirty="0" smtClean="0">
                <a:solidFill>
                  <a:srgbClr val="00FF00"/>
                </a:solidFill>
              </a:rPr>
              <a:t>( CICLO RIPETIBILE, IN CASI PARTICOLARMENTE GRAVI, DOPO </a:t>
            </a:r>
            <a:r>
              <a:rPr lang="en-US" b="1" dirty="0" smtClean="0">
                <a:solidFill>
                  <a:srgbClr val="00FF00"/>
                </a:solidFill>
              </a:rPr>
              <a:t>6-12 </a:t>
            </a:r>
            <a:r>
              <a:rPr lang="en-US" sz="1600" b="1" dirty="0" smtClean="0">
                <a:solidFill>
                  <a:srgbClr val="00FF00"/>
                </a:solidFill>
              </a:rPr>
              <a:t>MESI )</a:t>
            </a:r>
            <a:endParaRPr lang="en-US" sz="1600" b="1" dirty="0">
              <a:solidFill>
                <a:srgbClr val="00FF00"/>
              </a:solidFill>
            </a:endParaRPr>
          </a:p>
          <a:p>
            <a:pPr marL="271463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endParaRPr lang="en-US" sz="1600" dirty="0"/>
          </a:p>
          <a:p>
            <a:pPr marL="271463" indent="-271463" algn="just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140000"/>
              <a:buFontTx/>
              <a:buChar char="•"/>
            </a:pPr>
            <a:r>
              <a:rPr lang="en-US" b="1" dirty="0" err="1">
                <a:solidFill>
                  <a:srgbClr val="FB0D24"/>
                </a:solidFill>
              </a:rPr>
              <a:t>L’efficacia</a:t>
            </a:r>
            <a:r>
              <a:rPr lang="en-US" b="1" dirty="0">
                <a:solidFill>
                  <a:srgbClr val="FB0D24"/>
                </a:solidFill>
              </a:rPr>
              <a:t> </a:t>
            </a:r>
            <a:r>
              <a:rPr lang="en-US" b="1" dirty="0" smtClean="0">
                <a:solidFill>
                  <a:srgbClr val="FB0D24"/>
                </a:solidFill>
              </a:rPr>
              <a:t>    </a:t>
            </a:r>
            <a:r>
              <a:rPr lang="en-US" b="1" dirty="0" err="1" smtClean="0">
                <a:solidFill>
                  <a:srgbClr val="FB0D24"/>
                </a:solidFill>
              </a:rPr>
              <a:t>di</a:t>
            </a:r>
            <a:r>
              <a:rPr lang="en-US" b="1" dirty="0" smtClean="0">
                <a:solidFill>
                  <a:srgbClr val="FB0D24"/>
                </a:solidFill>
              </a:rPr>
              <a:t>     </a:t>
            </a:r>
            <a:r>
              <a:rPr lang="en-US" b="1" dirty="0" err="1" smtClean="0">
                <a:solidFill>
                  <a:srgbClr val="FB0D24"/>
                </a:solidFill>
              </a:rPr>
              <a:t>Rituximab</a:t>
            </a:r>
            <a:r>
              <a:rPr lang="en-US" b="1" dirty="0" smtClean="0">
                <a:solidFill>
                  <a:srgbClr val="FB0D24"/>
                </a:solidFill>
              </a:rPr>
              <a:t>     </a:t>
            </a:r>
            <a:r>
              <a:rPr lang="en-US" b="1" dirty="0" err="1" smtClean="0">
                <a:solidFill>
                  <a:srgbClr val="FB0D24"/>
                </a:solidFill>
              </a:rPr>
              <a:t>sembra</a:t>
            </a:r>
            <a:r>
              <a:rPr lang="en-US" b="1" dirty="0" smtClean="0">
                <a:solidFill>
                  <a:srgbClr val="FB0D24"/>
                </a:solidFill>
              </a:rPr>
              <a:t>      </a:t>
            </a:r>
            <a:r>
              <a:rPr lang="en-US" b="1" dirty="0" err="1">
                <a:solidFill>
                  <a:srgbClr val="FB0D24"/>
                </a:solidFill>
              </a:rPr>
              <a:t>limitata</a:t>
            </a:r>
            <a:r>
              <a:rPr lang="en-US" b="1" dirty="0">
                <a:solidFill>
                  <a:srgbClr val="FB0D24"/>
                </a:solidFill>
              </a:rPr>
              <a:t> </a:t>
            </a:r>
            <a:r>
              <a:rPr lang="en-US" b="1" dirty="0" smtClean="0">
                <a:solidFill>
                  <a:srgbClr val="FB0D24"/>
                </a:solidFill>
              </a:rPr>
              <a:t>   </a:t>
            </a:r>
            <a:r>
              <a:rPr lang="en-US" b="1" dirty="0" err="1" smtClean="0">
                <a:solidFill>
                  <a:srgbClr val="FB0D24"/>
                </a:solidFill>
              </a:rPr>
              <a:t>dalla</a:t>
            </a:r>
            <a:r>
              <a:rPr lang="en-US" b="1" dirty="0" smtClean="0">
                <a:solidFill>
                  <a:srgbClr val="FB0D24"/>
                </a:solidFill>
              </a:rPr>
              <a:t>    </a:t>
            </a:r>
            <a:r>
              <a:rPr lang="en-US" b="1" dirty="0" err="1" smtClean="0">
                <a:solidFill>
                  <a:srgbClr val="FB0D24"/>
                </a:solidFill>
              </a:rPr>
              <a:t>induzione</a:t>
            </a:r>
            <a:r>
              <a:rPr lang="en-US" b="1" dirty="0" smtClean="0">
                <a:solidFill>
                  <a:srgbClr val="FB0D24"/>
                </a:solidFill>
              </a:rPr>
              <a:t>    </a:t>
            </a:r>
            <a:r>
              <a:rPr lang="en-US" b="1" dirty="0" err="1">
                <a:solidFill>
                  <a:srgbClr val="FB0D24"/>
                </a:solidFill>
              </a:rPr>
              <a:t>di</a:t>
            </a:r>
            <a:r>
              <a:rPr lang="en-US" b="1" dirty="0">
                <a:solidFill>
                  <a:srgbClr val="FB0D24"/>
                </a:solidFill>
              </a:rPr>
              <a:t> </a:t>
            </a:r>
            <a:r>
              <a:rPr lang="en-US" b="1" dirty="0" smtClean="0">
                <a:solidFill>
                  <a:srgbClr val="FB0D24"/>
                </a:solidFill>
              </a:rPr>
              <a:t> </a:t>
            </a:r>
            <a:r>
              <a:rPr lang="en-US" b="1" dirty="0" err="1" smtClean="0">
                <a:solidFill>
                  <a:srgbClr val="FB0D24"/>
                </a:solidFill>
              </a:rPr>
              <a:t>deplezione</a:t>
            </a:r>
            <a:r>
              <a:rPr lang="en-US" b="1" dirty="0" smtClean="0">
                <a:solidFill>
                  <a:srgbClr val="FB0D24"/>
                </a:solidFill>
              </a:rPr>
              <a:t> </a:t>
            </a:r>
            <a:r>
              <a:rPr lang="en-US" b="1" dirty="0" err="1" smtClean="0">
                <a:solidFill>
                  <a:srgbClr val="FB0D24"/>
                </a:solidFill>
              </a:rPr>
              <a:t>delle</a:t>
            </a:r>
            <a:r>
              <a:rPr lang="en-US" b="1" dirty="0" smtClean="0">
                <a:solidFill>
                  <a:srgbClr val="FB0D24"/>
                </a:solidFill>
              </a:rPr>
              <a:t>   cellule  B    ( Looney </a:t>
            </a:r>
            <a:r>
              <a:rPr lang="en-US" b="1" dirty="0">
                <a:solidFill>
                  <a:srgbClr val="FB0D24"/>
                </a:solidFill>
              </a:rPr>
              <a:t>RJ, </a:t>
            </a:r>
            <a:r>
              <a:rPr lang="en-US" b="1" dirty="0" smtClean="0">
                <a:solidFill>
                  <a:srgbClr val="FB0D24"/>
                </a:solidFill>
              </a:rPr>
              <a:t>2006 )</a:t>
            </a:r>
            <a:endParaRPr lang="it-IT" b="1" dirty="0">
              <a:solidFill>
                <a:srgbClr val="FB0D24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5720" y="214290"/>
            <a:ext cx="8391554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FARMACI BIOLOGICI  </a:t>
            </a:r>
            <a:r>
              <a:rPr lang="it-I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it-IT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Rituximab</a:t>
            </a:r>
            <a:r>
              <a:rPr lang="it-IT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(MABTHERA)</a:t>
            </a:r>
            <a:endParaRPr lang="it-IT" sz="20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4"/>
          <p:cNvSpPr/>
          <p:nvPr/>
        </p:nvSpPr>
        <p:spPr>
          <a:xfrm>
            <a:off x="1785918" y="642918"/>
            <a:ext cx="5729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Anticorpo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murino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umano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chimerico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 - CD 20</a:t>
            </a:r>
            <a:endParaRPr lang="it-IT" sz="24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2" name="Picture 2" descr="msoBEF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424863" cy="42481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323850" y="1557338"/>
            <a:ext cx="8424863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73444" name="Picture 4" descr="mso11E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24400"/>
            <a:ext cx="8462993" cy="19446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73445" name="AutoShape 5"/>
          <p:cNvSpPr>
            <a:spLocks noChangeArrowheads="1"/>
          </p:cNvSpPr>
          <p:nvPr/>
        </p:nvSpPr>
        <p:spPr bwMode="auto">
          <a:xfrm rot="5400000">
            <a:off x="6408738" y="57150"/>
            <a:ext cx="960437" cy="3624263"/>
          </a:xfrm>
          <a:prstGeom prst="lightningBolt">
            <a:avLst/>
          </a:prstGeom>
          <a:solidFill>
            <a:srgbClr val="FF33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00450" y="503238"/>
            <a:ext cx="3263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14282" y="1071546"/>
            <a:ext cx="871125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FFFF00"/>
                </a:solidFill>
              </a:rPr>
              <a:t>E’ il primo anticorpo monoclonale IgG1</a:t>
            </a:r>
            <a:r>
              <a:rPr lang="en-GB" sz="2400" dirty="0" smtClean="0">
                <a:solidFill>
                  <a:srgbClr val="FFFF00"/>
                </a:solidFill>
                <a:sym typeface="Symbol" pitchFamily="18" charset="2"/>
              </a:rPr>
              <a:t>,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smtClean="0">
                <a:solidFill>
                  <a:srgbClr val="FFFF00"/>
                </a:solidFill>
                <a:sym typeface="Symbol" pitchFamily="18" charset="2"/>
              </a:rPr>
              <a:t>completamente umano, che  </a:t>
            </a:r>
            <a:r>
              <a:rPr lang="it-IT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LEGA  SELETTIVAMENTE  IL  </a:t>
            </a:r>
            <a:r>
              <a:rPr lang="it-IT" sz="2400" b="1" u="sng" dirty="0" smtClean="0">
                <a:solidFill>
                  <a:srgbClr val="04FC2D"/>
                </a:solidFill>
                <a:sym typeface="Symbol" pitchFamily="18" charset="2"/>
              </a:rPr>
              <a:t>B - LYMPHOCYTE STIMULATOR    ( BLYS )</a:t>
            </a:r>
            <a:r>
              <a:rPr lang="it-IT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,   INIBENDONE   LA   FUNZIONE  </a:t>
            </a:r>
            <a:endParaRPr lang="it-IT" sz="24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 BLYS GIOCA UN </a:t>
            </a:r>
            <a:r>
              <a:rPr lang="it-IT" sz="2400" b="1" dirty="0" smtClean="0">
                <a:solidFill>
                  <a:srgbClr val="04FC2D"/>
                </a:solidFill>
              </a:rPr>
              <a:t>RUOLO CHIAVE NELLA DIFFERENZIAZIONE DEI LINFOCITI B, LA LORO SOPRAVVIVENZA     E    L‘ ATTIVAZIONE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24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CONSEGUENZA QUESTO ANTICORPO RIDUCE SIGNIFICATIVAMENTE L’ATTIVITA’ IMMUNOLOGICA DEI LINFOCITI B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solidFill>
                  <a:srgbClr val="FFFF00"/>
                </a:solidFill>
              </a:rPr>
              <a:t> 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596" y="357166"/>
            <a:ext cx="82089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FARMACI   BIOLOGICI:      </a:t>
            </a:r>
            <a:r>
              <a:rPr lang="it-IT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Belimumab</a:t>
            </a: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 BENLYSTA )</a:t>
            </a:r>
          </a:p>
          <a:p>
            <a:pPr algn="ctr">
              <a:spcBef>
                <a:spcPct val="50000"/>
              </a:spcBef>
              <a:defRPr/>
            </a:pPr>
            <a:endParaRPr lang="it-IT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57950" y="3357561"/>
            <a:ext cx="50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86512" y="4786322"/>
            <a:ext cx="1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1500174"/>
          <a:ext cx="8286808" cy="51435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6596"/>
                <a:gridCol w="6970212"/>
              </a:tblGrid>
              <a:tr h="5143536">
                <a:tc>
                  <a:txBody>
                    <a:bodyPr/>
                    <a:lstStyle/>
                    <a:p>
                      <a:pPr algn="just"/>
                      <a:endParaRPr lang="it-IT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endParaRPr lang="it-IT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endParaRPr lang="it-IT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endParaRPr lang="it-IT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endParaRPr lang="it-IT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endParaRPr lang="it-IT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endParaRPr lang="it-IT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endParaRPr lang="it-IT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it-IT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Indicazione (EMA)</a:t>
                      </a:r>
                      <a:endParaRPr lang="it-IT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sng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Benlysta</a:t>
                      </a:r>
                      <a:r>
                        <a:rPr lang="it-IT" sz="2400" b="0" dirty="0" smtClean="0">
                          <a:solidFill>
                            <a:schemeClr val="bg1"/>
                          </a:solidFill>
                        </a:rPr>
                        <a:t>    è     indicato     come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terapia aggiuntiva</a:t>
                      </a:r>
                      <a:r>
                        <a:rPr lang="it-IT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bg1"/>
                          </a:solidFill>
                        </a:rPr>
                        <a:t>nei pazienti adulti con lupus eritematoso sistemico (LES) attivo, autoanticorpi-positivo, con </a:t>
                      </a:r>
                      <a:r>
                        <a:rPr lang="it-IT" sz="2000" b="0" u="none" dirty="0" smtClean="0">
                          <a:solidFill>
                            <a:schemeClr val="bg1"/>
                          </a:solidFill>
                        </a:rPr>
                        <a:t>un alto grado di attività della malattia (ad esempio </a:t>
                      </a:r>
                      <a:r>
                        <a:rPr lang="it-IT" sz="2000" b="0" u="none" dirty="0" err="1" smtClean="0">
                          <a:solidFill>
                            <a:schemeClr val="bg1"/>
                          </a:solidFill>
                        </a:rPr>
                        <a:t>anti‑dsDNA</a:t>
                      </a:r>
                      <a:r>
                        <a:rPr lang="it-IT" sz="2000" b="0" u="none" dirty="0" smtClean="0">
                          <a:solidFill>
                            <a:schemeClr val="bg1"/>
                          </a:solidFill>
                        </a:rPr>
                        <a:t> positivi e basso complemento) nonostante la terapia standard.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SOMINISTRAZIONE: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u="none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it-IT" sz="1800" b="0" u="none" dirty="0" smtClean="0">
                          <a:solidFill>
                            <a:srgbClr val="FF0000"/>
                          </a:solidFill>
                        </a:rPr>
                        <a:t> MG/KG IN FLEBO (</a:t>
                      </a:r>
                      <a:r>
                        <a:rPr lang="it-IT" sz="2000" b="0" u="none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t-IT" sz="2000" b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u="none" baseline="0" dirty="0" smtClean="0">
                          <a:solidFill>
                            <a:srgbClr val="FF0000"/>
                          </a:solidFill>
                        </a:rPr>
                        <a:t>ORA), LE PRIME </a:t>
                      </a:r>
                      <a:r>
                        <a:rPr lang="it-IT" sz="2000" b="0" u="none" baseline="0" dirty="0" smtClean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it-IT" sz="1800" b="0" u="none" baseline="0" dirty="0" smtClean="0">
                          <a:solidFill>
                            <a:srgbClr val="FF0000"/>
                          </a:solidFill>
                        </a:rPr>
                        <a:t>OGNI </a:t>
                      </a:r>
                      <a:r>
                        <a:rPr lang="it-IT" sz="2000" b="0" u="none" baseline="0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it-IT" sz="1800" b="0" u="none" baseline="0" dirty="0" smtClean="0">
                          <a:solidFill>
                            <a:srgbClr val="FF0000"/>
                          </a:solidFill>
                        </a:rPr>
                        <a:t>SETTIMANE, POI OGNI </a:t>
                      </a:r>
                      <a:r>
                        <a:rPr lang="it-IT" sz="2000" b="0" u="none" baseline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it-IT" sz="1800" b="0" u="none" baseline="0" dirty="0" smtClean="0">
                          <a:solidFill>
                            <a:srgbClr val="FF0000"/>
                          </a:solidFill>
                        </a:rPr>
                        <a:t> SETTIMANE</a:t>
                      </a:r>
                      <a:endParaRPr lang="it-IT" sz="1800" b="0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b="0" i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892480" y="6669360"/>
            <a:ext cx="251520" cy="188640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35"/>
          <p:cNvSpPr txBox="1">
            <a:spLocks/>
          </p:cNvSpPr>
          <p:nvPr/>
        </p:nvSpPr>
        <p:spPr>
          <a:xfrm>
            <a:off x="243136" y="360363"/>
            <a:ext cx="8329392" cy="307777"/>
          </a:xfrm>
          <a:prstGeom prst="rect">
            <a:avLst/>
          </a:prstGeom>
        </p:spPr>
        <p:txBody>
          <a:bodyPr/>
          <a:lstStyle/>
          <a:p>
            <a:pPr marL="179388" marR="0" lvl="0" indent="-179388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en-US" sz="32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Belimumab</a:t>
            </a:r>
            <a:r>
              <a:rPr lang="en-US" sz="3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2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 BENLYSTA 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49" y="1200134"/>
            <a:ext cx="8893176" cy="544357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Inclusione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Principali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1800" b="1" i="1" dirty="0" err="1" smtClean="0">
                <a:solidFill>
                  <a:srgbClr val="04FC2D"/>
                </a:solidFill>
              </a:rPr>
              <a:t>Età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superiore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ai</a:t>
            </a:r>
            <a:r>
              <a:rPr lang="en-US" sz="1800" b="1" i="1" dirty="0" smtClean="0">
                <a:solidFill>
                  <a:srgbClr val="04FC2D"/>
                </a:solidFill>
              </a:rPr>
              <a:t>  18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anni</a:t>
            </a:r>
            <a:endParaRPr lang="en-US" sz="1800" b="1" i="1" dirty="0" smtClean="0">
              <a:solidFill>
                <a:srgbClr val="04FC2D"/>
              </a:solidFill>
            </a:endParaRPr>
          </a:p>
          <a:p>
            <a:pPr eaLnBrk="1" hangingPunct="1">
              <a:defRPr/>
            </a:pPr>
            <a:r>
              <a:rPr lang="en-US" sz="1800" b="1" i="1" dirty="0" err="1" smtClean="0">
                <a:solidFill>
                  <a:srgbClr val="04FC2D"/>
                </a:solidFill>
              </a:rPr>
              <a:t>Diagnosi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Clinica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di</a:t>
            </a:r>
            <a:r>
              <a:rPr lang="en-US" sz="1800" b="1" i="1" dirty="0" smtClean="0">
                <a:solidFill>
                  <a:srgbClr val="04FC2D"/>
                </a:solidFill>
              </a:rPr>
              <a:t> LES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Criteri</a:t>
            </a:r>
            <a:r>
              <a:rPr lang="en-US" sz="1800" b="1" i="1" dirty="0" smtClean="0">
                <a:solidFill>
                  <a:srgbClr val="04FC2D"/>
                </a:solidFill>
              </a:rPr>
              <a:t> ACR</a:t>
            </a:r>
          </a:p>
          <a:p>
            <a:pPr eaLnBrk="1" hangingPunct="1">
              <a:defRPr/>
            </a:pPr>
            <a:r>
              <a:rPr lang="en-US" sz="1800" b="1" i="1" dirty="0" err="1" smtClean="0">
                <a:solidFill>
                  <a:srgbClr val="04FC2D"/>
                </a:solidFill>
              </a:rPr>
              <a:t>Attività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di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malattia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definita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da</a:t>
            </a:r>
            <a:r>
              <a:rPr lang="en-US" sz="1800" b="1" i="1" dirty="0" smtClean="0">
                <a:solidFill>
                  <a:srgbClr val="04FC2D"/>
                </a:solidFill>
              </a:rPr>
              <a:t> SELENA SLEDAI score ≥ 6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allo</a:t>
            </a:r>
            <a:r>
              <a:rPr lang="en-US" sz="1800" b="1" i="1" dirty="0" smtClean="0">
                <a:solidFill>
                  <a:srgbClr val="04FC2D"/>
                </a:solidFill>
              </a:rPr>
              <a:t> screening</a:t>
            </a:r>
          </a:p>
          <a:p>
            <a:pPr eaLnBrk="1" hangingPunct="1">
              <a:defRPr/>
            </a:pPr>
            <a:r>
              <a:rPr lang="it-IT" sz="1800" b="1" i="1" dirty="0" smtClean="0">
                <a:solidFill>
                  <a:srgbClr val="04FC2D"/>
                </a:solidFill>
              </a:rPr>
              <a:t>Stabilità del trattamento per un periodo di almeno 30 giorni prima del giorno </a:t>
            </a:r>
            <a:r>
              <a:rPr lang="it-IT" sz="2600" b="1" i="1" dirty="0" smtClean="0">
                <a:solidFill>
                  <a:srgbClr val="04FC2D"/>
                </a:solidFill>
              </a:rPr>
              <a:t>0</a:t>
            </a:r>
          </a:p>
          <a:p>
            <a:pPr eaLnBrk="1" hangingPunct="1">
              <a:defRPr/>
            </a:pPr>
            <a:r>
              <a:rPr lang="en-US" sz="1800" b="1" i="1" dirty="0" err="1" smtClean="0">
                <a:solidFill>
                  <a:srgbClr val="04FC2D"/>
                </a:solidFill>
              </a:rPr>
              <a:t>Positività</a:t>
            </a:r>
            <a:r>
              <a:rPr lang="en-US" sz="1800" b="1" i="1" dirty="0" smtClean="0">
                <a:solidFill>
                  <a:srgbClr val="04FC2D"/>
                </a:solidFill>
              </a:rPr>
              <a:t> di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anticorpi</a:t>
            </a:r>
            <a:r>
              <a:rPr lang="en-US" sz="1800" b="1" i="1" dirty="0" smtClean="0">
                <a:solidFill>
                  <a:srgbClr val="04FC2D"/>
                </a:solidFill>
              </a:rPr>
              <a:t> anti-</a:t>
            </a:r>
            <a:r>
              <a:rPr lang="en-US" sz="1800" b="1" i="1" dirty="0" err="1" smtClean="0">
                <a:solidFill>
                  <a:srgbClr val="04FC2D"/>
                </a:solidFill>
              </a:rPr>
              <a:t>nucleo</a:t>
            </a:r>
            <a:r>
              <a:rPr lang="en-US" sz="1800" b="1" i="1" dirty="0" smtClean="0">
                <a:solidFill>
                  <a:srgbClr val="04FC2D"/>
                </a:solidFill>
              </a:rPr>
              <a:t> (ANA) </a:t>
            </a:r>
            <a:r>
              <a:rPr lang="en-US" sz="2400" b="1" i="1" dirty="0" smtClean="0">
                <a:solidFill>
                  <a:srgbClr val="04FC2D"/>
                </a:solidFill>
              </a:rPr>
              <a:t>2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rilievi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nel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periodo</a:t>
            </a:r>
            <a:r>
              <a:rPr lang="en-US" sz="1800" b="1" i="1" dirty="0" smtClean="0">
                <a:solidFill>
                  <a:srgbClr val="04FC2D"/>
                </a:solidFill>
              </a:rPr>
              <a:t> di screening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4FC2D"/>
                </a:solidFill>
              </a:rPr>
              <a:t>ANA test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positivo</a:t>
            </a:r>
            <a:r>
              <a:rPr lang="en-US" sz="1800" b="1" i="1" dirty="0" smtClean="0">
                <a:solidFill>
                  <a:srgbClr val="04FC2D"/>
                </a:solidFill>
              </a:rPr>
              <a:t>: ANA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titolo</a:t>
            </a:r>
            <a:r>
              <a:rPr lang="en-US" sz="1800" b="1" i="1" dirty="0" smtClean="0">
                <a:solidFill>
                  <a:srgbClr val="04FC2D"/>
                </a:solidFill>
              </a:rPr>
              <a:t> ≥ 1:80  e/o  anti-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dsDNA</a:t>
            </a:r>
            <a:r>
              <a:rPr lang="en-US" sz="1800" b="1" i="1" dirty="0" smtClean="0">
                <a:solidFill>
                  <a:srgbClr val="04FC2D"/>
                </a:solidFill>
              </a:rPr>
              <a:t>: ≥ 30 IU/</a:t>
            </a:r>
            <a:r>
              <a:rPr lang="en-US" sz="1800" b="1" i="1" dirty="0" err="1" smtClean="0">
                <a:solidFill>
                  <a:srgbClr val="04FC2D"/>
                </a:solidFill>
              </a:rPr>
              <a:t>mL</a:t>
            </a:r>
            <a:endParaRPr lang="en-US" sz="1800" b="1" i="1" dirty="0" smtClean="0">
              <a:solidFill>
                <a:srgbClr val="04FC2D"/>
              </a:solidFill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r>
              <a:rPr lang="en-US" sz="1800" b="1" i="1" dirty="0" smtClean="0">
                <a:solidFill>
                  <a:srgbClr val="04FC2D"/>
                </a:solidFill>
              </a:rPr>
              <a:t>    </a:t>
            </a:r>
            <a:r>
              <a:rPr lang="en-US" sz="1800" b="1" i="1" dirty="0" err="1" smtClean="0">
                <a:solidFill>
                  <a:srgbClr val="FFFF00"/>
                </a:solidFill>
              </a:rPr>
              <a:t>oppure</a:t>
            </a:r>
            <a:endParaRPr lang="en-US" sz="1800" b="1" i="1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800" b="1" i="1" dirty="0" err="1" smtClean="0">
                <a:solidFill>
                  <a:srgbClr val="04FC2D"/>
                </a:solidFill>
              </a:rPr>
              <a:t>Storia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documentata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di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positività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dei</a:t>
            </a:r>
            <a:r>
              <a:rPr lang="en-US" sz="1800" b="1" i="1" dirty="0" smtClean="0">
                <a:solidFill>
                  <a:srgbClr val="04FC2D"/>
                </a:solidFill>
              </a:rPr>
              <a:t> test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ed</a:t>
            </a:r>
            <a:r>
              <a:rPr lang="en-US" sz="1800" b="1" i="1" dirty="0" smtClean="0">
                <a:solidFill>
                  <a:srgbClr val="04FC2D"/>
                </a:solidFill>
              </a:rPr>
              <a:t> un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risultato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positivo</a:t>
            </a:r>
            <a:r>
              <a:rPr lang="en-US" sz="1800" b="1" i="1" dirty="0" smtClean="0">
                <a:solidFill>
                  <a:srgbClr val="04FC2D"/>
                </a:solidFill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</a:rPr>
              <a:t>durante</a:t>
            </a:r>
            <a:r>
              <a:rPr lang="en-US" sz="1800" b="1" i="1" dirty="0" smtClean="0">
                <a:solidFill>
                  <a:srgbClr val="04FC2D"/>
                </a:solidFill>
              </a:rPr>
              <a:t> lo screening</a:t>
            </a:r>
          </a:p>
          <a:p>
            <a:pPr lvl="1" eaLnBrk="1" hangingPunct="1">
              <a:defRPr/>
            </a:pPr>
            <a:endParaRPr lang="en-US" sz="700" b="1" i="1" dirty="0" smtClean="0"/>
          </a:p>
          <a:p>
            <a:pPr>
              <a:buNone/>
            </a:pPr>
            <a:r>
              <a:rPr lang="en-US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Esclusione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Principali</a:t>
            </a:r>
            <a:endParaRPr lang="en-US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NEFRITE LUPICA SEVERA   ( ATTIVA ) </a:t>
            </a:r>
          </a:p>
          <a:p>
            <a:pPr lvl="1" eaLnBrk="1" hangingPunct="1">
              <a:defRPr/>
            </a:pPr>
            <a:r>
              <a:rPr lang="it-IT" sz="1800" b="1" i="1" dirty="0" smtClean="0">
                <a:solidFill>
                  <a:srgbClr val="FFFF00"/>
                </a:solidFill>
              </a:rPr>
              <a:t>definita come proteinuria &gt; 6 g/24 ore o creatinina </a:t>
            </a:r>
            <a:r>
              <a:rPr lang="it-IT" sz="1800" b="1" i="1" dirty="0" err="1" smtClean="0">
                <a:solidFill>
                  <a:srgbClr val="FFFF00"/>
                </a:solidFill>
              </a:rPr>
              <a:t>sierica</a:t>
            </a:r>
            <a:r>
              <a:rPr lang="it-IT" sz="1800" b="1" i="1" dirty="0" smtClean="0">
                <a:solidFill>
                  <a:srgbClr val="FFFF00"/>
                </a:solidFill>
              </a:rPr>
              <a:t> &gt; 2.5 mg/</a:t>
            </a:r>
            <a:r>
              <a:rPr lang="it-IT" sz="1800" b="1" i="1" dirty="0" err="1" smtClean="0">
                <a:solidFill>
                  <a:srgbClr val="FFFF00"/>
                </a:solidFill>
              </a:rPr>
              <a:t>dL</a:t>
            </a:r>
            <a:endParaRPr lang="it-IT" sz="1800" b="1" i="1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it-IT" sz="1800" b="1" i="1" dirty="0" smtClean="0">
                <a:solidFill>
                  <a:srgbClr val="FFFF00"/>
                </a:solidFill>
              </a:rPr>
              <a:t>Nefrite acuta che richiede emodialisi o alte dosi di prednisone (&gt; 100 mg/</a:t>
            </a:r>
            <a:r>
              <a:rPr lang="it-IT" sz="1800" b="1" i="1" dirty="0" err="1" smtClean="0">
                <a:solidFill>
                  <a:srgbClr val="FFFF00"/>
                </a:solidFill>
              </a:rPr>
              <a:t>day</a:t>
            </a:r>
            <a:r>
              <a:rPr lang="it-IT" sz="1800" b="1" i="1" dirty="0" smtClean="0">
                <a:solidFill>
                  <a:srgbClr val="FFFF00"/>
                </a:solidFill>
              </a:rPr>
              <a:t>) entro 90 giorni prima del giorno </a:t>
            </a:r>
            <a:r>
              <a:rPr lang="it-IT" b="1" i="1" dirty="0" smtClean="0">
                <a:solidFill>
                  <a:srgbClr val="FFFF00"/>
                </a:solidFill>
              </a:rPr>
              <a:t>0</a:t>
            </a:r>
          </a:p>
          <a:p>
            <a:pPr eaLnBrk="1" hangingPunct="1">
              <a:defRPr/>
            </a:pP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NEUROLUPUS   </a:t>
            </a:r>
          </a:p>
          <a:p>
            <a:pPr eaLnBrk="1" hangingPunct="1">
              <a:buNone/>
              <a:defRPr/>
            </a:pPr>
            <a:r>
              <a:rPr lang="it-IT" sz="1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</a:t>
            </a:r>
            <a:r>
              <a:rPr lang="it-IT" sz="1800" b="1" i="1" dirty="0" smtClean="0">
                <a:solidFill>
                  <a:srgbClr val="FFFF00"/>
                </a:solidFill>
              </a:rPr>
              <a:t>(epilessia, psicosi, sindrome cerebrale organica, accidente CVA, </a:t>
            </a:r>
            <a:r>
              <a:rPr lang="it-IT" sz="1800" b="1" i="1" dirty="0" err="1" smtClean="0">
                <a:solidFill>
                  <a:srgbClr val="FFFF00"/>
                </a:solidFill>
              </a:rPr>
              <a:t>cerebriti</a:t>
            </a:r>
            <a:r>
              <a:rPr lang="it-IT" sz="1800" b="1" i="1" dirty="0" smtClean="0">
                <a:solidFill>
                  <a:srgbClr val="FFFF00"/>
                </a:solidFill>
              </a:rPr>
              <a:t> o </a:t>
            </a:r>
            <a:r>
              <a:rPr lang="it-IT" sz="1800" b="1" i="1" dirty="0" err="1" smtClean="0">
                <a:solidFill>
                  <a:srgbClr val="FFFF00"/>
                </a:solidFill>
              </a:rPr>
              <a:t>vasculiti</a:t>
            </a:r>
            <a:r>
              <a:rPr lang="it-IT" sz="1800" b="1" i="1" dirty="0" smtClean="0">
                <a:solidFill>
                  <a:srgbClr val="FFFF00"/>
                </a:solidFill>
              </a:rPr>
              <a:t> CNS) entro 60 giorni prima del giorno </a:t>
            </a:r>
            <a:r>
              <a:rPr lang="it-IT" sz="2600" b="1" i="1" dirty="0" smtClean="0">
                <a:solidFill>
                  <a:srgbClr val="FFFF00"/>
                </a:solidFill>
              </a:rPr>
              <a:t>0</a:t>
            </a:r>
            <a:endParaRPr lang="en-US" sz="2600" b="1" i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654050"/>
            <a:ext cx="8678892" cy="33855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1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dirty="0" err="1" smtClean="0">
                <a:solidFill>
                  <a:srgbClr val="04F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inclusione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esclusione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pazienti</a:t>
            </a:r>
            <a:endParaRPr lang="en-US" sz="1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2852"/>
            <a:ext cx="872651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defRPr/>
            </a:pPr>
            <a:r>
              <a:rPr lang="en-US" sz="2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Belimumab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i="1" dirty="0" smtClean="0">
                <a:solidFill>
                  <a:srgbClr val="EB0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LES </a:t>
            </a:r>
            <a:endParaRPr lang="it-IT" sz="2800" b="1" i="1" dirty="0">
              <a:solidFill>
                <a:srgbClr val="EB09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pic>
        <p:nvPicPr>
          <p:cNvPr id="2050" name="Picture 2" descr="C:\Users\PINO\Pictures\Scansioni personali\Scan_Pic0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596" y="2571744"/>
            <a:ext cx="264320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 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MANIFESTAZIONI CUTANEE</a:t>
            </a:r>
          </a:p>
          <a:p>
            <a:endParaRPr lang="it-IT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RIFERIMENTO:  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LINEE GUIDA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ACR ED EULAR</a:t>
            </a:r>
            <a:endParaRPr lang="it-IT" sz="1200" dirty="0">
              <a:solidFill>
                <a:srgbClr val="FFFF00"/>
              </a:solidFill>
            </a:endParaRPr>
          </a:p>
        </p:txBody>
      </p:sp>
      <p:pic>
        <p:nvPicPr>
          <p:cNvPr id="101377" name="Picture 1" descr="C:\Users\PINO\Pictures\Scansioni personali\Scan_Pic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450059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4282" y="2928934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MANIFESTAZIONI ARTICOLARI</a:t>
            </a:r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5170" name="Picture 2" descr="C:\Users\PINO\Pictures\Scansioni personali\Scan_Pic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4857784" cy="650085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14282" y="428625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RIFERIMENTO: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LINEE GUIDA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ACR ED EULAR </a:t>
            </a:r>
            <a:endParaRPr lang="it-IT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596" y="2857496"/>
            <a:ext cx="2428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MANIFESTAZIONI EMATOLOGICHE</a:t>
            </a:r>
          </a:p>
          <a:p>
            <a:endParaRPr lang="it-IT" sz="1600" dirty="0"/>
          </a:p>
        </p:txBody>
      </p:sp>
      <p:pic>
        <p:nvPicPr>
          <p:cNvPr id="134146" name="Picture 2" descr="C:\Users\PINO\Pictures\Scansioni personali\Scan_Pic0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5214974" cy="635798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00034" y="4286256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RIFERIMENTO: 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LINEE GUIDA 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ACR ED EULAR </a:t>
            </a:r>
            <a:endParaRPr lang="it-IT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pic>
        <p:nvPicPr>
          <p:cNvPr id="198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5724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75724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PINO\Pictures\Scansioni personali\Scan_Pic0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72074"/>
            <a:ext cx="7572428" cy="157163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785786" y="4071942"/>
            <a:ext cx="7572428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   Brandt JT </a:t>
            </a:r>
            <a:r>
              <a:rPr lang="it-IT" sz="1200" dirty="0" err="1" smtClean="0">
                <a:solidFill>
                  <a:schemeClr val="bg1"/>
                </a:solidFill>
              </a:rPr>
              <a:t>et</a:t>
            </a:r>
            <a:r>
              <a:rPr lang="it-IT" sz="1200" dirty="0" smtClean="0">
                <a:solidFill>
                  <a:schemeClr val="bg1"/>
                </a:solidFill>
              </a:rPr>
              <a:t> al. </a:t>
            </a:r>
            <a:r>
              <a:rPr lang="it-IT" sz="1200" dirty="0" err="1" smtClean="0">
                <a:solidFill>
                  <a:schemeClr val="bg1"/>
                </a:solidFill>
              </a:rPr>
              <a:t>Criteria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for</a:t>
            </a:r>
            <a:r>
              <a:rPr lang="it-IT" sz="1200" dirty="0" smtClean="0">
                <a:solidFill>
                  <a:schemeClr val="bg1"/>
                </a:solidFill>
              </a:rPr>
              <a:t> the </a:t>
            </a:r>
            <a:r>
              <a:rPr lang="it-IT" sz="1200" dirty="0" err="1" smtClean="0">
                <a:solidFill>
                  <a:schemeClr val="bg1"/>
                </a:solidFill>
              </a:rPr>
              <a:t>diagnosis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of</a:t>
            </a:r>
            <a:r>
              <a:rPr lang="it-IT" sz="1200" dirty="0" smtClean="0">
                <a:solidFill>
                  <a:schemeClr val="bg1"/>
                </a:solidFill>
              </a:rPr>
              <a:t> lupus </a:t>
            </a:r>
            <a:r>
              <a:rPr lang="it-IT" sz="1200" dirty="0" err="1" smtClean="0">
                <a:solidFill>
                  <a:schemeClr val="bg1"/>
                </a:solidFill>
              </a:rPr>
              <a:t>anticoagulant</a:t>
            </a:r>
            <a:r>
              <a:rPr lang="it-IT" sz="1200" dirty="0" smtClean="0">
                <a:solidFill>
                  <a:schemeClr val="bg1"/>
                </a:solidFill>
              </a:rPr>
              <a:t>: </a:t>
            </a:r>
            <a:r>
              <a:rPr lang="it-IT" sz="1200" dirty="0" err="1" smtClean="0">
                <a:solidFill>
                  <a:schemeClr val="bg1"/>
                </a:solidFill>
              </a:rPr>
              <a:t>an</a:t>
            </a:r>
            <a:r>
              <a:rPr lang="it-IT" sz="1200" dirty="0" smtClean="0">
                <a:solidFill>
                  <a:schemeClr val="bg1"/>
                </a:solidFill>
              </a:rPr>
              <a:t> update. </a:t>
            </a:r>
            <a:r>
              <a:rPr lang="it-IT" sz="1200" dirty="0" err="1" smtClean="0">
                <a:solidFill>
                  <a:schemeClr val="bg1"/>
                </a:solidFill>
              </a:rPr>
              <a:t>Thromb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Haemost</a:t>
            </a:r>
            <a:r>
              <a:rPr lang="it-IT" sz="1200" dirty="0" smtClean="0">
                <a:solidFill>
                  <a:schemeClr val="bg1"/>
                </a:solidFill>
              </a:rPr>
              <a:t>    1995; 1185-90.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  <a:p>
            <a:r>
              <a:rPr lang="it-IT" sz="1200" dirty="0" smtClean="0">
                <a:solidFill>
                  <a:schemeClr val="bg1"/>
                </a:solidFill>
              </a:rPr>
              <a:t>      </a:t>
            </a:r>
            <a:r>
              <a:rPr lang="it-IT" sz="1200" dirty="0" err="1" smtClean="0">
                <a:solidFill>
                  <a:schemeClr val="bg1"/>
                </a:solidFill>
              </a:rPr>
              <a:t>Miyakis</a:t>
            </a:r>
            <a:r>
              <a:rPr lang="it-IT" sz="1200" dirty="0" smtClean="0">
                <a:solidFill>
                  <a:schemeClr val="bg1"/>
                </a:solidFill>
              </a:rPr>
              <a:t> S </a:t>
            </a:r>
            <a:r>
              <a:rPr lang="it-IT" sz="1200" dirty="0" err="1" smtClean="0">
                <a:solidFill>
                  <a:schemeClr val="bg1"/>
                </a:solidFill>
              </a:rPr>
              <a:t>et</a:t>
            </a:r>
            <a:r>
              <a:rPr lang="it-IT" sz="1200" dirty="0" smtClean="0">
                <a:solidFill>
                  <a:schemeClr val="bg1"/>
                </a:solidFill>
              </a:rPr>
              <a:t> al. International </a:t>
            </a:r>
            <a:r>
              <a:rPr lang="it-IT" sz="1200" dirty="0" err="1" smtClean="0">
                <a:solidFill>
                  <a:schemeClr val="bg1"/>
                </a:solidFill>
              </a:rPr>
              <a:t>consensus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statementon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an</a:t>
            </a:r>
            <a:r>
              <a:rPr lang="it-IT" sz="1200" dirty="0" smtClean="0">
                <a:solidFill>
                  <a:schemeClr val="bg1"/>
                </a:solidFill>
              </a:rPr>
              <a:t> update </a:t>
            </a:r>
            <a:r>
              <a:rPr lang="it-IT" sz="1200" dirty="0" err="1" smtClean="0">
                <a:solidFill>
                  <a:schemeClr val="bg1"/>
                </a:solidFill>
              </a:rPr>
              <a:t>of</a:t>
            </a:r>
            <a:r>
              <a:rPr lang="it-IT" sz="1200" dirty="0" smtClean="0">
                <a:solidFill>
                  <a:schemeClr val="bg1"/>
                </a:solidFill>
              </a:rPr>
              <a:t> the </a:t>
            </a:r>
            <a:r>
              <a:rPr lang="it-IT" sz="1200" dirty="0" err="1" smtClean="0">
                <a:solidFill>
                  <a:schemeClr val="bg1"/>
                </a:solidFill>
              </a:rPr>
              <a:t>classification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criteria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for</a:t>
            </a:r>
            <a:endParaRPr lang="it-IT" sz="1200" dirty="0" smtClean="0">
              <a:solidFill>
                <a:schemeClr val="bg1"/>
              </a:solidFill>
            </a:endParaRPr>
          </a:p>
          <a:p>
            <a:r>
              <a:rPr lang="it-IT" sz="1200" dirty="0" smtClean="0">
                <a:solidFill>
                  <a:schemeClr val="bg1"/>
                </a:solidFill>
              </a:rPr>
              <a:t>      definite </a:t>
            </a:r>
            <a:r>
              <a:rPr lang="it-IT" sz="1200" dirty="0" err="1" smtClean="0">
                <a:solidFill>
                  <a:schemeClr val="bg1"/>
                </a:solidFill>
              </a:rPr>
              <a:t>antiphospholipid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syndrome</a:t>
            </a:r>
            <a:r>
              <a:rPr lang="it-IT" sz="1200" dirty="0" smtClean="0">
                <a:solidFill>
                  <a:schemeClr val="bg1"/>
                </a:solidFill>
              </a:rPr>
              <a:t> (APS). J </a:t>
            </a:r>
            <a:r>
              <a:rPr lang="it-IT" sz="1200" dirty="0" err="1" smtClean="0">
                <a:solidFill>
                  <a:schemeClr val="bg1"/>
                </a:solidFill>
              </a:rPr>
              <a:t>Thromb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Haemost</a:t>
            </a:r>
            <a:r>
              <a:rPr lang="it-IT" sz="1200" dirty="0" smtClean="0">
                <a:solidFill>
                  <a:schemeClr val="bg1"/>
                </a:solidFill>
              </a:rPr>
              <a:t> 2006; 4: 295-306.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 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4282" y="3143248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PERICARDITE</a:t>
            </a:r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6194" name="Picture 2" descr="C:\Users\PINO\Pictures\Scansioni personali\Scan_Pic0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5286412" cy="642942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14282" y="4214818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RIFERIMENTO: 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LINEE GUIDA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ACR ED EULAR </a:t>
            </a:r>
            <a:endParaRPr lang="it-IT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00450" y="503238"/>
            <a:ext cx="3263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14282" y="785794"/>
            <a:ext cx="871125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t-IT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  COMPARSA  </a:t>
            </a:r>
            <a:r>
              <a:rPr lang="it-IT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</a:t>
            </a:r>
            <a:r>
              <a:rPr lang="it-IT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GN  LUPICA  IN  UN  PAZIENTE  CON  LES  COMPORTA  GENERALMENTE LO  SVILUPPO  </a:t>
            </a:r>
            <a:r>
              <a:rPr lang="it-IT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</a:t>
            </a:r>
            <a:r>
              <a:rPr lang="it-IT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UN  QUADRO  CLINICO  GRAVE  CHE  PEGGIORA LA PROGNOSI  A  LUNGO  TERMINE  DELLA  MALATTIA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4FC2D"/>
                </a:solidFill>
                <a:effectLst/>
                <a:latin typeface="Comic Sans MS" pitchFamily="66" charset="0"/>
              </a:rPr>
              <a:t>PER 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04FC2D"/>
                </a:solidFill>
                <a:effectLst/>
                <a:latin typeface="Comic Sans MS" pitchFamily="66" charset="0"/>
              </a:rPr>
              <a:t> QUESTO  MOTIVO  E’  IMPORTANTE  METTERE IN ATTO UN TRATTAMENTO ENERGICO   E  TEMPESTIVO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it-IT" sz="1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it-IT" sz="1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t-IT" sz="1400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C’ E’   “ CONSENSUS ”  SUL  FATTO  </a:t>
            </a:r>
            <a:r>
              <a:rPr lang="it-IT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CHE  LA  TERAPIA  DELLA  GN  </a:t>
            </a:r>
            <a:r>
              <a:rPr lang="it-IT" sz="1400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LUPICA  DEBBA  BASARSI SULLA  CLASSE  E  SULL’ ATTIVITA’  ISTOLOGICA  DELLA  STESSA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1400" baseline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1400" baseline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04FC2D"/>
                </a:solidFill>
                <a:effectLst/>
                <a:latin typeface="Comic Sans MS" pitchFamily="66" charset="0"/>
              </a:rPr>
              <a:t>LE  LESIONI  INATTIVE - CRONICHE  DIFFICILMENTE  RISPONDONO  AL  TRATTAMENTO E  QUINDI  IN  QUESTI  CASI  E’  INDICATA  SOLO  UNA  TERAPIA  </a:t>
            </a:r>
            <a:r>
              <a:rPr kumimoji="0" lang="it-IT" sz="1400" b="0" i="0" u="none" strike="noStrike" cap="none" normalizeH="0" dirty="0" err="1" smtClean="0">
                <a:ln>
                  <a:noFill/>
                </a:ln>
                <a:solidFill>
                  <a:srgbClr val="04FC2D"/>
                </a:solidFill>
                <a:effectLst/>
                <a:latin typeface="Comic Sans MS" pitchFamily="66" charset="0"/>
              </a:rPr>
              <a:t>DI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04FC2D"/>
                </a:solidFill>
                <a:effectLst/>
                <a:latin typeface="Comic Sans MS" pitchFamily="66" charset="0"/>
              </a:rPr>
              <a:t>  SUPPORTO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it-IT" sz="1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1400" baseline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OLTRE  ALL’ ISTOLOGIA,  PER  VALUTARE  L’ ATTIVITA’  DELLLA  MALATTIA  SI  POSSONO UTILIZZARE ANCHE ALTRI PARAMETRIRENALI QUALI PROTEINURIA, SEDIMENTO URINARIO,  INSUFFICIENZA RENALE,  IPERTENSIONE ARTERIOSA, O EXTRARENALI COME IL TITOLO DEGLI ANTICORPI ANTI-DNA NATIVO, I LIVELLI </a:t>
            </a:r>
            <a:r>
              <a:rPr kumimoji="0" lang="it-IT" sz="1400" b="0" i="0" u="none" strike="noStrike" cap="none" normalizeH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DI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C3 E C4 O LA COESISTENZA  </a:t>
            </a:r>
            <a:r>
              <a:rPr kumimoji="0" lang="it-IT" sz="1400" b="0" i="0" u="none" strike="noStrike" cap="none" normalizeH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DI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  ALTRE  MANIFESTAZIONI  CLINICHE  DEL  LES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596" y="357167"/>
            <a:ext cx="82089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TERAPIA   NEFROPATIA  LUPICA</a:t>
            </a:r>
            <a:endParaRPr lang="it-IT" sz="2400" b="1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Estrangelo Edessa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it-IT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57950" y="3357561"/>
            <a:ext cx="50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86512" y="4786322"/>
            <a:ext cx="1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43904" cy="1428760"/>
          </a:xfrm>
        </p:spPr>
        <p:txBody>
          <a:bodyPr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b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        </a:t>
            </a:r>
            <a:r>
              <a:rPr lang="it-IT" sz="1400" b="1" dirty="0" smtClean="0">
                <a:solidFill>
                  <a:srgbClr val="04FC2D"/>
                </a:solidFill>
                <a:latin typeface="Comic Sans MS" pitchFamily="66" charset="0"/>
              </a:rPr>
              <a:t>NEFROLES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/>
            </a:r>
            <a:b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</a:b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/>
            </a:r>
            <a:b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</a:b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CIRCA    IL    50 %     DEI       RICOVERATI      IN       REPARTI    </a:t>
            </a: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DI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REUMATOLOGIA        E      MEDICINA    INTERNA</a:t>
            </a:r>
            <a:b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QUADRI     ISTOLOGICI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1" descr="C:\Users\PINO\Pictures\Scansioni personali\Scan_Pic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07249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00450" y="503238"/>
            <a:ext cx="3263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89866" y="2357430"/>
            <a:ext cx="885413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1.  GN LUPICA CLASSE I  MESANGIALE A LESIONI  MINIME: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4FC2D"/>
                </a:solidFill>
                <a:latin typeface="Comic Sans MS" pitchFamily="66" charset="0"/>
              </a:rPr>
              <a:t>      </a:t>
            </a:r>
            <a:r>
              <a:rPr lang="it-IT" sz="1400" dirty="0" smtClean="0">
                <a:solidFill>
                  <a:srgbClr val="04FC2D"/>
                </a:solidFill>
                <a:latin typeface="Comic Sans MS" pitchFamily="66" charset="0"/>
              </a:rPr>
              <a:t>NESSUN TRATTAMENTO SPECIFICO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04FC2D"/>
                </a:solidFill>
                <a:latin typeface="Comic Sans MS" pitchFamily="66" charset="0"/>
              </a:rPr>
              <a:t>         (TRATTAMENTO </a:t>
            </a:r>
            <a:r>
              <a:rPr lang="it-IT" sz="1400" dirty="0" err="1" smtClean="0">
                <a:solidFill>
                  <a:srgbClr val="04FC2D"/>
                </a:solidFill>
                <a:latin typeface="Comic Sans MS" pitchFamily="66" charset="0"/>
              </a:rPr>
              <a:t>DI</a:t>
            </a:r>
            <a:r>
              <a:rPr lang="it-IT" sz="1400" dirty="0" smtClean="0">
                <a:solidFill>
                  <a:srgbClr val="04FC2D"/>
                </a:solidFill>
                <a:latin typeface="Comic Sans MS" pitchFamily="66" charset="0"/>
              </a:rPr>
              <a:t>  BASE DEL LES)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2.  GN LUPICA CLASSE II  PROLIFERATIVA MESANGIALE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</a:rPr>
              <a:t>        </a:t>
            </a:r>
            <a:r>
              <a:rPr lang="it-IT" sz="1400" dirty="0" smtClean="0">
                <a:solidFill>
                  <a:srgbClr val="04FC2D"/>
                </a:solidFill>
                <a:latin typeface="Comic Sans MS" pitchFamily="66" charset="0"/>
              </a:rPr>
              <a:t>CORTISONE PER OS  A DOSI COMPRESE TRA 0.5 E 1 MG/KG/DIE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3.  GN CLASSE III PROLIFERATIVA FOCALE: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</a:rPr>
              <a:t>        </a:t>
            </a:r>
            <a:r>
              <a:rPr lang="it-IT" sz="1400" dirty="0" smtClean="0">
                <a:solidFill>
                  <a:srgbClr val="04FC2D"/>
                </a:solidFill>
                <a:latin typeface="Comic Sans MS" pitchFamily="66" charset="0"/>
              </a:rPr>
              <a:t>A. &lt; 50% SUPERFICIE GLOMERULARE: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04FC2D"/>
                </a:solidFill>
                <a:latin typeface="Comic Sans MS" pitchFamily="66" charset="0"/>
              </a:rPr>
              <a:t>            TERAPIA COME CLASSE II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4FC2D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04FC2D"/>
                </a:solidFill>
                <a:latin typeface="Comic Sans MS" pitchFamily="66" charset="0"/>
              </a:rPr>
              <a:t>        B. &gt;50% SUPERFICIE GLOMERULARE: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04FC2D"/>
                </a:solidFill>
                <a:latin typeface="Comic Sans MS" pitchFamily="66" charset="0"/>
              </a:rPr>
              <a:t>            TERAPIA COME CLASSE IV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000" b="1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000" b="1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000" b="1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 dirty="0" smtClean="0">
                <a:solidFill>
                  <a:srgbClr val="FF0000"/>
                </a:solidFill>
              </a:rPr>
              <a:t> </a:t>
            </a:r>
            <a:endParaRPr lang="it-IT" sz="1000" b="1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FFFF00"/>
                </a:solidFill>
              </a:rPr>
              <a:t>  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0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       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844" y="357165"/>
            <a:ext cx="8858312" cy="2416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TERAPIA     NEFROPATIA   LUPICA </a:t>
            </a:r>
            <a:r>
              <a:rPr lang="it-IT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</a:t>
            </a:r>
          </a:p>
          <a:p>
            <a:endParaRPr lang="it-IT" sz="1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</a:rPr>
              <a:t>RIFERIMENTO  LINEE  GUIDA :</a:t>
            </a:r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it-IT" sz="9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1.  NIH  NATIONAL  INSTITUTE  OF HEALTH     </a:t>
            </a:r>
            <a:r>
              <a:rPr lang="it-IT" sz="1200" b="1" dirty="0" err="1" smtClean="0">
                <a:solidFill>
                  <a:srgbClr val="FFFF00"/>
                </a:solidFill>
                <a:latin typeface="Comic Sans MS" pitchFamily="66" charset="0"/>
              </a:rPr>
              <a:t>DI</a:t>
            </a:r>
            <a:r>
              <a:rPr lang="it-IT" sz="1200" b="1" dirty="0" smtClean="0">
                <a:solidFill>
                  <a:srgbClr val="FFFF00"/>
                </a:solidFill>
                <a:latin typeface="Comic Sans MS" pitchFamily="66" charset="0"/>
              </a:rPr>
              <a:t>  BETHESDA </a:t>
            </a:r>
          </a:p>
          <a:p>
            <a:pPr marL="228600" indent="-228600"/>
            <a:endParaRPr lang="it-IT" sz="1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28600" indent="-228600"/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2.  EUROLUPUS</a:t>
            </a:r>
            <a:endParaRPr lang="it-IT" sz="1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it-IT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57950" y="3357561"/>
            <a:ext cx="50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86512" y="4786322"/>
            <a:ext cx="1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596" y="285728"/>
            <a:ext cx="82153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4.  </a:t>
            </a: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GN CLASSE  IV PROLIFERATIVA DIFFUSA</a:t>
            </a:r>
          </a:p>
          <a:p>
            <a:endParaRPr lang="it-IT" sz="2000" b="1" dirty="0" smtClean="0">
              <a:solidFill>
                <a:srgbClr val="04FC2D"/>
              </a:solidFill>
              <a:latin typeface="Comic Sans MS" pitchFamily="66" charset="0"/>
            </a:endParaRPr>
          </a:p>
          <a:p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it-IT" sz="1400" dirty="0">
              <a:solidFill>
                <a:srgbClr val="FFFF00"/>
              </a:solidFill>
            </a:endParaRPr>
          </a:p>
        </p:txBody>
      </p:sp>
      <p:pic>
        <p:nvPicPr>
          <p:cNvPr id="199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86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00450" y="503238"/>
            <a:ext cx="3263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14282" y="-285776"/>
            <a:ext cx="8711258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GN CLASSE IV PROLIFERATIVA DIFFUSA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4FC2D"/>
                </a:solidFill>
                <a:latin typeface="Comic Sans MS" pitchFamily="66" charset="0"/>
              </a:rPr>
              <a:t>      </a:t>
            </a:r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</a:rPr>
              <a:t>TERAPIA  D’ INDUZIONE: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A.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BOLI ENDOVENA </a:t>
            </a:r>
            <a:r>
              <a:rPr lang="it-IT" sz="1200" b="1" dirty="0" err="1" smtClean="0">
                <a:solidFill>
                  <a:srgbClr val="04FC2D"/>
                </a:solidFill>
                <a:latin typeface="Comic Sans MS" pitchFamily="66" charset="0"/>
              </a:rPr>
              <a:t>DI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 CORTISONE  ( METILPREDNISOLONE )    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PARI  A   0.5 – 1 G/DIE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PER   3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             GIORNI  CONSECUTIVI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,   SEGUITI     DALLA    SOMMINISTRAZIONE   ORALE   </a:t>
            </a: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DI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PREDNISONE,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      1 MG/KG/DIE,   CHE  VA  POI  SCALATO  GRADUALMENTE  SINO  ALLA  DOSE   MINIMA  EFFICACE.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      UN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PROTOOLLO  ALTERNATIVO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,   DA  RISERVARE ALLE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FORME  PARTICOLARMENTE  GRAVI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,  E’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      QUELLO  </a:t>
            </a: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DI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EFFETTUARE IL  CICLO </a:t>
            </a: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DI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BOLI  ENDOVENA  </a:t>
            </a:r>
            <a:r>
              <a:rPr lang="it-IT" sz="1200" b="1" dirty="0" err="1" smtClean="0">
                <a:solidFill>
                  <a:srgbClr val="04FC2D"/>
                </a:solidFill>
                <a:latin typeface="Comic Sans MS" pitchFamily="66" charset="0"/>
              </a:rPr>
              <a:t>DI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  CORTISONE  OGNI  MESE  PER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             SEI MESI CONSECUTIVI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</a:t>
            </a:r>
            <a:r>
              <a:rPr lang="it-IT" sz="2000" dirty="0" smtClean="0">
                <a:solidFill>
                  <a:srgbClr val="04FC2D"/>
                </a:solidFill>
                <a:latin typeface="Comic Sans MS" pitchFamily="66" charset="0"/>
              </a:rPr>
              <a:t>+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B.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MMF</a:t>
            </a:r>
            <a:r>
              <a:rPr lang="it-IT" sz="1200" b="1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O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CYC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4FC2D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MMF :   PER OS 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2-3 G/DIE  PER 6 MESI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CYC: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             -  ENDOVENA 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750 MG/MQ/ MESE PER 6 MESI      (NIH)        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( + UROMITEXAN  IV )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*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-  ENDOVENA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500 MG/2 SETTIMANE/6 VOLTE   (EUROLES) 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( + UROMITEXAN  IV )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*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-  PER OS      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100 MG AL DI’, MAX 3-6 GR                                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( +  FLUIMUCIL   PER OS )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*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04FC2D"/>
                </a:solidFill>
                <a:latin typeface="Comic Sans MS" pitchFamily="66" charset="0"/>
              </a:rPr>
              <a:t>                                                                                                                         </a:t>
            </a:r>
            <a:r>
              <a:rPr lang="it-IT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*</a:t>
            </a:r>
            <a:r>
              <a:rPr lang="it-IT" sz="1200" dirty="0" smtClean="0">
                <a:solidFill>
                  <a:srgbClr val="04FC2D"/>
                </a:solidFill>
                <a:latin typeface="Comic Sans MS" pitchFamily="66" charset="0"/>
              </a:rPr>
              <a:t>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PROFILASSI CISTITE EMORRAGICA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</a:rPr>
              <a:t>TERAPIA  </a:t>
            </a:r>
            <a:r>
              <a:rPr lang="it-IT" sz="1400" b="1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</a:rPr>
              <a:t> MANTENIMENTO: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A.  AZATIOPRINA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2 MG/KG/DIE           </a:t>
            </a:r>
            <a:r>
              <a:rPr lang="it-IT" sz="1000" b="1" dirty="0" smtClean="0">
                <a:solidFill>
                  <a:srgbClr val="FFFF00"/>
                </a:solidFill>
                <a:latin typeface="Comic Sans MS" pitchFamily="66" charset="0"/>
              </a:rPr>
              <a:t>OPPURE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   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B.  MMF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1-2 GR/DIE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</a:rPr>
              <a:t>NELLE FORME </a:t>
            </a:r>
            <a:r>
              <a:rPr lang="it-IT" sz="1400" b="1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</a:rPr>
              <a:t> GN CLASSE IV  NON RESPONSIVE: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4FC2D"/>
                </a:solidFill>
                <a:latin typeface="Comic Sans MS" pitchFamily="66" charset="0"/>
              </a:rPr>
              <a:t>CICLOSPORINA  </a:t>
            </a:r>
            <a:r>
              <a:rPr lang="it-IT" sz="1400" b="1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it-IT" sz="1400" b="1" dirty="0" smtClean="0">
                <a:solidFill>
                  <a:srgbClr val="04FC2D"/>
                </a:solidFill>
                <a:latin typeface="Comic Sans MS" pitchFamily="66" charset="0"/>
              </a:rPr>
              <a:t>  RITUXIMAB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0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FFFF00"/>
                </a:solidFill>
              </a:rPr>
              <a:t>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0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       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8728" y="-214338"/>
            <a:ext cx="885831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1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228600" indent="-228600"/>
            <a:endParaRPr lang="it-IT" sz="1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228600" indent="-228600"/>
            <a:r>
              <a:rPr lang="it-IT" sz="1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                                                                        </a:t>
            </a:r>
            <a:endParaRPr lang="it-IT" sz="1000" b="1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it-IT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57950" y="3357561"/>
            <a:ext cx="50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86512" y="4786322"/>
            <a:ext cx="1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00450" y="503238"/>
            <a:ext cx="3263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32742" y="214290"/>
            <a:ext cx="8711258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it-IT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sz="10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5. GN CLASSE V MEMBRANOSA: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 startAt="4"/>
            </a:pPr>
            <a:endParaRPr lang="it-IT" sz="1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it-IT" sz="1600" b="1" dirty="0" smtClean="0">
                <a:solidFill>
                  <a:srgbClr val="FFFF00"/>
                </a:solidFill>
                <a:latin typeface="Comic Sans MS" pitchFamily="66" charset="0"/>
              </a:rPr>
              <a:t>CONTROVERSA: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it-IT" sz="1600" b="1" dirty="0" smtClean="0">
                <a:solidFill>
                  <a:srgbClr val="04FC2D"/>
                </a:solidFill>
                <a:latin typeface="Comic Sans MS" pitchFamily="66" charset="0"/>
              </a:rPr>
              <a:t>A.  SOLO  CORTISONE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 smtClean="0">
              <a:solidFill>
                <a:srgbClr val="04FC2D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it-IT" sz="1600" b="1" dirty="0" smtClean="0">
                <a:solidFill>
                  <a:srgbClr val="04FC2D"/>
                </a:solidFill>
                <a:latin typeface="Comic Sans MS" pitchFamily="66" charset="0"/>
              </a:rPr>
              <a:t>B.  CORTISONE + IMMUNOSOPPRESSORI (CYA </a:t>
            </a:r>
            <a:r>
              <a:rPr lang="it-IT" sz="1600" b="1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it-IT" sz="1600" b="1" dirty="0" smtClean="0">
                <a:solidFill>
                  <a:srgbClr val="04FC2D"/>
                </a:solidFill>
                <a:latin typeface="Comic Sans MS" pitchFamily="66" charset="0"/>
              </a:rPr>
              <a:t> MMF)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FF00"/>
                </a:solidFill>
                <a:latin typeface="Comic Sans MS" pitchFamily="66" charset="0"/>
              </a:rPr>
              <a:t>        (che secondo alcuni studi garantisce un miglior controllo della malattia)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6. GN CLASSE </a:t>
            </a:r>
            <a:r>
              <a:rPr lang="it-IT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VI</a:t>
            </a: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MEMBRANO-PROLIFERATIVA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 startAt="5"/>
            </a:pPr>
            <a:endParaRPr lang="it-IT" sz="1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it-IT" sz="1600" b="1" dirty="0" smtClean="0">
                <a:solidFill>
                  <a:srgbClr val="04FC2D"/>
                </a:solidFill>
                <a:latin typeface="Comic Sans MS" pitchFamily="66" charset="0"/>
              </a:rPr>
              <a:t>COME CLASSE IV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rgbClr val="FFFF00"/>
                </a:solidFill>
                <a:latin typeface="Comic Sans MS" pitchFamily="66" charset="0"/>
              </a:rPr>
              <a:t>  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FFFF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FFFF00"/>
                </a:solidFill>
              </a:rPr>
              <a:t>       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       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688" y="357167"/>
            <a:ext cx="1429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57950" y="3357561"/>
            <a:ext cx="50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86512" y="4786322"/>
            <a:ext cx="1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2844" y="2285992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</a:t>
            </a:r>
          </a:p>
          <a:p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NEUROLES</a:t>
            </a:r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7218" name="Picture 2" descr="C:\Users\PINO\Pictures\Scansioni personali\Scan_Pic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6286544" cy="642942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42844" y="414338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RIFERIMENTO: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LINEE GUIDA 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ACR ED EULAR </a:t>
            </a:r>
            <a:endParaRPr lang="it-IT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1472" y="142852"/>
            <a:ext cx="82089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714348" y="214291"/>
            <a:ext cx="764386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C040A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Terapia del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C040A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Nefroles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C040A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e del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C040A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Neuroles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C040A"/>
              </a:solidFill>
              <a:effectLst/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Mia esperienza personale</a:t>
            </a:r>
            <a:endParaRPr lang="it-IT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28596" y="1714488"/>
            <a:ext cx="8429684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Remissione   </a:t>
            </a:r>
            <a:r>
              <a:rPr lang="it-IT" sz="2400" dirty="0" smtClean="0">
                <a:solidFill>
                  <a:srgbClr val="FFFF00"/>
                </a:solidFill>
                <a:ea typeface="Arial" pitchFamily="34" charset="0"/>
                <a:cs typeface="Times New Roman" pitchFamily="18" charset="0"/>
              </a:rPr>
              <a:t>di :</a:t>
            </a:r>
            <a:endParaRPr kumimoji="0" lang="it-IT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900" dirty="0" smtClean="0">
              <a:solidFill>
                <a:srgbClr val="FFFF00"/>
              </a:solidFill>
              <a:ea typeface="Arial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it-IT" sz="2800" i="0" u="none" strike="noStrike" cap="none" normalizeH="0" baseline="0" dirty="0" err="1" smtClean="0">
                <a:ln>
                  <a:noFill/>
                </a:ln>
                <a:solidFill>
                  <a:srgbClr val="EB090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Nefroles</a:t>
            </a:r>
            <a:r>
              <a:rPr kumimoji="0" lang="it-IT" sz="2800" i="0" u="none" strike="noStrike" cap="none" normalizeH="0" baseline="0" dirty="0" smtClean="0">
                <a:ln>
                  <a:noFill/>
                </a:ln>
                <a:solidFill>
                  <a:srgbClr val="EB090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  (GN classe IV )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it-IT" sz="2800" i="0" u="none" strike="noStrike" cap="none" normalizeH="0" baseline="0" dirty="0" err="1" smtClean="0">
                <a:ln>
                  <a:noFill/>
                </a:ln>
                <a:solidFill>
                  <a:srgbClr val="EB090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Neuroles</a:t>
            </a:r>
            <a:r>
              <a:rPr kumimoji="0" lang="it-IT" sz="2800" i="0" u="none" strike="noStrike" cap="none" normalizeH="0" baseline="0" dirty="0" smtClean="0">
                <a:ln>
                  <a:noFill/>
                </a:ln>
                <a:solidFill>
                  <a:srgbClr val="EB090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  vascolare  + disordini  comiziali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t-IT" sz="2800" dirty="0" err="1" smtClean="0">
                <a:solidFill>
                  <a:srgbClr val="EB0903"/>
                </a:solidFill>
                <a:ea typeface="Arial" pitchFamily="34" charset="0"/>
                <a:cs typeface="Times New Roman" pitchFamily="18" charset="0"/>
              </a:rPr>
              <a:t>Nefroles</a:t>
            </a:r>
            <a:r>
              <a:rPr lang="it-IT" sz="2800" dirty="0" smtClean="0">
                <a:solidFill>
                  <a:srgbClr val="EB0903"/>
                </a:solidFill>
                <a:ea typeface="Arial" pitchFamily="34" charset="0"/>
                <a:cs typeface="Times New Roman" pitchFamily="18" charset="0"/>
              </a:rPr>
              <a:t>   (GN classe IV ) + </a:t>
            </a:r>
            <a:r>
              <a:rPr lang="it-IT" sz="2800" dirty="0" err="1" smtClean="0">
                <a:solidFill>
                  <a:srgbClr val="EB0903"/>
                </a:solidFill>
                <a:ea typeface="Arial" pitchFamily="34" charset="0"/>
                <a:cs typeface="Times New Roman" pitchFamily="18" charset="0"/>
              </a:rPr>
              <a:t>Neuroles</a:t>
            </a:r>
            <a:endParaRPr kumimoji="0" lang="it-IT" sz="2800" i="0" u="none" strike="noStrike" cap="none" normalizeH="0" baseline="0" dirty="0" smtClean="0">
              <a:ln>
                <a:noFill/>
              </a:ln>
              <a:solidFill>
                <a:srgbClr val="EB0903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dirty="0" smtClean="0">
                <a:solidFill>
                  <a:srgbClr val="EB0903"/>
                </a:solidFill>
                <a:ea typeface="Arial" pitchFamily="34" charset="0"/>
                <a:cs typeface="Times New Roman" pitchFamily="18" charset="0"/>
              </a:rPr>
              <a:t> </a:t>
            </a:r>
            <a:endParaRPr kumimoji="0" lang="it-IT" sz="2000" i="0" u="none" strike="noStrike" cap="none" normalizeH="0" baseline="0" dirty="0" smtClean="0">
              <a:ln>
                <a:noFill/>
              </a:ln>
              <a:solidFill>
                <a:srgbClr val="EB0903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400" b="1" dirty="0" smtClean="0">
              <a:solidFill>
                <a:srgbClr val="FFFF00"/>
              </a:solidFill>
              <a:ea typeface="Arial" pitchFamily="34" charset="0"/>
              <a:cs typeface="Times New Roman" pitchFamily="18" charset="0"/>
            </a:endParaRP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dirty="0" smtClean="0">
                <a:solidFill>
                  <a:srgbClr val="FFFF00"/>
                </a:solidFill>
                <a:ea typeface="Arial" pitchFamily="34" charset="0"/>
                <a:cs typeface="Times New Roman" pitchFamily="18" charset="0"/>
              </a:rPr>
              <a:t>c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on    associazione  di :</a:t>
            </a: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Ciclosporina    4 mg/kg/</a:t>
            </a:r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die</a:t>
            </a:r>
            <a:endParaRPr lang="it-IT" sz="2400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00FF00"/>
                </a:solidFill>
                <a:effectLst/>
                <a:latin typeface="+mn-lt"/>
                <a:cs typeface="Times New Roman" pitchFamily="18" charset="0"/>
              </a:rPr>
              <a:t>Azatioprina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+mn-lt"/>
                <a:cs typeface="Times New Roman" pitchFamily="18" charset="0"/>
              </a:rPr>
              <a:t>     2 mg/kg/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00FF00"/>
                </a:solidFill>
                <a:effectLst/>
                <a:latin typeface="+mn-lt"/>
                <a:cs typeface="Times New Roman" pitchFamily="18" charset="0"/>
              </a:rPr>
              <a:t>die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+mn-lt"/>
              <a:cs typeface="Times New Roman" pitchFamily="18" charset="0"/>
            </a:endParaRP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2400" b="1" dirty="0" smtClean="0">
                <a:solidFill>
                  <a:srgbClr val="FF99CC"/>
                </a:solidFill>
                <a:cs typeface="Times New Roman" pitchFamily="18" charset="0"/>
              </a:rPr>
              <a:t>Prednisone      1 mg/kg/</a:t>
            </a:r>
            <a:r>
              <a:rPr lang="it-IT" sz="2400" b="1" dirty="0" err="1" smtClean="0">
                <a:solidFill>
                  <a:srgbClr val="FF99CC"/>
                </a:solidFill>
                <a:cs typeface="Times New Roman" pitchFamily="18" charset="0"/>
              </a:rPr>
              <a:t>die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+mn-lt"/>
              <a:cs typeface="Times New Roman" pitchFamily="18" charset="0"/>
            </a:endParaRP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EF0903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95536" y="928670"/>
            <a:ext cx="849694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Ne grave, in assenza di interessamento dell'apparato renale, gli approcci di trattamento, oltre a quelli già presi in esame, comprendono:</a:t>
            </a: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GAMMAGLOBULINE E.V.: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benché non sia superiore alla terapia </a:t>
            </a:r>
            <a:r>
              <a:rPr kumimoji="0" lang="it-IT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corticosteroidea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giornaliera ad alto dosaggio nei pazienti affetti da porpora </a:t>
            </a:r>
            <a:r>
              <a:rPr kumimoji="0" lang="it-IT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trombocitopenica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idiopatica (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ITP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), può generare un miglioramento a breve termine nei 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pazienti affetti da 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trombocitopenia o anemia emolitica correlate a LES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tanto quanto la 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splenectomia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, il </a:t>
            </a:r>
            <a:r>
              <a:rPr kumimoji="0" lang="it-IT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danazolo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, la ciclosporina e varie chemioterapie.</a:t>
            </a: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PLASMAFERESI: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benché non sia emerso alcun beneficio aggiuntivo rispetto alla terapia </a:t>
            </a:r>
            <a:r>
              <a:rPr kumimoji="0" lang="it-IT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corticosteroidea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associata a </a:t>
            </a:r>
            <a:r>
              <a:rPr kumimoji="0" lang="it-IT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ciclofosfamide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nei pazienti affetti da nefrite correlata a LES, la plasmaferesi o, scambio di plasma, è spesso un trattamento salvavita nei soggetti con 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trombocitopenia associata a LES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. L'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aferesi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ha trovato impiego in caso di 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citopenie, </a:t>
            </a:r>
            <a:r>
              <a:rPr kumimoji="0" lang="it-IT" sz="2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crioglobulinemia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e, occasionalmente, in caso di 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malattia del SNC.</a:t>
            </a: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395536" y="145075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1472" y="357166"/>
            <a:ext cx="82089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   DEL  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    GUIDA    ACR</a:t>
            </a:r>
            <a:endParaRPr lang="it-IT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6357958"/>
            <a:ext cx="8572560" cy="389174"/>
          </a:xfrm>
        </p:spPr>
        <p:txBody>
          <a:bodyPr/>
          <a:lstStyle/>
          <a:p>
            <a:r>
              <a:rPr lang="it-IT" sz="1100" dirty="0" smtClean="0">
                <a:solidFill>
                  <a:srgbClr val="FF0000"/>
                </a:solidFill>
              </a:rPr>
              <a:t>                              ALTRI SEGNI CLINICI CHE POSSONO ACCOMPAGNARE LA MALATTIA: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       </a:t>
            </a:r>
            <a:r>
              <a:rPr lang="it-IT" sz="1100" dirty="0" smtClean="0">
                <a:solidFill>
                  <a:srgbClr val="00FF00"/>
                </a:solidFill>
              </a:rPr>
              <a:t>F. RAYNAUD, ALOPECIA, VASULITE/LIVEDO RETICULARIS, LINFOADENOMEGALIA SISTEMICA, SPLENOMEGALIA</a:t>
            </a:r>
            <a:endParaRPr lang="it-IT" sz="1100" dirty="0">
              <a:solidFill>
                <a:srgbClr val="00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01156" cy="714356"/>
          </a:xfrm>
        </p:spPr>
        <p:txBody>
          <a:bodyPr>
            <a:normAutofit fontScale="25000" lnSpcReduction="20000"/>
          </a:bodyPr>
          <a:lstStyle/>
          <a:p>
            <a:endParaRPr lang="it-IT" sz="9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sz="9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36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            </a:t>
            </a:r>
            <a:r>
              <a:rPr lang="it-IT" sz="4400" b="1" dirty="0" smtClean="0">
                <a:solidFill>
                  <a:srgbClr val="FF0000"/>
                </a:solidFill>
                <a:latin typeface="Comic Sans MS" pitchFamily="66" charset="0"/>
              </a:rPr>
              <a:t>LES CLINICA</a:t>
            </a:r>
          </a:p>
          <a:p>
            <a:endParaRPr lang="it-IT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SINTOMI     +                                                 </a:t>
            </a:r>
            <a:r>
              <a:rPr lang="it-IT" sz="3600" b="1" dirty="0" err="1" smtClean="0">
                <a:solidFill>
                  <a:srgbClr val="04FC2D"/>
                </a:solidFill>
                <a:latin typeface="Comic Sans MS" pitchFamily="66" charset="0"/>
              </a:rPr>
              <a:t>SINTOMI</a:t>
            </a:r>
            <a:r>
              <a:rPr lang="it-IT" sz="3600" b="1" dirty="0" smtClean="0">
                <a:solidFill>
                  <a:srgbClr val="04FC2D"/>
                </a:solidFill>
                <a:latin typeface="Comic Sans MS" pitchFamily="66" charset="0"/>
              </a:rPr>
              <a:t>  CORRELATI  AGLI  ORGANI  COLPITI </a:t>
            </a:r>
          </a:p>
          <a:p>
            <a:r>
              <a:rPr lang="it-IT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GENERALI       </a:t>
            </a:r>
            <a:endParaRPr lang="it-IT" sz="3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4" name="Picture 3" descr="C:\Users\PINO\Pictures\Scansioni personali\Scan_Pic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3714776" cy="1500198"/>
          </a:xfrm>
          <a:prstGeom prst="rect">
            <a:avLst/>
          </a:prstGeom>
          <a:noFill/>
        </p:spPr>
      </p:pic>
      <p:pic>
        <p:nvPicPr>
          <p:cNvPr id="5" name="Picture 2" descr="C:\Users\PINO\Pictures\Scansioni personali\Scan_Pic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3714776" cy="1500198"/>
          </a:xfrm>
          <a:prstGeom prst="rect">
            <a:avLst/>
          </a:prstGeom>
          <a:noFill/>
        </p:spPr>
      </p:pic>
      <p:pic>
        <p:nvPicPr>
          <p:cNvPr id="6" name="Picture 4" descr="C:\Users\PINO\Pictures\Scansioni personali\Scan_Pic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3714776" cy="1214446"/>
          </a:xfrm>
          <a:prstGeom prst="rect">
            <a:avLst/>
          </a:prstGeom>
          <a:noFill/>
        </p:spPr>
      </p:pic>
      <p:pic>
        <p:nvPicPr>
          <p:cNvPr id="7" name="Picture 5" descr="C:\Users\PINO\Pictures\Scansioni personali\Scan_Pic0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636"/>
            <a:ext cx="3714776" cy="1357322"/>
          </a:xfrm>
          <a:prstGeom prst="rect">
            <a:avLst/>
          </a:prstGeom>
          <a:noFill/>
        </p:spPr>
      </p:pic>
      <p:pic>
        <p:nvPicPr>
          <p:cNvPr id="8" name="Picture 6" descr="C:\Users\PINO\Pictures\Scansioni personali\Scan_Pic0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85992"/>
            <a:ext cx="4000528" cy="1785950"/>
          </a:xfrm>
          <a:prstGeom prst="rect">
            <a:avLst/>
          </a:prstGeom>
          <a:noFill/>
        </p:spPr>
      </p:pic>
      <p:pic>
        <p:nvPicPr>
          <p:cNvPr id="10" name="Picture 7" descr="C:\Users\PINO\Pictures\Scansioni personali\Scan_Pic0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571480"/>
            <a:ext cx="4000528" cy="1643074"/>
          </a:xfrm>
          <a:prstGeom prst="rect">
            <a:avLst/>
          </a:prstGeom>
          <a:noFill/>
        </p:spPr>
      </p:pic>
      <p:pic>
        <p:nvPicPr>
          <p:cNvPr id="11" name="Picture 8" descr="C:\Users\PINO\Pictures\Scansioni personali\Scan_Pic00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143380"/>
            <a:ext cx="4000528" cy="1785950"/>
          </a:xfrm>
          <a:prstGeom prst="rect">
            <a:avLst/>
          </a:prstGeom>
          <a:noFill/>
        </p:spPr>
      </p:pic>
      <p:pic>
        <p:nvPicPr>
          <p:cNvPr id="12" name="Picture 2" descr="C:\Users\PINO\Pictures\Scansioni personali\Scan_Pic009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1643050"/>
            <a:ext cx="78581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pic>
        <p:nvPicPr>
          <p:cNvPr id="199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592887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71406" y="3214686"/>
            <a:ext cx="1142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pic>
        <p:nvPicPr>
          <p:cNvPr id="199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500042"/>
            <a:ext cx="857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 DEL </a:t>
            </a:r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</a:p>
          <a:p>
            <a:pPr algn="ctr"/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CON   </a:t>
            </a:r>
            <a:r>
              <a:rPr lang="it-IT" sz="1600" b="1" dirty="0" smtClean="0">
                <a:solidFill>
                  <a:srgbClr val="FC040A"/>
                </a:solidFill>
                <a:latin typeface="Comic Sans MS" pitchFamily="66" charset="0"/>
              </a:rPr>
              <a:t>ANTICORPI ANTI-FOSFILIPIDI + </a:t>
            </a: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,</a:t>
            </a:r>
            <a:r>
              <a:rPr lang="it-IT" sz="1600" b="1" dirty="0" smtClean="0">
                <a:solidFill>
                  <a:srgbClr val="FC040A"/>
                </a:solidFill>
                <a:latin typeface="Comic Sans MS" pitchFamily="66" charset="0"/>
              </a:rPr>
              <a:t>   </a:t>
            </a: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  ANAMNESI  NEGATIVA  PER EVENTI   TROMBOTICI</a:t>
            </a:r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14612" y="1571612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     PAZIENTI    ASINTOMATICI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596" y="2143116"/>
            <a:ext cx="807249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FFFF00"/>
                </a:solidFill>
              </a:rPr>
              <a:t>Nello studio prospettico del Registro italiano</a:t>
            </a:r>
            <a:r>
              <a:rPr lang="it-IT" sz="2400" dirty="0" smtClean="0">
                <a:solidFill>
                  <a:srgbClr val="04FC2D"/>
                </a:solidFill>
              </a:rPr>
              <a:t>, l’incidenza di trombosi nei soggetti con  APS   asintomatici   era   di   0,95 %   </a:t>
            </a:r>
            <a:r>
              <a:rPr lang="it-IT" sz="2400" dirty="0" err="1" smtClean="0">
                <a:solidFill>
                  <a:srgbClr val="04FC2D"/>
                </a:solidFill>
              </a:rPr>
              <a:t>paz</a:t>
            </a:r>
            <a:r>
              <a:rPr lang="it-IT" sz="2400" dirty="0" smtClean="0">
                <a:solidFill>
                  <a:srgbClr val="04FC2D"/>
                </a:solidFill>
              </a:rPr>
              <a:t> / anno,</a:t>
            </a:r>
            <a:r>
              <a:rPr lang="it-IT" sz="2400" dirty="0" smtClean="0">
                <a:solidFill>
                  <a:srgbClr val="FFFF00"/>
                </a:solidFill>
              </a:rPr>
              <a:t>    mentre    quella   delle    </a:t>
            </a:r>
            <a:r>
              <a:rPr lang="it-IT" sz="2400" dirty="0" smtClean="0">
                <a:solidFill>
                  <a:srgbClr val="04FC2D"/>
                </a:solidFill>
              </a:rPr>
              <a:t>recidive   trombotiche   nei  pazienti che avevano già presentato un evento vascolare era   di   5.5 %   </a:t>
            </a:r>
            <a:r>
              <a:rPr lang="it-IT" sz="2400" dirty="0" err="1" smtClean="0">
                <a:solidFill>
                  <a:srgbClr val="04FC2D"/>
                </a:solidFill>
              </a:rPr>
              <a:t>paz</a:t>
            </a:r>
            <a:r>
              <a:rPr lang="it-IT" sz="2400" dirty="0" smtClean="0">
                <a:solidFill>
                  <a:srgbClr val="04FC2D"/>
                </a:solidFill>
              </a:rPr>
              <a:t> / anno.</a:t>
            </a:r>
          </a:p>
          <a:p>
            <a:pPr algn="just"/>
            <a:r>
              <a:rPr lang="it-IT" sz="2400" dirty="0" smtClean="0">
                <a:solidFill>
                  <a:srgbClr val="FFFF00"/>
                </a:solidFill>
              </a:rPr>
              <a:t>Pertanto, la bassa incidenza di trombosi suggerisce di non trattare  con farmaci antitrombotici  i soggetti  asintomatici.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PERO’, SE SI ASSOCIA UNA TROMBOFILIA CONGENITA (CHE VA SEMPRE CERCATA NEI PAZIENTI CON ANTICORPI ANTI-FOSFOLIPI +),  E’ OPPORTUNO TRATTARE QUESTI PAZIENTI CON ASPIRINA A BASSO DOSAGGIO (DA 75 A 150 MG / DIE)  + EVENTUALMENTE ACIDO FOLICO (MUTAZIONE OMOZIGOTE MTHFR, CON PATOLOGICA QUANTITA’ DELLA OMOCISTEINA ) ,   PER UNA  PROFILASSI PRIMARIA</a:t>
            </a:r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5786" y="214290"/>
            <a:ext cx="7715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  DEL  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LES  </a:t>
            </a:r>
            <a:r>
              <a:rPr lang="it-IT" sz="1600" b="1" dirty="0" smtClean="0">
                <a:solidFill>
                  <a:srgbClr val="FFFF00"/>
                </a:solidFill>
                <a:latin typeface="Comic Sans MS" pitchFamily="66" charset="0"/>
              </a:rPr>
              <a:t>CON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 APS ASSOCIATA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86000" y="227483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57158" y="785794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TROMBOSI   VENOSE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Il trattamento della fase acuta non è diverso dalla terapia standard, in genere con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eparina a basso peso molecolare a dosi terapeutiche (100U/kgx2/dì) ed </a:t>
            </a:r>
            <a:r>
              <a:rPr lang="it-IT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embricazione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immediata con anticoagulanti orali. 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 La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durata della TAO </a:t>
            </a:r>
            <a:r>
              <a:rPr lang="it-IT" sz="2000" dirty="0" smtClean="0">
                <a:solidFill>
                  <a:srgbClr val="FFFF00"/>
                </a:solidFill>
              </a:rPr>
              <a:t>dopo il primo evento </a:t>
            </a:r>
            <a:r>
              <a:rPr lang="it-IT" sz="2000" dirty="0" err="1" smtClean="0">
                <a:solidFill>
                  <a:srgbClr val="FFFF00"/>
                </a:solidFill>
              </a:rPr>
              <a:t>tromboembolico</a:t>
            </a:r>
            <a:r>
              <a:rPr lang="it-IT" sz="2000" dirty="0" smtClean="0">
                <a:solidFill>
                  <a:srgbClr val="FFFF00"/>
                </a:solidFill>
              </a:rPr>
              <a:t> venoso in questi pazienti non è chiaramente stabilita, perché non sono disponibili studi controllati al riguardo.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 In alcune casistiche è stato osservato un elevato rischio di recidiva trombotica alla sospensione del trattamento. 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D’altra parte, deve essere considerato il rischio di emorragie maggiori intrinseco alla TAO e cumulativo nel tempo.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 Si raccomanda pertanto una decisione adattata al singolo paziente, privilegiando </a:t>
            </a:r>
            <a:r>
              <a:rPr lang="it-IT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unaTAO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 tempo indeterminato nei casi di particolare gravità clinica (per esempio seni venosi cerebrali, circolo splancnico, embolia polmonare massiva), nei pazienti con LA ed elevati livelli di </a:t>
            </a:r>
            <a:r>
              <a:rPr lang="it-IT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aCL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e/o di aβ2GPI e nei pazienti con trombosi ricorrenti. 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Ci si orienterà, invece, per un trattamento a tempo definito (3-6 mesi) nelle trombosi venose associate a fattori predisponenti (chirurgia, gravidanza e puerperio, immobilizzazioni, contraccettivi orali) o di minore rilevanza clinica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1472" y="142852"/>
            <a:ext cx="7715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 DEL 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CON  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APS ASSOCIATA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2910" y="1643050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072462" y="2598450"/>
            <a:ext cx="142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14282" y="571480"/>
            <a:ext cx="864399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TROMBOSI   ARTERIOSE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Sebbene, solitamente</a:t>
            </a:r>
            <a:r>
              <a:rPr lang="it-IT" sz="2000" b="1" dirty="0" smtClean="0">
                <a:solidFill>
                  <a:srgbClr val="FFFF00"/>
                </a:solidFill>
              </a:rPr>
              <a:t>,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 TAO </a:t>
            </a:r>
            <a:r>
              <a:rPr lang="it-IT" sz="2000" dirty="0" smtClean="0">
                <a:solidFill>
                  <a:srgbClr val="FFFF00"/>
                </a:solidFill>
              </a:rPr>
              <a:t>venga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preferita agli antiaggreganti piastrinici nella prevenzione secondaria anche delle trombosi arteriose nei pazienti con APA</a:t>
            </a:r>
            <a:r>
              <a:rPr lang="it-IT" sz="2000" dirty="0" smtClean="0">
                <a:solidFill>
                  <a:srgbClr val="FFFF00"/>
                </a:solidFill>
              </a:rPr>
              <a:t>, un recente studio clinico randomizzato nei pazienti con APA e ictus non ha dimostrato differenze di efficacia tra aspirina (325 mg/dì )e TAO con target medio PT INR 2,09. Pertanto,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 trattamento con ASA può essere considerato nei pazienti con APA e trombosi arteriosa non secondaria a embolia </a:t>
            </a:r>
            <a:r>
              <a:rPr lang="it-IT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cardiogena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000" dirty="0" smtClean="0">
                <a:solidFill>
                  <a:srgbClr val="FFFF00"/>
                </a:solidFill>
              </a:rPr>
              <a:t>(TIA, ictus aterosclerotico , infarto miocardico non complicato, arteriopatia periferica). 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In altri termini,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non vi sono prove che la presenza degli anticorpi antifosfolipidi debba modificare il trattamento dei pazienti con trombosi arteriose che, di regola e sulla base di linee-guida già stabilite, consiste negli antiaggreganti piastrinici.</a:t>
            </a: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Nei casi in cui si decida per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 TAO (ictus </a:t>
            </a:r>
            <a:r>
              <a:rPr lang="it-IT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cardiogeno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embolia arteriosa periferica, infarto complicato, associazione di trombosi arteriose e venose, recidiva trombotica sotto ASA) </a:t>
            </a:r>
            <a:r>
              <a:rPr lang="it-IT" sz="2000" dirty="0" smtClean="0">
                <a:solidFill>
                  <a:srgbClr val="FFFF00"/>
                </a:solidFill>
              </a:rPr>
              <a:t>si raccomanda, come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nelle linee-guida inglesi</a:t>
            </a:r>
            <a:r>
              <a:rPr lang="it-IT" sz="2000" dirty="0" smtClean="0">
                <a:solidFill>
                  <a:srgbClr val="FFFF00"/>
                </a:solidFill>
              </a:rPr>
              <a:t>, un </a:t>
            </a:r>
            <a:r>
              <a:rPr lang="it-IT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trattamento a tempo indefinito con target INR 2,5 (range2,03,0) aumentabile a 3,5 (range3,0-4,0) in casi selezionati (recidiva di trombosi al target  più basso). </a:t>
            </a:r>
            <a:r>
              <a:rPr lang="it-IT" sz="2000" dirty="0" smtClean="0">
                <a:solidFill>
                  <a:srgbClr val="FFFF00"/>
                </a:solidFill>
              </a:rPr>
              <a:t>Non vi sono dati consistenti sull’uso dell’associazione </a:t>
            </a:r>
            <a:r>
              <a:rPr lang="it-IT" sz="2000" dirty="0" err="1" smtClean="0">
                <a:solidFill>
                  <a:srgbClr val="FFFF00"/>
                </a:solidFill>
              </a:rPr>
              <a:t>TAO+ASA</a:t>
            </a:r>
            <a:r>
              <a:rPr lang="it-IT" sz="2000" dirty="0" smtClean="0">
                <a:solidFill>
                  <a:srgbClr val="FFFF00"/>
                </a:solidFill>
              </a:rPr>
              <a:t> nei pazienti con APA.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348" y="21429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   DEL  </a:t>
            </a:r>
            <a:r>
              <a:rPr lang="it-IT" sz="1600" b="1" dirty="0" smtClean="0">
                <a:solidFill>
                  <a:srgbClr val="FC040A"/>
                </a:solidFill>
                <a:latin typeface="Comic Sans MS" pitchFamily="66" charset="0"/>
              </a:rPr>
              <a:t>LES</a:t>
            </a:r>
          </a:p>
          <a:p>
            <a:pPr algn="ctr"/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CON  APS  ASSOCIATA</a:t>
            </a:r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2910" y="1643050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072462" y="2500306"/>
            <a:ext cx="142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71472" y="1285860"/>
            <a:ext cx="80010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C040A"/>
                </a:solidFill>
              </a:rPr>
              <a:t>EVENTI     AVVERSI    IN    GRAVIDANZA</a:t>
            </a:r>
          </a:p>
          <a:p>
            <a:endParaRPr lang="it-IT" sz="2000" b="1" dirty="0" smtClean="0">
              <a:solidFill>
                <a:srgbClr val="FC040A"/>
              </a:solidFill>
            </a:endParaRPr>
          </a:p>
          <a:p>
            <a:pPr algn="just"/>
            <a:r>
              <a:rPr lang="it-IT" sz="2400" dirty="0" smtClean="0">
                <a:solidFill>
                  <a:srgbClr val="FFFF00"/>
                </a:solidFill>
              </a:rPr>
              <a:t>Sulla base di almeno uno studio clinico randomizzato, il trattamento raccomandato per la prevenzione delle complicanze della gravidanza (e, in particolare, dell’aborto ricorrente) nelle donne con sindrome da APA è costituito da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eparina a basso peso molecolare a dosi profilattiche + aspirina, 75-100 mg/dì a partire dall’inizio della gravidanza </a:t>
            </a:r>
            <a:r>
              <a:rPr lang="it-IT" sz="2400" dirty="0" smtClean="0">
                <a:solidFill>
                  <a:srgbClr val="FFFF00"/>
                </a:solidFill>
              </a:rPr>
              <a:t>. Non vi è consenso sulle dosi di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LMWH</a:t>
            </a:r>
            <a:r>
              <a:rPr lang="it-IT" sz="2400" dirty="0" smtClean="0">
                <a:solidFill>
                  <a:srgbClr val="FFFF00"/>
                </a:solidFill>
              </a:rPr>
              <a:t> da impiegare, anche se nella maggior  parte  dei   casi è stata usata una dose di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4.000U/</a:t>
            </a:r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die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it-IT" sz="2400" dirty="0" smtClean="0">
                <a:solidFill>
                  <a:srgbClr val="FFFF00"/>
                </a:solidFill>
              </a:rPr>
              <a:t>Dosi </a:t>
            </a:r>
            <a:r>
              <a:rPr lang="it-IT" sz="2400" dirty="0" err="1" smtClean="0">
                <a:solidFill>
                  <a:srgbClr val="FFFF00"/>
                </a:solidFill>
              </a:rPr>
              <a:t>piu’</a:t>
            </a:r>
            <a:r>
              <a:rPr lang="it-IT" sz="2400" dirty="0" smtClean="0">
                <a:solidFill>
                  <a:srgbClr val="FFFF00"/>
                </a:solidFill>
              </a:rPr>
              <a:t>alte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(4.000Ux2/dì</a:t>
            </a:r>
            <a:r>
              <a:rPr lang="it-IT" sz="2400" dirty="0" smtClean="0">
                <a:solidFill>
                  <a:srgbClr val="FFFF00"/>
                </a:solidFill>
              </a:rPr>
              <a:t>) sono state consigliate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nelle donne con pregressa storia di  trombosi oltre che di </a:t>
            </a:r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poliabortività</a:t>
            </a:r>
            <a:r>
              <a:rPr lang="it-IT" sz="2400" dirty="0" smtClean="0">
                <a:solidFill>
                  <a:srgbClr val="FFFF00"/>
                </a:solidFill>
              </a:rPr>
              <a:t>.  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2910" y="21429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TERAPIA DEL 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</a:p>
          <a:p>
            <a:pPr algn="ctr"/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CON  APS ASSOCIATA</a:t>
            </a:r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2910" y="1643050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4573320" y="4071942"/>
            <a:ext cx="142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57158" y="1000108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SINDROME CATASTROFICA</a:t>
            </a:r>
          </a:p>
          <a:p>
            <a:pPr algn="just"/>
            <a:r>
              <a:rPr lang="it-IT" sz="2400" dirty="0" smtClean="0">
                <a:solidFill>
                  <a:srgbClr val="FFFF00"/>
                </a:solidFill>
              </a:rPr>
              <a:t>La sindrome da APA catastrofica è una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forma rara </a:t>
            </a:r>
            <a:r>
              <a:rPr lang="it-IT" sz="2400" dirty="0" smtClean="0">
                <a:solidFill>
                  <a:srgbClr val="FFFF00"/>
                </a:solidFill>
              </a:rPr>
              <a:t>(&lt;1% di tutti i casi),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clinicamente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molto grave</a:t>
            </a:r>
            <a:r>
              <a:rPr lang="it-IT" sz="2400" dirty="0" smtClean="0">
                <a:solidFill>
                  <a:srgbClr val="FFFF00"/>
                </a:solidFill>
              </a:rPr>
              <a:t>, che provoca 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nell’ arco di poche ore o giorni un quadro d’insufficienza </a:t>
            </a:r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multiorgano</a:t>
            </a:r>
            <a:r>
              <a:rPr lang="it-IT" sz="2400" dirty="0" smtClean="0">
                <a:solidFill>
                  <a:srgbClr val="FFFF00"/>
                </a:solidFill>
              </a:rPr>
              <a:t>.  Sono  stati recentemente pubblicati i criteri preliminari per il riconoscimento e la classificazione di questa variante,che ha molti punti di somiglianza con altre gravi microangiopatie trombotiche come la porpora trombotica </a:t>
            </a:r>
            <a:r>
              <a:rPr lang="it-IT" sz="2400" dirty="0" err="1" smtClean="0">
                <a:solidFill>
                  <a:srgbClr val="FFFF00"/>
                </a:solidFill>
              </a:rPr>
              <a:t>trombocitopenica</a:t>
            </a:r>
            <a:r>
              <a:rPr lang="it-IT" sz="2400" dirty="0" smtClean="0">
                <a:solidFill>
                  <a:srgbClr val="FFFF00"/>
                </a:solidFill>
              </a:rPr>
              <a:t>/sindrome emolitico uremica.</a:t>
            </a:r>
          </a:p>
          <a:p>
            <a:pPr algn="just"/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Non ci sono univoche raccomandazioni per il trattamento</a:t>
            </a:r>
            <a:r>
              <a:rPr lang="it-IT" sz="2400" dirty="0" smtClean="0">
                <a:solidFill>
                  <a:srgbClr val="FFFF00"/>
                </a:solidFill>
              </a:rPr>
              <a:t>, data la rarità e l’eterogeneità di presentazione clinica della sindrome catastrofica. I presidi terapeutici più utilizzati ( spesso in </a:t>
            </a:r>
            <a:r>
              <a:rPr lang="it-IT" sz="2400" dirty="0" err="1" smtClean="0">
                <a:solidFill>
                  <a:srgbClr val="FFFF00"/>
                </a:solidFill>
              </a:rPr>
              <a:t>associazioneo</a:t>
            </a:r>
            <a:r>
              <a:rPr lang="it-IT" sz="2400" dirty="0" smtClean="0">
                <a:solidFill>
                  <a:srgbClr val="FFFF00"/>
                </a:solidFill>
              </a:rPr>
              <a:t> in sequenza) sono stati il </a:t>
            </a:r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plasmaexchange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l’eparina a pieno dosaggio anticoagulante, alte dosi di steroidi e  i  farmaci  immunosoppressori  ( </a:t>
            </a:r>
            <a:r>
              <a:rPr lang="it-IT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ciclofosfamide</a:t>
            </a: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) .</a:t>
            </a:r>
          </a:p>
          <a:p>
            <a:pPr algn="just"/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1472" y="142852"/>
            <a:ext cx="82089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785786" y="285728"/>
            <a:ext cx="76438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C040A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LES  con  nefropatia terminale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 guida  ACR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85720" y="1500174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Anche in presenza di una terapia ottimale, in alcuni casi il LES progredisce fino a diventare nefropatia allo stadio terminale, necessitante   di    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DIALISI    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e/o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   TRAPIANTO  RENALE. </a:t>
            </a:r>
          </a:p>
          <a:p>
            <a:pPr marL="185738" marR="0" lvl="0" indent="-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Il tasso di recidiva del LES nei reni trapiantati è ~6% e i tassi di rigetto possono essere lievemente più alti nei pazienti sottoposti a trapianto renale rispetto a quelli della popolazione generale.</a:t>
            </a: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Arial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4FC2D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Tuttavia, la maggior parte dei soggetti risponde bene e la scelta di questa opzione a fronte di un intenso trattamento a base di immunosoppressori deve essere presa in considerazione   sia   dal   Paziente   sia   dal   Medico. 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4FC2D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1353878"/>
          <a:ext cx="8892480" cy="4789767"/>
        </p:xfrm>
        <a:graphic>
          <a:graphicData uri="http://schemas.openxmlformats.org/drawingml/2006/table">
            <a:tbl>
              <a:tblPr/>
              <a:tblGrid>
                <a:gridCol w="1749852"/>
                <a:gridCol w="7142628"/>
              </a:tblGrid>
              <a:tr h="127075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Sirolimus</a:t>
                      </a:r>
                      <a:endParaRPr lang="it-I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Inibisce l'attivazione e la proliferazione dei linfociti T e la produzione degli anticorpi. Nell'ambito di uno studio in aperto di ridotta estensione condotto su pazienti refrattari a/incapaci di tollerare altri immunosoppressori, è emersa una riduzione dei punteggi BILAG e della dose di prednisolone per la maggior parte dei pazienti.  </a:t>
                      </a:r>
                      <a:endParaRPr lang="it-IT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97693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Leflunomide</a:t>
                      </a:r>
                      <a:endParaRPr lang="it-I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Autorizzato per il trattamento dell’AR,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leflunomide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è un inibitore della sintesi de novo delle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pirimidine 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e previene l'espansione dei linfociti T attivati. Uno studio di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fase 2 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di ridotte dimensioni (N = 12) ha evidenziato una riduzione significativamente superiore nell'attività della malattia indotta da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leflunomide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rispetto a placebo. </a:t>
                      </a:r>
                      <a:endParaRPr lang="it-IT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A"/>
                    </a:solidFill>
                  </a:tcPr>
                </a:tc>
              </a:tr>
              <a:tr h="1297693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Epratuzumab</a:t>
                      </a:r>
                      <a:endParaRPr lang="it-I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Anticorpo anti-CD22 umanizzato,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epratuzumab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ha dato precoci esiti positivi in nove pazienti affetti da LES che avevano portato a termine il trattamento nell'ambito di uno studio in aperto non randomizzato. Gli esiti positivi sono stati altresì osservati in uno studio più recente di fase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IIb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condotto su 227 pazienti affetti da LES.</a:t>
                      </a:r>
                      <a:endParaRPr lang="it-IT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A"/>
                    </a:solidFill>
                  </a:tcPr>
                </a:tc>
              </a:tr>
              <a:tr h="923626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AMG-623</a:t>
                      </a:r>
                      <a:endParaRPr lang="it-I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Proteina di fusione peptidica che svolge un'azione di antagonismo contro il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BLyS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(BAFF). Nell'ambito di studi di aumento progressivo della dose, AMG-623 ha dimostrato riduzioni significative nelle cellule B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naïve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 e un incremento nelle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cellule B memoria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it-IT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64" marR="9364" marT="9364" marB="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A"/>
                    </a:solidFill>
                  </a:tcPr>
                </a:tc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850" y="468413"/>
            <a:ext cx="860586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 dirty="0" smtClean="0">
                <a:solidFill>
                  <a:srgbClr val="FC0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    FARMACI     IN    STUDIO</a:t>
            </a:r>
            <a:endParaRPr lang="it-IT" sz="2000" b="1" i="1" dirty="0">
              <a:solidFill>
                <a:srgbClr val="FC04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3429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000" dirty="0" smtClean="0">
                <a:solidFill>
                  <a:srgbClr val="00FF00"/>
                </a:solidFill>
                <a:latin typeface="Comic Sans MS" pitchFamily="66" charset="0"/>
              </a:rPr>
              <a:t>GRAZIE   PER   L’ATTENZIONE</a:t>
            </a:r>
          </a:p>
        </p:txBody>
      </p:sp>
      <p:pic>
        <p:nvPicPr>
          <p:cNvPr id="204803" name="Picture 5" descr="na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43904" cy="1214446"/>
          </a:xfrm>
        </p:spPr>
        <p:txBody>
          <a:bodyPr/>
          <a:lstStyle/>
          <a:p>
            <a:pPr algn="ctr"/>
            <a:r>
              <a:rPr lang="it-IT" sz="1800" b="1" dirty="0" smtClean="0">
                <a:solidFill>
                  <a:srgbClr val="FF0000"/>
                </a:solidFill>
                <a:latin typeface="Comic Sans MS" pitchFamily="66" charset="0"/>
              </a:rPr>
              <a:t>NEFROLES  </a:t>
            </a:r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/>
            </a:r>
            <a:b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</a:b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CIRCA    IL    50 %     DEI       RICOVERATI      IN       REPARTI    </a:t>
            </a: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DI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REUMATOLOGIA        E      MEDICINA    INTERNA</a:t>
            </a:r>
            <a:b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QUADRI     ISTOLOGICI</a:t>
            </a:r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" descr="C:\Users\PINO\Pictures\Scansioni personali\Scan_Pic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800105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66"/>
          </a:xfrm>
        </p:spPr>
        <p:txBody>
          <a:bodyPr/>
          <a:lstStyle/>
          <a:p>
            <a:pPr algn="ctr"/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NEUROLES     ACR    CRITERIA   1999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ARTHRITIS    RHEUM    1999     </a:t>
            </a:r>
            <a:r>
              <a:rPr lang="it-IT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</a:t>
            </a:r>
            <a:r>
              <a:rPr lang="it-IT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;    42  (4) :   599  -  608</a:t>
            </a:r>
            <a:br>
              <a:rPr lang="it-IT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it-IT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3578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  A : </a:t>
            </a:r>
          </a:p>
          <a:p>
            <a:pPr algn="ctr">
              <a:buNone/>
            </a:pP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   DEFINITIONS    FOR    NEUROPSYCHIATRIC    SYNDROMES    IN SYSTEMIC    LUPUS   ERYTHEMATOSUS</a:t>
            </a:r>
          </a:p>
          <a:p>
            <a:pPr algn="ctr">
              <a:buNone/>
            </a:pPr>
            <a:endParaRPr lang="it-IT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 ACUTE   INFLAMMATORY   DEMYELINATING   POLYRADICULONEUROPATHY    (  GUILLAIN  –  BARRE ’   SYNDROME  )</a:t>
            </a:r>
          </a:p>
          <a:p>
            <a:pPr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 ASEPTIC   MENINGITIS</a:t>
            </a:r>
          </a:p>
          <a:p>
            <a:pPr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 AUTONOMIC   DISORDER</a:t>
            </a:r>
          </a:p>
          <a:p>
            <a:pPr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 CEREBROVASCULAR   DISEASE</a:t>
            </a:r>
          </a:p>
          <a:p>
            <a:pPr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 DEMYELINATING   SYNDROME</a:t>
            </a:r>
          </a:p>
          <a:p>
            <a:pPr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  HEADACHE</a:t>
            </a:r>
          </a:p>
          <a:p>
            <a:pPr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  MONONEUROPATHY   ( SINGLE  /  MULTIPLEX  )</a:t>
            </a:r>
          </a:p>
          <a:p>
            <a:pPr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  MOVEMENT   DISORDER   ( CHOREA )</a:t>
            </a:r>
          </a:p>
          <a:p>
            <a:pPr>
              <a:buNone/>
            </a:pPr>
            <a:r>
              <a:rPr lang="it-IT" sz="1200" b="1" dirty="0" smtClean="0">
                <a:solidFill>
                  <a:srgbClr val="04F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   </a:t>
            </a: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MYASTHENIA   GRAVIS</a:t>
            </a:r>
          </a:p>
          <a:p>
            <a:pPr marL="525780" indent="-457200">
              <a:buNone/>
            </a:pPr>
            <a:r>
              <a:rPr lang="it-IT" sz="1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 </a:t>
            </a: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MYELOPATHY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  NEUROPATHY,   CRANIAL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  PLEXOPATHY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  POLYNEUROPATHY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  SEIZURES    DISORDERS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  ACUTE   CONFUSIONAL   STATE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  ANSIETY   DISORDER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  COGNITIVE   DYSFUNCTION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  MOOD   DISORDERS</a:t>
            </a:r>
          </a:p>
          <a:p>
            <a:pPr marL="525780" indent="-457200">
              <a:buNone/>
            </a:pPr>
            <a:r>
              <a:rPr lang="it-IT" sz="1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  PSYCHOSIS</a:t>
            </a:r>
            <a:endParaRPr lang="it-IT" sz="1200" b="1" dirty="0" smtClean="0">
              <a:solidFill>
                <a:srgbClr val="00FF00"/>
              </a:solidFill>
            </a:endParaRPr>
          </a:p>
          <a:p>
            <a:pPr>
              <a:buAutoNum type="arabicPeriod" startAt="9"/>
            </a:pPr>
            <a:endParaRPr lang="it-IT" sz="12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pic>
        <p:nvPicPr>
          <p:cNvPr id="199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5143536" cy="65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42876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FC1D18"/>
                </a:solidFill>
                <a:latin typeface="Comic Sans MS" pitchFamily="66" charset="0"/>
              </a:rPr>
              <a:t>                                                    PATOGENESI    DEL   LES</a:t>
            </a:r>
            <a:br>
              <a:rPr lang="it-IT" sz="1400" b="1" dirty="0" smtClean="0">
                <a:solidFill>
                  <a:srgbClr val="FC1D18"/>
                </a:solidFill>
                <a:latin typeface="Comic Sans MS" pitchFamily="66" charset="0"/>
              </a:rPr>
            </a:br>
            <a:r>
              <a:rPr lang="it-IT" sz="1400" b="1" dirty="0" smtClean="0">
                <a:solidFill>
                  <a:srgbClr val="FC1D18"/>
                </a:solidFill>
                <a:latin typeface="Comic Sans MS" pitchFamily="66" charset="0"/>
              </a:rPr>
              <a:t/>
            </a:r>
            <a:br>
              <a:rPr lang="it-IT" sz="1400" b="1" dirty="0" smtClean="0">
                <a:solidFill>
                  <a:srgbClr val="FC1D18"/>
                </a:solidFill>
                <a:latin typeface="Comic Sans MS" pitchFamily="66" charset="0"/>
              </a:rPr>
            </a:br>
            <a:r>
              <a:rPr lang="it-IT" sz="1200" b="1" dirty="0" smtClean="0">
                <a:solidFill>
                  <a:srgbClr val="FC1D18"/>
                </a:solidFill>
                <a:latin typeface="Comic Sans MS" pitchFamily="66" charset="0"/>
              </a:rPr>
              <a:t>MALATTIA    DOVUTA    AI     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DANNI   CAUSATI   DA   AUTOANTICORPI </a:t>
            </a:r>
            <a:r>
              <a:rPr lang="it-IT" sz="1200" b="1" dirty="0" smtClean="0">
                <a:solidFill>
                  <a:srgbClr val="FC1D18"/>
                </a:solidFill>
                <a:latin typeface="Comic Sans MS" pitchFamily="66" charset="0"/>
              </a:rPr>
              <a:t>,   DANNI   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DIRETTI</a:t>
            </a:r>
            <a:r>
              <a:rPr lang="it-IT" sz="1200" b="1" dirty="0" smtClean="0">
                <a:solidFill>
                  <a:srgbClr val="FC1D18"/>
                </a:solidFill>
                <a:latin typeface="Comic Sans MS" pitchFamily="66" charset="0"/>
              </a:rPr>
              <a:t>    PER   LESIONE    DELLE CELLULE  /  TESSUTI    DOVUTI   </a:t>
            </a:r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AL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LEGAME  DIRETTO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    DEGLI   AUTOANTICORPI    CON   IL   LORO  BERSAGLIO</a:t>
            </a:r>
            <a:r>
              <a:rPr lang="it-IT" sz="1200" b="1" dirty="0" smtClean="0">
                <a:solidFill>
                  <a:srgbClr val="FC1D18"/>
                </a:solidFill>
                <a:latin typeface="Comic Sans MS" pitchFamily="66" charset="0"/>
              </a:rPr>
              <a:t>,   O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INDIRETTI   </a:t>
            </a:r>
            <a:r>
              <a:rPr lang="it-IT" sz="1200" b="1" dirty="0" smtClean="0">
                <a:solidFill>
                  <a:srgbClr val="FC1D18"/>
                </a:solidFill>
                <a:latin typeface="Comic Sans MS" pitchFamily="66" charset="0"/>
              </a:rPr>
              <a:t>TRAMITE   LA   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FORMAZIONE  </a:t>
            </a:r>
            <a:r>
              <a:rPr lang="it-IT" sz="1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</a:t>
            </a:r>
            <a:r>
              <a:rPr lang="it-IT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IMMUNOCOMPLESSI  CIRCOLANTI  </a:t>
            </a:r>
            <a: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  <a:t>CHE  SI  DEPOSITANO  NEI  TESSUTI</a:t>
            </a:r>
            <a:br>
              <a:rPr lang="it-IT" sz="1200" b="1" dirty="0" smtClean="0">
                <a:solidFill>
                  <a:srgbClr val="04FC2D"/>
                </a:solidFill>
                <a:latin typeface="Comic Sans MS" pitchFamily="66" charset="0"/>
              </a:rPr>
            </a:br>
            <a:r>
              <a:rPr lang="it-IT" sz="1400" b="1" dirty="0" smtClean="0">
                <a:solidFill>
                  <a:srgbClr val="FC1D18"/>
                </a:solidFill>
                <a:latin typeface="Comic Sans MS" pitchFamily="66" charset="0"/>
              </a:rPr>
              <a:t/>
            </a:r>
            <a:br>
              <a:rPr lang="it-IT" sz="1400" b="1" dirty="0" smtClean="0">
                <a:solidFill>
                  <a:srgbClr val="FC1D18"/>
                </a:solidFill>
                <a:latin typeface="Comic Sans MS" pitchFamily="66" charset="0"/>
              </a:rPr>
            </a:br>
            <a:r>
              <a:rPr lang="it-IT" sz="1600" b="1" i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</a:t>
            </a:r>
            <a:r>
              <a:rPr lang="it-IT" sz="1300" b="1" i="1" dirty="0" smtClean="0">
                <a:solidFill>
                  <a:srgbClr val="FF0000"/>
                </a:solidFill>
                <a:latin typeface="Comic Sans MS" pitchFamily="66" charset="0"/>
              </a:rPr>
              <a:t>PRINCIPALI    SPECIFICITA’   AUTOATICORPALI</a:t>
            </a:r>
            <a:r>
              <a:rPr lang="it-IT" sz="1400" b="1" i="1" dirty="0" smtClean="0">
                <a:solidFill>
                  <a:srgbClr val="FF0000"/>
                </a:solidFill>
              </a:rPr>
              <a:t/>
            </a:r>
            <a:br>
              <a:rPr lang="it-IT" sz="1400" b="1" i="1" dirty="0" smtClean="0">
                <a:solidFill>
                  <a:srgbClr val="FF0000"/>
                </a:solidFill>
              </a:rPr>
            </a:b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5286412" cy="639762"/>
          </a:xfrm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FFFF00"/>
                </a:solidFill>
              </a:rPr>
              <a:t>AUTOANTICORPI     DIRETTI       VERSO     ANTIGENI     CONTENUTI        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 IN          TUTTE         LE      CELLULE     DELL’   ORGANISMO</a:t>
            </a:r>
            <a:endParaRPr lang="it-IT" sz="1200" dirty="0">
              <a:solidFill>
                <a:srgbClr val="FFFF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072198" y="2143116"/>
            <a:ext cx="3071802" cy="1092214"/>
          </a:xfrm>
        </p:spPr>
        <p:txBody>
          <a:bodyPr>
            <a:normAutofit/>
          </a:bodyPr>
          <a:lstStyle/>
          <a:p>
            <a:r>
              <a:rPr lang="it-IT" sz="1200" dirty="0" smtClean="0">
                <a:solidFill>
                  <a:srgbClr val="FFFF00"/>
                </a:solidFill>
              </a:rPr>
              <a:t>       AUTOANTICORPI     DIRETTI  VERSO   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       ANTIGENI       </a:t>
            </a:r>
            <a:r>
              <a:rPr lang="it-IT" sz="1200" dirty="0" err="1" smtClean="0">
                <a:solidFill>
                  <a:srgbClr val="FFFF00"/>
                </a:solidFill>
              </a:rPr>
              <a:t>DI</a:t>
            </a:r>
            <a:r>
              <a:rPr lang="it-IT" sz="1200" dirty="0" smtClean="0">
                <a:solidFill>
                  <a:srgbClr val="FFFF00"/>
                </a:solidFill>
              </a:rPr>
              <a:t>      SUPERFICIE      </a:t>
            </a:r>
            <a:r>
              <a:rPr lang="it-IT" sz="1200" dirty="0" err="1" smtClean="0">
                <a:solidFill>
                  <a:srgbClr val="FFFF00"/>
                </a:solidFill>
              </a:rPr>
              <a:t>DI</a:t>
            </a:r>
            <a:r>
              <a:rPr lang="it-IT" sz="1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       SINGOLE    CELLULE</a:t>
            </a:r>
            <a:endParaRPr lang="it-IT" sz="1200" dirty="0">
              <a:solidFill>
                <a:srgbClr val="FFFF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29388" y="3357562"/>
            <a:ext cx="2328850" cy="3357610"/>
          </a:xfrm>
        </p:spPr>
        <p:txBody>
          <a:bodyPr>
            <a:normAutofit/>
          </a:bodyPr>
          <a:lstStyle/>
          <a:p>
            <a:pPr marL="397764">
              <a:buNone/>
            </a:pP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    ANTI-EMAZIE</a:t>
            </a:r>
          </a:p>
          <a:p>
            <a:pPr marL="397764">
              <a:buAutoNum type="arabicPeriod"/>
            </a:pPr>
            <a:endParaRPr lang="it-IT" sz="14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97764">
              <a:buNone/>
            </a:pP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    ANTI-LEUCOCITI </a:t>
            </a:r>
          </a:p>
          <a:p>
            <a:pPr marL="397764">
              <a:buNone/>
            </a:pP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(ANTI-LINFOCITI)</a:t>
            </a:r>
          </a:p>
          <a:p>
            <a:pPr marL="397764">
              <a:buNone/>
            </a:pPr>
            <a:endParaRPr lang="it-IT" sz="14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97764">
              <a:buNone/>
            </a:pP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3.   ANTI-PIASTRINE</a:t>
            </a:r>
          </a:p>
          <a:p>
            <a:pPr marL="397764"/>
            <a:endParaRPr lang="it-IT" sz="14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97764">
              <a:buNone/>
            </a:pP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4.    ANTI-NEURONALI</a:t>
            </a:r>
          </a:p>
          <a:p>
            <a:pPr marL="397764">
              <a:buNone/>
            </a:pPr>
            <a:endParaRPr lang="it-IT" sz="14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97764">
              <a:buNone/>
            </a:pPr>
            <a:r>
              <a:rPr lang="it-IT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5.    ANTI-GANGLIOSIDI</a:t>
            </a:r>
          </a:p>
          <a:p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492922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0" y="1285860"/>
            <a:ext cx="35719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/>
            </a:r>
            <a:b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643182"/>
            <a:ext cx="3929058" cy="32147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1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1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596" y="2928934"/>
            <a:ext cx="1714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</a:rPr>
              <a:t>AMERICAN    COLLEGE    OF   RHEUMATOLOGY 1997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PINO\Pictures\Scansioni personali\Scan_Pic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52"/>
            <a:ext cx="485778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7492</TotalTime>
  <Words>3127</Words>
  <Application>Microsoft Office PowerPoint</Application>
  <PresentationFormat>Presentazione su schermo (4:3)</PresentationFormat>
  <Paragraphs>596</Paragraphs>
  <Slides>49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Metro</vt:lpstr>
      <vt:lpstr> LA  TERAPIA  DEL  LES</vt:lpstr>
      <vt:lpstr>LES DEFINIZIONE     ED     EPIDEMIOLOGIA</vt:lpstr>
      <vt:lpstr>  </vt:lpstr>
      <vt:lpstr>                              ALTRI SEGNI CLINICI CHE POSSONO ACCOMPAGNARE LA MALATTIA:        F. RAYNAUD, ALOPECIA, VASULITE/LIVEDO RETICULARIS, LINFOADENOMEGALIA SISTEMICA, SPLENOMEGALIA</vt:lpstr>
      <vt:lpstr>NEFROLES     CIRCA    IL    50 %     DEI       RICOVERATI      IN       REPARTI    DI  REUMATOLOGIA        E      MEDICINA    INTERNA  QUADRI     ISTOLOGICI</vt:lpstr>
      <vt:lpstr>NEUROLES     ACR    CRITERIA   1999 ARTHRITIS    RHEUM    1999     Apr ;    42  (4) :   599  -  608 </vt:lpstr>
      <vt:lpstr>  </vt:lpstr>
      <vt:lpstr>                                                    PATOGENESI    DEL   LES  MALATTIA    DOVUTA    AI      DANNI   CAUSATI   DA   AUTOANTICORPI ,   DANNI    DIRETTI    PER   LESIONE    DELLE CELLULE  /  TESSUTI    DOVUTI   AL    LEGAME  DIRETTO    DEGLI   AUTOANTICORPI    CON   IL   LORO  BERSAGLIO,   O INDIRETTI   TRAMITE   LA   FORMAZIONE  DI  IMMUNOCOMPLESSI  CIRCOLANTI  CHE  SI  DEPOSITANO  NEI  TESSUTI                                     PRINCIPALI    SPECIFICITA’   AUTOATICORPALI </vt:lpstr>
      <vt:lpstr>  </vt:lpstr>
      <vt:lpstr>  </vt:lpstr>
      <vt:lpstr>  </vt:lpstr>
      <vt:lpstr>Diapositiva 12</vt:lpstr>
      <vt:lpstr>Diapositiva 13</vt:lpstr>
      <vt:lpstr>  </vt:lpstr>
      <vt:lpstr>  </vt:lpstr>
      <vt:lpstr>  </vt:lpstr>
      <vt:lpstr>  </vt:lpstr>
      <vt:lpstr>  </vt:lpstr>
      <vt:lpstr>  </vt:lpstr>
      <vt:lpstr>Diapositiva 20</vt:lpstr>
      <vt:lpstr>Diapositiva 21</vt:lpstr>
      <vt:lpstr>Diapositiva 22</vt:lpstr>
      <vt:lpstr>Diapositiva 23</vt:lpstr>
      <vt:lpstr>Diapositiva 24</vt:lpstr>
      <vt:lpstr>Criteri di inclusione e di esclusione dei pazienti</vt:lpstr>
      <vt:lpstr>  </vt:lpstr>
      <vt:lpstr>  </vt:lpstr>
      <vt:lpstr>  </vt:lpstr>
      <vt:lpstr>  </vt:lpstr>
      <vt:lpstr>  </vt:lpstr>
      <vt:lpstr>Diapositiva 31</vt:lpstr>
      <vt:lpstr>LES      TERAPIA        NEFROLES  CIRCA    IL    50 %     DEI       RICOVERATI      IN       REPARTI    DI  REUMATOLOGIA        E      MEDICINA    INTERNA  QUADRI     ISTOLOGICI</vt:lpstr>
      <vt:lpstr>Diapositiva 33</vt:lpstr>
      <vt:lpstr>  </vt:lpstr>
      <vt:lpstr>Diapositiva 35</vt:lpstr>
      <vt:lpstr>Diapositiva 36</vt:lpstr>
      <vt:lpstr>  </vt:lpstr>
      <vt:lpstr>Diapositiva 38</vt:lpstr>
      <vt:lpstr>Diapositiva 39</vt:lpstr>
      <vt:lpstr>  </vt:lpstr>
      <vt:lpstr>  </vt:lpstr>
      <vt:lpstr>  </vt:lpstr>
      <vt:lpstr>  </vt:lpstr>
      <vt:lpstr> </vt:lpstr>
      <vt:lpstr>  </vt:lpstr>
      <vt:lpstr>  </vt:lpstr>
      <vt:lpstr>Diapositiva 47</vt:lpstr>
      <vt:lpstr>Diapositiva 48</vt:lpstr>
      <vt:lpstr>GRAZIE   PER   L’ATTENZIONE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TERAPIA  LOCO - REGIONALE ECOGUIDATA  DELL’ ANCA  CON  ACIDO  IALURONICO</dc:title>
  <dc:creator>PINO</dc:creator>
  <cp:lastModifiedBy>PINO</cp:lastModifiedBy>
  <cp:revision>1119</cp:revision>
  <dcterms:created xsi:type="dcterms:W3CDTF">2011-04-17T15:24:50Z</dcterms:created>
  <dcterms:modified xsi:type="dcterms:W3CDTF">2014-11-08T07:27:20Z</dcterms:modified>
</cp:coreProperties>
</file>