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6"/>
  </p:notesMasterIdLst>
  <p:sldIdLst>
    <p:sldId id="882" r:id="rId2"/>
    <p:sldId id="883" r:id="rId3"/>
    <p:sldId id="884" r:id="rId4"/>
    <p:sldId id="885" r:id="rId5"/>
    <p:sldId id="886" r:id="rId6"/>
    <p:sldId id="887" r:id="rId7"/>
    <p:sldId id="888" r:id="rId8"/>
    <p:sldId id="889" r:id="rId9"/>
    <p:sldId id="890" r:id="rId10"/>
    <p:sldId id="891" r:id="rId11"/>
    <p:sldId id="892" r:id="rId12"/>
    <p:sldId id="893" r:id="rId13"/>
    <p:sldId id="894" r:id="rId14"/>
    <p:sldId id="954" r:id="rId15"/>
    <p:sldId id="897" r:id="rId16"/>
    <p:sldId id="956" r:id="rId17"/>
    <p:sldId id="901" r:id="rId18"/>
    <p:sldId id="958" r:id="rId19"/>
    <p:sldId id="959" r:id="rId20"/>
    <p:sldId id="970" r:id="rId21"/>
    <p:sldId id="962" r:id="rId22"/>
    <p:sldId id="963" r:id="rId23"/>
    <p:sldId id="964" r:id="rId24"/>
    <p:sldId id="965" r:id="rId25"/>
    <p:sldId id="966" r:id="rId26"/>
    <p:sldId id="968" r:id="rId27"/>
    <p:sldId id="907" r:id="rId28"/>
    <p:sldId id="908" r:id="rId29"/>
    <p:sldId id="898" r:id="rId30"/>
    <p:sldId id="899" r:id="rId31"/>
    <p:sldId id="973" r:id="rId32"/>
    <p:sldId id="969" r:id="rId33"/>
    <p:sldId id="975" r:id="rId34"/>
    <p:sldId id="921" r:id="rId35"/>
    <p:sldId id="922" r:id="rId36"/>
    <p:sldId id="923" r:id="rId37"/>
    <p:sldId id="978" r:id="rId38"/>
    <p:sldId id="984" r:id="rId39"/>
    <p:sldId id="983" r:id="rId40"/>
    <p:sldId id="982" r:id="rId41"/>
    <p:sldId id="986" r:id="rId42"/>
    <p:sldId id="987" r:id="rId43"/>
    <p:sldId id="988" r:id="rId44"/>
    <p:sldId id="953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F09"/>
    <a:srgbClr val="04FC2D"/>
    <a:srgbClr val="00FF00"/>
    <a:srgbClr val="EB1B05"/>
    <a:srgbClr val="FC1C04"/>
    <a:srgbClr val="FF0000"/>
    <a:srgbClr val="F81D30"/>
    <a:srgbClr val="FF9900"/>
    <a:srgbClr val="EB070C"/>
    <a:srgbClr val="ED051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4700" autoAdjust="0"/>
  </p:normalViewPr>
  <p:slideViewPr>
    <p:cSldViewPr>
      <p:cViewPr>
        <p:scale>
          <a:sx n="100" d="100"/>
          <a:sy n="100" d="100"/>
        </p:scale>
        <p:origin x="-1944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C3B04-5B8D-4CF2-8950-95831824E20A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6BFC-EB16-49BC-B736-6D524E09448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82627-1326-4D06-A245-9DAE885BC295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8" tIns="44450" rIns="90488" bIns="44450"/>
          <a:lstStyle/>
          <a:p>
            <a:endParaRPr lang="it-IT" smtClean="0"/>
          </a:p>
        </p:txBody>
      </p:sp>
      <p:sp>
        <p:nvSpPr>
          <p:cNvPr id="1013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832BD-813B-4A22-81CA-AC4C56DBA51A}" type="slidenum">
              <a:rPr lang="it-IT" smtClean="0"/>
              <a:pPr/>
              <a:t>9</a:t>
            </a:fld>
            <a:endParaRPr lang="it-IT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F5F4C-196D-4F9C-A395-4CEB115AD4ED}" type="slidenum">
              <a:rPr lang="it-IT"/>
              <a:pPr/>
              <a:t>11</a:t>
            </a:fld>
            <a:endParaRPr lang="it-IT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28741-1E0C-4B93-95D4-CFF2A7336A32}" type="slidenum">
              <a:rPr lang="it-IT"/>
              <a:pPr/>
              <a:t>15</a:t>
            </a:fld>
            <a:endParaRPr lang="it-IT"/>
          </a:p>
        </p:txBody>
      </p:sp>
      <p:sp>
        <p:nvSpPr>
          <p:cNvPr id="355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628DFB-CCBE-47A3-8874-6948C7D596D2}" type="slidenum">
              <a:rPr lang="it-IT"/>
              <a:pPr/>
              <a:t>18</a:t>
            </a:fld>
            <a:endParaRPr lang="it-IT"/>
          </a:p>
        </p:txBody>
      </p:sp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1E3E7-D2CB-4A9B-857A-44F2D55719BC}" type="slidenum">
              <a:rPr lang="it-IT"/>
              <a:pPr/>
              <a:t>27</a:t>
            </a:fld>
            <a:endParaRPr lang="it-IT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8D16A-EC7D-45FA-8680-5E7E489C9944}" type="slidenum">
              <a:rPr lang="it-IT"/>
              <a:pPr/>
              <a:t>40</a:t>
            </a:fld>
            <a:endParaRPr lang="it-IT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720725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1F58-B11D-4364-9D42-86E988DD5B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2A473D-A9BE-4041-8283-E4CB9DD2C08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C48F1-D561-445B-9AA6-0EC2EDF568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F6BE3FF-0FF8-4F27-AD92-B451BBE1914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C4D2B9F-C79A-4F6C-A6F6-798A5E9BE70E}" type="datetimeFigureOut">
              <a:rPr lang="it-IT" smtClean="0"/>
              <a:pPr/>
              <a:t>26/05/2016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716" r:id="rId13"/>
    <p:sldLayoutId id="2147483717" r:id="rId14"/>
    <p:sldLayoutId id="2147483718" r:id="rId15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E:\Hochberg\images\151FF2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8992" y="857232"/>
            <a:ext cx="5500726" cy="1871663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dirty="0" smtClean="0">
                <a:solidFill>
                  <a:srgbClr val="FA1818"/>
                </a:solidFill>
                <a:latin typeface="Century Schoolbook" pitchFamily="18" charset="0"/>
              </a:rPr>
              <a:t>ARTRITE  </a:t>
            </a:r>
            <a:br>
              <a:rPr lang="it-IT" sz="2400" dirty="0" smtClean="0">
                <a:solidFill>
                  <a:srgbClr val="FA1818"/>
                </a:solidFill>
                <a:latin typeface="Century Schoolbook" pitchFamily="18" charset="0"/>
              </a:rPr>
            </a:br>
            <a:r>
              <a:rPr lang="it-IT" sz="2400" dirty="0" smtClean="0">
                <a:solidFill>
                  <a:srgbClr val="FA1818"/>
                </a:solidFill>
                <a:latin typeface="Century Schoolbook" pitchFamily="18" charset="0"/>
              </a:rPr>
              <a:t> PSORIASICA</a:t>
            </a:r>
            <a:br>
              <a:rPr lang="it-IT" sz="2400" dirty="0" smtClean="0">
                <a:solidFill>
                  <a:srgbClr val="FA1818"/>
                </a:solidFill>
                <a:latin typeface="Century Schoolbook" pitchFamily="18" charset="0"/>
              </a:rPr>
            </a:br>
            <a:r>
              <a:rPr lang="it-IT" sz="2400" dirty="0" smtClean="0">
                <a:solidFill>
                  <a:srgbClr val="FA1818"/>
                </a:solidFill>
                <a:latin typeface="Century Schoolbook" pitchFamily="18" charset="0"/>
              </a:rPr>
              <a:t>  </a:t>
            </a:r>
            <a:r>
              <a:rPr lang="it-IT" sz="1600" dirty="0" smtClean="0">
                <a:solidFill>
                  <a:srgbClr val="FFFF00"/>
                </a:solidFill>
                <a:latin typeface="Century Schoolbook" pitchFamily="18" charset="0"/>
              </a:rPr>
              <a:t>epidemiologia,   clinica,   diagnosi</a:t>
            </a:r>
            <a:endParaRPr lang="it-IT" sz="1600" b="1" dirty="0" smtClean="0">
              <a:solidFill>
                <a:srgbClr val="FFFF00"/>
              </a:solidFill>
              <a:latin typeface="Century Schoolbook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3240" y="2928934"/>
            <a:ext cx="5643602" cy="3714776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endParaRPr lang="it-IT" sz="20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it-IT" sz="19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GIUSEPPE    ZACCARI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it-IT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it-IT" sz="20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it-IT" sz="20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300" i="1" dirty="0" smtClean="0">
                <a:solidFill>
                  <a:srgbClr val="FF0000"/>
                </a:solidFill>
                <a:latin typeface="Comic Sans MS" pitchFamily="66" charset="0"/>
              </a:rPr>
              <a:t>            ASL   ROMA  2       OSPEDALE   CTO   A. ALESINI  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300" i="1" dirty="0" smtClean="0">
                <a:solidFill>
                  <a:srgbClr val="04FC2D"/>
                </a:solidFill>
                <a:latin typeface="Comic Sans MS" pitchFamily="66" charset="0"/>
              </a:rPr>
              <a:t>            </a:t>
            </a:r>
            <a:r>
              <a:rPr lang="it-IT" sz="1500" i="1" dirty="0" smtClean="0">
                <a:solidFill>
                  <a:srgbClr val="04FC2D"/>
                </a:solidFill>
                <a:latin typeface="Comic Sans MS" pitchFamily="66" charset="0"/>
              </a:rPr>
              <a:t>DIRIGENTE  RESPONSABILE    </a:t>
            </a:r>
            <a:r>
              <a:rPr lang="it-IT" sz="15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UOS  REUMATOLOGIA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300" i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300" i="1" dirty="0" smtClean="0">
                <a:solidFill>
                  <a:srgbClr val="FF0000"/>
                </a:solidFill>
                <a:latin typeface="Comic Sans MS" pitchFamily="66" charset="0"/>
              </a:rPr>
              <a:t>            UNIVERSITA’     </a:t>
            </a:r>
            <a:r>
              <a:rPr lang="it-IT" sz="1300" i="1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1300" i="1" dirty="0" smtClean="0">
                <a:solidFill>
                  <a:srgbClr val="FF0000"/>
                </a:solidFill>
                <a:latin typeface="Comic Sans MS" pitchFamily="66" charset="0"/>
              </a:rPr>
              <a:t>     ROMA     “ TOR  VERGATA ”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it-IT" sz="13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300" i="1" dirty="0" smtClean="0">
                <a:solidFill>
                  <a:srgbClr val="00FF00"/>
                </a:solidFill>
                <a:latin typeface="Comic Sans MS" pitchFamily="66" charset="0"/>
              </a:rPr>
              <a:t>            </a:t>
            </a:r>
            <a:r>
              <a:rPr lang="it-IT" sz="1500" i="1" dirty="0" smtClean="0">
                <a:solidFill>
                  <a:srgbClr val="00FF00"/>
                </a:solidFill>
                <a:latin typeface="Comic Sans MS" pitchFamily="66" charset="0"/>
              </a:rPr>
              <a:t>PROFESSORE   a.c.  di  </a:t>
            </a:r>
            <a:r>
              <a:rPr lang="it-IT" sz="1500" i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5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“ IMMUNOLOGIA ”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it-IT" sz="1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200" b="1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     </a:t>
            </a:r>
            <a:r>
              <a:rPr lang="it-IT" sz="1400" b="1" i="1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                                                                                                                   						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400" b="1" i="1" dirty="0" smtClean="0">
                <a:solidFill>
                  <a:srgbClr val="FFFF00"/>
                </a:solidFill>
                <a:latin typeface="Comic Sans MS" pitchFamily="66" charset="0"/>
              </a:rPr>
              <a:t>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1400" dirty="0" smtClean="0">
              <a:latin typeface="Comic Sans MS" pitchFamily="66" charset="0"/>
            </a:endParaRPr>
          </a:p>
        </p:txBody>
      </p:sp>
      <p:graphicFrame>
        <p:nvGraphicFramePr>
          <p:cNvPr id="1681409" name="Object 1"/>
          <p:cNvGraphicFramePr>
            <a:graphicFrameLocks noChangeAspect="1"/>
          </p:cNvGraphicFramePr>
          <p:nvPr/>
        </p:nvGraphicFramePr>
        <p:xfrm>
          <a:off x="357158" y="500042"/>
          <a:ext cx="2928958" cy="5786478"/>
        </p:xfrm>
        <a:graphic>
          <a:graphicData uri="http://schemas.openxmlformats.org/presentationml/2006/ole">
            <p:oleObj spid="_x0000_s1026" name="Acrobat Document" r:id="rId3" imgW="1838255" imgH="263835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115889"/>
            <a:ext cx="8570942" cy="1027096"/>
          </a:xfrm>
        </p:spPr>
        <p:txBody>
          <a:bodyPr/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PREVALENZA 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DELLA  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PSORIASI     IN 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ITALIA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357298"/>
            <a:ext cx="8643998" cy="521497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it-IT" sz="2800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it-IT" b="1" i="1" dirty="0">
                <a:solidFill>
                  <a:srgbClr val="00FF00"/>
                </a:solidFill>
                <a:latin typeface="Times New Roman" pitchFamily="18" charset="0"/>
              </a:rPr>
              <a:t>STUDIO PRAKTIS</a:t>
            </a:r>
          </a:p>
          <a:p>
            <a:pPr>
              <a:buFontTx/>
              <a:buNone/>
            </a:pPr>
            <a:r>
              <a:rPr lang="it-IT" sz="2000" b="1" i="1" dirty="0" smtClean="0">
                <a:solidFill>
                  <a:srgbClr val="00FF00"/>
                </a:solidFill>
                <a:latin typeface="Times New Roman" pitchFamily="18" charset="0"/>
              </a:rPr>
              <a:t>                                                           </a:t>
            </a:r>
            <a:r>
              <a:rPr lang="it-IT" sz="2000" dirty="0" smtClean="0">
                <a:solidFill>
                  <a:srgbClr val="00FF00"/>
                </a:solidFill>
                <a:latin typeface="Times New Roman" pitchFamily="18" charset="0"/>
              </a:rPr>
              <a:t>2003 </a:t>
            </a:r>
            <a:r>
              <a:rPr lang="it-IT" sz="2000" dirty="0">
                <a:solidFill>
                  <a:srgbClr val="00FF00"/>
                </a:solidFill>
                <a:latin typeface="Times New Roman" pitchFamily="18" charset="0"/>
              </a:rPr>
              <a:t>– 2004</a:t>
            </a:r>
            <a:r>
              <a:rPr lang="it-IT" sz="20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</a:p>
          <a:p>
            <a:pPr>
              <a:buFontTx/>
              <a:buNone/>
            </a:pPr>
            <a:endParaRPr lang="it-IT" sz="2000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CENTRO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 STUDI  GISED</a:t>
            </a:r>
            <a:r>
              <a:rPr lang="it-IT" sz="2000" dirty="0" smtClean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it-IT" sz="1200" b="1" dirty="0">
                <a:solidFill>
                  <a:srgbClr val="FFFF00"/>
                </a:solidFill>
                <a:latin typeface="Times New Roman" pitchFamily="18" charset="0"/>
              </a:rPr>
              <a:t>IN      COLLABORAZIONE    CON </a:t>
            </a:r>
            <a:r>
              <a:rPr lang="it-IT" sz="1200" b="1" dirty="0" smtClean="0">
                <a:solidFill>
                  <a:srgbClr val="FFFF00"/>
                </a:solidFill>
                <a:latin typeface="Times New Roman" pitchFamily="18" charset="0"/>
              </a:rPr>
              <a:t>        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DOXA </a:t>
            </a:r>
          </a:p>
          <a:p>
            <a:endParaRPr lang="it-IT" sz="20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it-IT" sz="2000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it-IT" sz="1400" dirty="0">
                <a:solidFill>
                  <a:srgbClr val="FFFF00"/>
                </a:solidFill>
                <a:latin typeface="Times New Roman" pitchFamily="18" charset="0"/>
              </a:rPr>
              <a:t>E   CON   IL    LABORATORIO   </a:t>
            </a:r>
            <a:r>
              <a:rPr lang="it-IT" sz="1400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it-IT" sz="1400" dirty="0">
                <a:solidFill>
                  <a:srgbClr val="FFFF00"/>
                </a:solidFill>
                <a:latin typeface="Times New Roman" pitchFamily="18" charset="0"/>
              </a:rPr>
              <a:t>   EPIDEMIOLOGIA   GENERALE   DELL</a:t>
            </a:r>
            <a:r>
              <a:rPr lang="it-IT" sz="1400" dirty="0" smtClean="0">
                <a:solidFill>
                  <a:srgbClr val="FFFF00"/>
                </a:solidFill>
                <a:latin typeface="Times New Roman" pitchFamily="18" charset="0"/>
              </a:rPr>
              <a:t>’</a:t>
            </a:r>
          </a:p>
          <a:p>
            <a:pPr>
              <a:buFontTx/>
              <a:buNone/>
            </a:pPr>
            <a:endParaRPr lang="it-IT" sz="1400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ISTITUTO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000" b="1" dirty="0" err="1" smtClean="0">
                <a:solidFill>
                  <a:srgbClr val="00FF00"/>
                </a:solidFill>
                <a:latin typeface="Times New Roman" pitchFamily="18" charset="0"/>
              </a:rPr>
              <a:t>DI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   RICERCHE   FARMACOLOGICHE   MARIO  </a:t>
            </a: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NEGRI</a:t>
            </a:r>
          </a:p>
          <a:p>
            <a:pPr>
              <a:buFontTx/>
              <a:buNone/>
            </a:pPr>
            <a:endParaRPr lang="it-IT" sz="20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it-IT" sz="2000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it-IT" sz="2000" dirty="0" smtClean="0">
                <a:solidFill>
                  <a:srgbClr val="FFFF00"/>
                </a:solidFill>
                <a:latin typeface="Times New Roman" pitchFamily="18" charset="0"/>
              </a:rPr>
              <a:t>            </a:t>
            </a:r>
          </a:p>
          <a:p>
            <a:pPr>
              <a:buFontTx/>
              <a:buNone/>
            </a:pP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it-IT" sz="2000" b="1" u="sng" dirty="0" smtClean="0">
                <a:solidFill>
                  <a:srgbClr val="FF0000"/>
                </a:solidFill>
                <a:latin typeface="Times New Roman" pitchFamily="18" charset="0"/>
              </a:rPr>
              <a:t>SOGGETTI    ADULTI    </a:t>
            </a:r>
            <a:r>
              <a:rPr lang="it-IT" sz="2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DI</a:t>
            </a:r>
            <a:r>
              <a:rPr lang="it-IT" sz="2000" b="1" u="sng" dirty="0" smtClean="0">
                <a:solidFill>
                  <a:srgbClr val="FF0000"/>
                </a:solidFill>
                <a:latin typeface="Times New Roman" pitchFamily="18" charset="0"/>
              </a:rPr>
              <a:t>    ETA’    SUPERIORE    A    25    ANNI </a:t>
            </a:r>
            <a:endParaRPr lang="it-IT" sz="20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28600"/>
            <a:ext cx="7920037" cy="679450"/>
          </a:xfrm>
          <a:ln/>
        </p:spPr>
        <p:txBody>
          <a:bodyPr lIns="90000" tIns="46800" rIns="90000" bIns="46800" anchor="b"/>
          <a:lstStyle/>
          <a:p>
            <a:pPr defTabSz="449263">
              <a:lnSpc>
                <a:spcPct val="93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Malattie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della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pelle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diagnosticate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dal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dermatologo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(o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da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altro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 medico </a:t>
            </a:r>
            <a:r>
              <a:rPr lang="en-GB" sz="2400" b="1" dirty="0" err="1">
                <a:solidFill>
                  <a:srgbClr val="FF0000"/>
                </a:solidFill>
                <a:latin typeface="Times New Roman" pitchFamily="18" charset="0"/>
              </a:rPr>
              <a:t>specialista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467600" y="4419600"/>
            <a:ext cx="869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Arial" charset="0"/>
              </a:rPr>
              <a:t>Valori %</a:t>
            </a: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28600" y="1143000"/>
          <a:ext cx="8610600" cy="4584700"/>
        </p:xfrm>
        <a:graphic>
          <a:graphicData uri="http://schemas.openxmlformats.org/presentationml/2006/ole">
            <p:oleObj spid="_x0000_s3074" name="Grafico" r:id="rId4" imgW="7667723" imgH="4505257" progId="MSGraph.Chart.8">
              <p:embed followColorScheme="full"/>
            </p:oleObj>
          </a:graphicData>
        </a:graphic>
      </p:graphicFrame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1371600" y="2743200"/>
            <a:ext cx="3124200" cy="533400"/>
          </a:xfrm>
          <a:prstGeom prst="roundRect">
            <a:avLst>
              <a:gd name="adj" fmla="val 296"/>
            </a:avLst>
          </a:prstGeom>
          <a:noFill/>
          <a:ln w="2556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331913" y="5949950"/>
            <a:ext cx="678338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 i="1">
                <a:solidFill>
                  <a:srgbClr val="FF0000"/>
                </a:solidFill>
                <a:latin typeface="Arial" charset="0"/>
              </a:rPr>
              <a:t>Base: adulti ( ETA’ &gt;25 ANNI)  affetti da psoriasi (197 casi)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928100" cy="1066800"/>
          </a:xfrm>
        </p:spPr>
        <p:txBody>
          <a:bodyPr/>
          <a:lstStyle/>
          <a:p>
            <a:pPr algn="ctr"/>
            <a:r>
              <a:rPr lang="it-IT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PREVALENZA 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DELLA   </a:t>
            </a:r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</a:rPr>
              <a:t>PSORIASI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E  DELLA 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PsA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</a:rPr>
              <a:t>IN  ITALIA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70"/>
            <a:ext cx="9144000" cy="578647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it-IT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>PSORIASI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 smtClean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CONSIDERANDO  </a:t>
            </a:r>
            <a:r>
              <a:rPr lang="it-IT" sz="1700" dirty="0">
                <a:solidFill>
                  <a:srgbClr val="FFFF00"/>
                </a:solidFill>
                <a:latin typeface="Times New Roman" pitchFamily="18" charset="0"/>
              </a:rPr>
              <a:t>ANCHE </a:t>
            </a: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  LA  POPOLAZIONE  </a:t>
            </a:r>
            <a:r>
              <a:rPr lang="it-IT" sz="1700" dirty="0">
                <a:solidFill>
                  <a:srgbClr val="FFFF00"/>
                </a:solidFill>
                <a:latin typeface="Times New Roman" pitchFamily="18" charset="0"/>
              </a:rPr>
              <a:t>PEDIATRICA  </a:t>
            </a:r>
            <a:r>
              <a:rPr lang="it-IT" sz="1700" dirty="0" err="1">
                <a:solidFill>
                  <a:srgbClr val="FFFF00"/>
                </a:solidFill>
                <a:latin typeface="Times New Roman" pitchFamily="18" charset="0"/>
              </a:rPr>
              <a:t>CI</a:t>
            </a:r>
            <a:r>
              <a:rPr lang="it-IT" sz="17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  AVVICINIAMO  A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      CIRCA     </a:t>
            </a:r>
            <a:r>
              <a:rPr lang="it-IT" sz="1700" dirty="0">
                <a:solidFill>
                  <a:srgbClr val="FFFF00"/>
                </a:solidFill>
                <a:latin typeface="Times New Roman" pitchFamily="18" charset="0"/>
              </a:rPr>
              <a:t>IL   </a:t>
            </a: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it-IT" sz="3500" b="1" dirty="0" smtClean="0">
                <a:solidFill>
                  <a:srgbClr val="FF0000"/>
                </a:solidFill>
                <a:latin typeface="Times New Roman" pitchFamily="18" charset="0"/>
              </a:rPr>
              <a:t>3 %</a:t>
            </a:r>
            <a:endParaRPr lang="it-IT" sz="35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	</a:t>
            </a:r>
            <a:r>
              <a:rPr lang="it-IT" sz="2200" b="1" dirty="0" err="1" smtClean="0">
                <a:solidFill>
                  <a:srgbClr val="FF0000"/>
                </a:solidFill>
                <a:latin typeface="Times New Roman" pitchFamily="18" charset="0"/>
              </a:rPr>
              <a:t>PsA</a:t>
            </a:r>
            <a:endParaRPr lang="it-IT" sz="2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it-IT" sz="18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ANALIZZANDO    VARI         </a:t>
            </a:r>
            <a:r>
              <a:rPr lang="it-IT" sz="17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STUDI  REUMATOLOGIGICI       E     DEMATOLOGICI *</a:t>
            </a: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, 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1700" dirty="0" smtClean="0">
                <a:solidFill>
                  <a:srgbClr val="FFFF00"/>
                </a:solidFill>
                <a:latin typeface="Times New Roman" pitchFamily="18" charset="0"/>
              </a:rPr>
              <a:t>     CONSIDERANDO  ANCHE  LE  FORME   ASINTOMATICHE / OLIGOSINTOMATICHE :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1700" b="1" dirty="0" smtClean="0">
                <a:solidFill>
                  <a:srgbClr val="FF0000"/>
                </a:solidFill>
                <a:latin typeface="Times New Roman" pitchFamily="18" charset="0"/>
              </a:rPr>
              <a:t>     30 %  -  40  %         DEI       PAZIENTI        CON      PSORIASI    CUTANEA</a:t>
            </a:r>
            <a:endParaRPr lang="it-IT" sz="1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7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it-IT" sz="1700" b="1" dirty="0" smtClean="0">
                <a:solidFill>
                  <a:srgbClr val="00FF00"/>
                </a:solidFill>
                <a:latin typeface="Times New Roman" pitchFamily="18" charset="0"/>
              </a:rPr>
              <a:t>    </a:t>
            </a:r>
            <a:r>
              <a:rPr lang="it-IT" sz="1700" b="1" dirty="0" smtClean="0">
                <a:solidFill>
                  <a:srgbClr val="FF0000"/>
                </a:solidFill>
                <a:latin typeface="Times New Roman" pitchFamily="18" charset="0"/>
              </a:rPr>
              <a:t>CIRCA</a:t>
            </a:r>
            <a:r>
              <a:rPr lang="it-IT" sz="1700" b="1" dirty="0" smtClean="0">
                <a:solidFill>
                  <a:srgbClr val="00FF00"/>
                </a:solidFill>
                <a:latin typeface="Times New Roman" pitchFamily="18" charset="0"/>
              </a:rPr>
              <a:t>     </a:t>
            </a:r>
            <a:r>
              <a:rPr lang="it-IT" sz="1700" b="1" dirty="0" smtClean="0">
                <a:solidFill>
                  <a:srgbClr val="FF0000"/>
                </a:solidFill>
                <a:latin typeface="Times New Roman" pitchFamily="18" charset="0"/>
              </a:rPr>
              <a:t>IL  15 %     CON    PSA    “ SINE  PSORIASI ”   CUTE / UNGHIE</a:t>
            </a:r>
            <a:endParaRPr lang="it-IT" sz="17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8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 smtClean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it-IT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PREVALENZA </a:t>
            </a:r>
            <a:r>
              <a:rPr lang="it-IT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STIMATA </a:t>
            </a:r>
            <a:endParaRPr lang="it-IT" sz="1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b="1" dirty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000" dirty="0" smtClean="0">
                <a:solidFill>
                  <a:srgbClr val="FFFF00"/>
                </a:solidFill>
                <a:latin typeface="Times New Roman" pitchFamily="18" charset="0"/>
              </a:rPr>
              <a:t>CIRCA  L’</a:t>
            </a: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it-IT" sz="3500" b="1" dirty="0" smtClean="0">
                <a:solidFill>
                  <a:srgbClr val="FF0000"/>
                </a:solidFill>
                <a:latin typeface="Times New Roman" pitchFamily="18" charset="0"/>
              </a:rPr>
              <a:t>1.2</a:t>
            </a:r>
            <a:r>
              <a:rPr lang="it-IT" sz="35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3500" b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it-IT" sz="2000" dirty="0" smtClean="0">
                <a:solidFill>
                  <a:srgbClr val="FFFF00"/>
                </a:solidFill>
                <a:latin typeface="Times New Roman" pitchFamily="18" charset="0"/>
              </a:rPr>
              <a:t>DELLA   </a:t>
            </a:r>
            <a:r>
              <a:rPr lang="it-IT" sz="2000" dirty="0">
                <a:solidFill>
                  <a:srgbClr val="FFFF00"/>
                </a:solidFill>
                <a:latin typeface="Times New Roman" pitchFamily="18" charset="0"/>
              </a:rPr>
              <a:t>POPOLAZIONE </a:t>
            </a:r>
            <a:r>
              <a:rPr lang="it-IT" sz="2000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2000" dirty="0">
                <a:solidFill>
                  <a:srgbClr val="FFFF00"/>
                </a:solidFill>
                <a:latin typeface="Times New Roman" pitchFamily="18" charset="0"/>
              </a:rPr>
              <a:t>ITALIANA </a:t>
            </a:r>
            <a:endParaRPr lang="it-IT" sz="20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100" b="1" i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PREVALENZA  DOPPIA RISPETTO   A  QUELLA  DELL’ AR   ( CIRCA  0.6  % ) !</a:t>
            </a:r>
            <a:endParaRPr lang="it-IT" sz="21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1400" b="1" dirty="0" smtClean="0">
                <a:solidFill>
                  <a:srgbClr val="FFFF00"/>
                </a:solidFill>
                <a:latin typeface="Bradley Hand ITC" pitchFamily="66" charset="0"/>
              </a:rPr>
              <a:t>  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</a:rPr>
              <a:t>E L’ </a:t>
            </a:r>
            <a:r>
              <a:rPr lang="it-IT" sz="1400" b="1" dirty="0" smtClean="0">
                <a:solidFill>
                  <a:srgbClr val="04FC2D"/>
                </a:solidFill>
                <a:latin typeface="+mj-lt"/>
              </a:rPr>
              <a:t>ESORDIO DELLA ARTRITE </a:t>
            </a:r>
            <a:r>
              <a:rPr lang="it-IT" sz="1400" b="1" dirty="0" err="1" smtClean="0">
                <a:solidFill>
                  <a:srgbClr val="FFFF00"/>
                </a:solidFill>
                <a:latin typeface="+mj-lt"/>
              </a:rPr>
              <a:t>CI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</a:rPr>
              <a:t> PUO’ ESSERE A </a:t>
            </a:r>
            <a:r>
              <a:rPr lang="it-IT" sz="1400" b="1" dirty="0" smtClean="0">
                <a:solidFill>
                  <a:srgbClr val="04FC2D"/>
                </a:solidFill>
                <a:latin typeface="+mj-lt"/>
              </a:rPr>
              <a:t>QUALSIASI ETA’ DELLA VITA. 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1400" b="1" dirty="0" smtClean="0">
                <a:solidFill>
                  <a:srgbClr val="04FC2D"/>
                </a:solidFill>
                <a:latin typeface="+mj-lt"/>
              </a:rPr>
              <a:t> ESPERIENZA PERSONALE :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1400" b="1" dirty="0" smtClean="0">
                <a:solidFill>
                  <a:srgbClr val="04FC2D"/>
                </a:solidFill>
                <a:latin typeface="+mj-lt"/>
              </a:rPr>
              <a:t>  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</a:rPr>
              <a:t>UNA   BAMBINA  </a:t>
            </a:r>
            <a:r>
              <a:rPr lang="it-IT" sz="1400" b="1" dirty="0" err="1" smtClean="0">
                <a:solidFill>
                  <a:srgbClr val="FF0000"/>
                </a:solidFill>
                <a:latin typeface="+mj-lt"/>
              </a:rPr>
              <a:t>DI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</a:rPr>
              <a:t>   2 ANNI   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</a:rPr>
              <a:t>LA  MIA PIU PICCOLA PAZIENTE,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1400" b="1" dirty="0" smtClean="0">
                <a:solidFill>
                  <a:srgbClr val="FF0000"/>
                </a:solidFill>
                <a:latin typeface="+mj-lt"/>
              </a:rPr>
              <a:t>UNA  DONNA   </a:t>
            </a:r>
            <a:r>
              <a:rPr lang="it-IT" sz="1400" b="1" dirty="0" err="1" smtClean="0">
                <a:solidFill>
                  <a:srgbClr val="FF0000"/>
                </a:solidFill>
                <a:latin typeface="+mj-lt"/>
              </a:rPr>
              <a:t>DI</a:t>
            </a:r>
            <a:r>
              <a:rPr lang="it-IT" sz="1400" b="1" dirty="0" smtClean="0">
                <a:solidFill>
                  <a:srgbClr val="FF0000"/>
                </a:solidFill>
                <a:latin typeface="+mj-lt"/>
              </a:rPr>
              <a:t> 94 ANNI 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</a:rPr>
              <a:t>LA MIA PIU’ ANZIANA PAZIENTE 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it-IT" sz="1400" b="1" dirty="0" smtClean="0">
              <a:solidFill>
                <a:srgbClr val="FFFF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it-IT" sz="1200" dirty="0" smtClean="0"/>
          </a:p>
          <a:p>
            <a:pPr algn="ctr">
              <a:spcBef>
                <a:spcPct val="50000"/>
              </a:spcBef>
              <a:buNone/>
            </a:pPr>
            <a:r>
              <a:rPr lang="it-IT" sz="1200" dirty="0" smtClean="0"/>
              <a:t> </a:t>
            </a:r>
            <a:r>
              <a:rPr lang="it-IT" sz="15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* </a:t>
            </a:r>
            <a:r>
              <a:rPr lang="it-IT" sz="15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Zachariae</a:t>
            </a:r>
            <a:r>
              <a:rPr lang="it-IT" sz="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H. Am J </a:t>
            </a:r>
            <a:r>
              <a:rPr lang="it-IT" sz="1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clin</a:t>
            </a:r>
            <a:r>
              <a:rPr lang="it-IT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dermatol</a:t>
            </a:r>
            <a:r>
              <a:rPr lang="it-IT" sz="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2003        </a:t>
            </a:r>
            <a:r>
              <a:rPr lang="it-IT" sz="15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Brockbank</a:t>
            </a:r>
            <a:r>
              <a:rPr lang="it-IT" sz="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JE </a:t>
            </a:r>
            <a:r>
              <a:rPr lang="it-IT" sz="1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Arthr</a:t>
            </a:r>
            <a:r>
              <a:rPr lang="it-IT" sz="15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500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2001</a:t>
            </a:r>
            <a:endParaRPr lang="it-IT" sz="15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</a:rPr>
              <a:t>GENETICA       DELLA      PSA</a:t>
            </a:r>
            <a:endParaRPr lang="it-IT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571612"/>
            <a:ext cx="8570943" cy="54721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it-IT" sz="1000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it-IT" sz="1200" b="1" dirty="0">
                <a:solidFill>
                  <a:srgbClr val="FFFF00"/>
                </a:solidFill>
                <a:latin typeface="Times New Roman" pitchFamily="18" charset="0"/>
              </a:rPr>
              <a:t>LA    </a:t>
            </a:r>
            <a:r>
              <a:rPr lang="it-IT" sz="1200" b="1" dirty="0" smtClean="0">
                <a:solidFill>
                  <a:srgbClr val="FFFF00"/>
                </a:solidFill>
                <a:latin typeface="Times New Roman" pitchFamily="18" charset="0"/>
              </a:rPr>
              <a:t>PSA    </a:t>
            </a:r>
            <a:r>
              <a:rPr lang="it-IT" sz="1200" b="1" dirty="0">
                <a:solidFill>
                  <a:srgbClr val="FFFF00"/>
                </a:solidFill>
                <a:latin typeface="Times New Roman" pitchFamily="18" charset="0"/>
              </a:rPr>
              <a:t>SI   SVILUPPA     SULLA      BASE     </a:t>
            </a:r>
            <a:r>
              <a:rPr lang="it-IT" sz="1200" b="1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it-IT" sz="1200" b="1" dirty="0">
                <a:solidFill>
                  <a:srgbClr val="FFFF00"/>
                </a:solidFill>
                <a:latin typeface="Times New Roman" pitchFamily="18" charset="0"/>
              </a:rPr>
              <a:t>     UNA 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1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200" b="1" dirty="0">
                <a:solidFill>
                  <a:srgbClr val="00FF00"/>
                </a:solidFill>
                <a:latin typeface="Times New Roman" pitchFamily="18" charset="0"/>
              </a:rPr>
              <a:t>     </a:t>
            </a: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PREDISPOSIZIONE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GENETICA </a:t>
            </a:r>
            <a:r>
              <a:rPr lang="it-IT" sz="2000" dirty="0" smtClean="0">
                <a:solidFill>
                  <a:srgbClr val="FFFF00"/>
                </a:solidFill>
                <a:latin typeface="Times New Roman" pitchFamily="18" charset="0"/>
              </a:rPr>
              <a:t>, </a:t>
            </a:r>
            <a:endParaRPr lang="it-IT" sz="20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8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900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it-IT" sz="1200" b="1" dirty="0" smtClean="0">
                <a:solidFill>
                  <a:srgbClr val="FFFF00"/>
                </a:solidFill>
                <a:latin typeface="Times New Roman" pitchFamily="18" charset="0"/>
              </a:rPr>
              <a:t>ED    </a:t>
            </a:r>
            <a:r>
              <a:rPr lang="it-IT" sz="1200" b="1" dirty="0">
                <a:solidFill>
                  <a:srgbClr val="FFFF00"/>
                </a:solidFill>
                <a:latin typeface="Times New Roman" pitchFamily="18" charset="0"/>
              </a:rPr>
              <a:t>E</a:t>
            </a:r>
            <a:r>
              <a:rPr lang="it-IT" sz="1200" b="1" dirty="0" smtClean="0">
                <a:solidFill>
                  <a:srgbClr val="FFFF00"/>
                </a:solidFill>
                <a:latin typeface="Times New Roman" pitchFamily="18" charset="0"/>
              </a:rPr>
              <a:t>’     NOTA     A     </a:t>
            </a:r>
            <a:r>
              <a:rPr lang="it-IT" sz="1200" b="1" dirty="0">
                <a:solidFill>
                  <a:srgbClr val="FFFF00"/>
                </a:solidFill>
                <a:latin typeface="Times New Roman" pitchFamily="18" charset="0"/>
              </a:rPr>
              <a:t>TUTTI </a:t>
            </a:r>
            <a:r>
              <a:rPr lang="it-IT" sz="1200" b="1" dirty="0" smtClean="0">
                <a:solidFill>
                  <a:srgbClr val="FFFF00"/>
                </a:solidFill>
                <a:latin typeface="Times New Roman" pitchFamily="18" charset="0"/>
              </a:rPr>
              <a:t>   LA</a:t>
            </a:r>
            <a:endParaRPr lang="it-IT" sz="1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900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FAMILIARITA’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   DELLA    MALATTIA .</a:t>
            </a:r>
            <a:endParaRPr lang="it-IT" sz="20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8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900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UN  </a:t>
            </a:r>
            <a:r>
              <a:rPr lang="it-IT" sz="1200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IMPORTANTE </a:t>
            </a:r>
            <a:r>
              <a:rPr lang="it-IT" sz="1200" dirty="0" smtClean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RUOLO  </a:t>
            </a:r>
            <a:r>
              <a:rPr lang="it-IT" sz="1200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SEMBRANO  </a:t>
            </a:r>
            <a:r>
              <a:rPr lang="it-IT" sz="1200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AVERE  </a:t>
            </a:r>
            <a:r>
              <a:rPr lang="it-IT" sz="1200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GLI 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1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400" b="1" dirty="0">
                <a:solidFill>
                  <a:srgbClr val="00FF00"/>
                </a:solidFill>
                <a:latin typeface="Times New Roman" pitchFamily="18" charset="0"/>
              </a:rPr>
              <a:t>   </a:t>
            </a: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ANTIGENI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   HLA     </a:t>
            </a:r>
            <a:r>
              <a:rPr lang="it-IT" sz="2000" b="1" dirty="0" err="1">
                <a:solidFill>
                  <a:srgbClr val="00FF00"/>
                </a:solidFill>
                <a:latin typeface="Times New Roman" pitchFamily="18" charset="0"/>
              </a:rPr>
              <a:t>DI</a:t>
            </a: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it-IT" sz="2000" b="1" dirty="0" smtClean="0">
                <a:solidFill>
                  <a:srgbClr val="00FF00"/>
                </a:solidFill>
                <a:latin typeface="Times New Roman" pitchFamily="18" charset="0"/>
              </a:rPr>
              <a:t>   CLASSE  </a:t>
            </a: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I</a:t>
            </a:r>
            <a:r>
              <a:rPr lang="it-IT" sz="20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18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900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( CONTRARIAMENTE  ALL’AR  IN  CUI  SVOLGONO  UN  RUOLO  PIU’  IMPORTANTE  QUELLI  </a:t>
            </a:r>
            <a:r>
              <a:rPr lang="it-IT" sz="1200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it-IT" sz="1200" dirty="0">
                <a:solidFill>
                  <a:srgbClr val="FFFF00"/>
                </a:solidFill>
                <a:latin typeface="Times New Roman" pitchFamily="18" charset="0"/>
              </a:rPr>
              <a:t>  CLASSE  II  ) :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1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2">
              <a:lnSpc>
                <a:spcPct val="80000"/>
              </a:lnSpc>
            </a:pPr>
            <a:r>
              <a:rPr lang="it-IT" sz="2000" b="1" dirty="0">
                <a:solidFill>
                  <a:srgbClr val="00FF00"/>
                </a:solidFill>
                <a:latin typeface="Times New Roman" pitchFamily="18" charset="0"/>
              </a:rPr>
              <a:t>CW6 ,   ALLELE  * 0602</a:t>
            </a:r>
          </a:p>
          <a:p>
            <a:pPr lvl="2">
              <a:lnSpc>
                <a:spcPct val="80000"/>
              </a:lnSpc>
            </a:pPr>
            <a:r>
              <a:rPr lang="it-IT" sz="1400" b="1" dirty="0">
                <a:solidFill>
                  <a:srgbClr val="00FF00"/>
                </a:solidFill>
                <a:latin typeface="Times New Roman" pitchFamily="18" charset="0"/>
              </a:rPr>
              <a:t>B17</a:t>
            </a:r>
          </a:p>
          <a:p>
            <a:pPr lvl="2">
              <a:lnSpc>
                <a:spcPct val="80000"/>
              </a:lnSpc>
            </a:pPr>
            <a:r>
              <a:rPr lang="it-IT" sz="1400" b="1" dirty="0" smtClean="0">
                <a:solidFill>
                  <a:srgbClr val="00FF00"/>
                </a:solidFill>
                <a:latin typeface="Times New Roman" pitchFamily="18" charset="0"/>
              </a:rPr>
              <a:t>B 38  ,   B39</a:t>
            </a:r>
            <a:endParaRPr lang="it-IT" sz="14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 lvl="2">
              <a:lnSpc>
                <a:spcPct val="80000"/>
              </a:lnSpc>
            </a:pPr>
            <a:r>
              <a:rPr lang="it-IT" sz="1400" b="1" dirty="0">
                <a:solidFill>
                  <a:srgbClr val="00FF00"/>
                </a:solidFill>
                <a:latin typeface="Times New Roman" pitchFamily="18" charset="0"/>
              </a:rPr>
              <a:t>B27    </a:t>
            </a:r>
            <a:r>
              <a:rPr lang="it-IT" sz="1400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it-IT" sz="1400" dirty="0">
                <a:solidFill>
                  <a:srgbClr val="FFFF00"/>
                </a:solidFill>
                <a:latin typeface="Times New Roman" pitchFamily="18" charset="0"/>
              </a:rPr>
              <a:t>( NELLE  FORME  PELVI – SPONDILITICHE )</a:t>
            </a:r>
          </a:p>
          <a:p>
            <a:pPr lvl="2">
              <a:lnSpc>
                <a:spcPct val="80000"/>
              </a:lnSpc>
            </a:pPr>
            <a:endParaRPr lang="it-IT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>
              <a:lnSpc>
                <a:spcPct val="80000"/>
              </a:lnSpc>
            </a:pPr>
            <a:endParaRPr lang="it-IT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400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it-IT" sz="1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it-IT" sz="10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000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1142984"/>
            <a:ext cx="8401080" cy="914400"/>
          </a:xfrm>
        </p:spPr>
        <p:txBody>
          <a:bodyPr/>
          <a:lstStyle/>
          <a:p>
            <a:pPr algn="ctr"/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CLINICA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348" y="2857496"/>
            <a:ext cx="7772400" cy="3286148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DELLA</a:t>
            </a:r>
          </a:p>
          <a:p>
            <a:pPr algn="ctr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sz="4000" dirty="0" smtClean="0">
                <a:solidFill>
                  <a:srgbClr val="FF0000"/>
                </a:solidFill>
              </a:rPr>
              <a:t> ARTRITE   PSORIASICA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34" name="Picture 30" descr="img5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643050"/>
            <a:ext cx="3286148" cy="1500198"/>
          </a:xfrm>
          <a:prstGeom prst="rect">
            <a:avLst/>
          </a:prstGeom>
          <a:noFill/>
        </p:spPr>
      </p:pic>
      <p:pic>
        <p:nvPicPr>
          <p:cNvPr id="354335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1" y="4071942"/>
            <a:ext cx="1714511" cy="251460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571612"/>
            <a:ext cx="2051050" cy="2740025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786322"/>
            <a:ext cx="3105150" cy="188595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00892" y="1428736"/>
            <a:ext cx="1428760" cy="2357454"/>
          </a:xfrm>
          <a:prstGeom prst="rect">
            <a:avLst/>
          </a:prstGeom>
        </p:spPr>
      </p:pic>
      <p:pic>
        <p:nvPicPr>
          <p:cNvPr id="10" name="Picture 4" descr="natal cleft"/>
          <p:cNvPicPr>
            <a:picLocks noChangeAspect="1" noChangeArrowheads="1"/>
          </p:cNvPicPr>
          <p:nvPr/>
        </p:nvPicPr>
        <p:blipFill>
          <a:blip r:embed="rId8" cstate="print"/>
          <a:srcRect l="1755" r="7018"/>
          <a:stretch>
            <a:fillRect/>
          </a:stretch>
        </p:blipFill>
        <p:spPr bwMode="auto">
          <a:xfrm>
            <a:off x="7286644" y="4357694"/>
            <a:ext cx="1571636" cy="225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2285984" y="500042"/>
            <a:ext cx="4950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PSORIASI      CUTANEA     ED     ONICOPSORIASI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428604"/>
            <a:ext cx="7858180" cy="12255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PROBLEMATICA    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285860"/>
            <a:ext cx="8715436" cy="525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it-IT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La Psoriasi può essere presente ma  rimanere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 sconosciuta   nelle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seguent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i sedi 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fessura </a:t>
            </a: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interglutea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, sottomammaria, a livello ombelicale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Onicopatia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psoriasica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: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ha  una   più  forte  associazione  con   l’ PSA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 rispetto  alla Psoriasi cutanea</a:t>
            </a:r>
            <a:endParaRPr lang="it-IT" sz="28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8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i="1" dirty="0" smtClean="0">
                <a:solidFill>
                  <a:srgbClr val="FF0000"/>
                </a:solidFill>
                <a:latin typeface="Comic Sans MS" pitchFamily="66" charset="0"/>
              </a:rPr>
              <a:t>   Spesso    le   unghie   non  sono osservate dai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i="1" dirty="0" smtClean="0">
                <a:solidFill>
                  <a:srgbClr val="FF0000"/>
                </a:solidFill>
                <a:latin typeface="Comic Sans MS" pitchFamily="66" charset="0"/>
              </a:rPr>
              <a:t>   Medici, compresi  a  volte  anche  i  Reumatologi 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800" b="1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10000"/>
              </a:lnSpc>
              <a:spcBef>
                <a:spcPct val="50000"/>
              </a:spcBef>
              <a:buFontTx/>
              <a:buChar char="–"/>
              <a:defRPr/>
            </a:pPr>
            <a:endParaRPr lang="en-GB" sz="2400" dirty="0" smtClean="0">
              <a:latin typeface="Comic Sans MS" pitchFamily="66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8243888" y="333375"/>
            <a:ext cx="720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353454" cy="571504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ARTRITE   PSORIASICA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TESSUTI    “ BERSAGLIO ”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071546"/>
            <a:ext cx="8858312" cy="54292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  HA  COME  TESSUTI – BERSAGLIO  tessuti  diversi  da  quelli dell’ Artrite  Reumatoide 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ENTESI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t-IT" sz="1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LA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CARTILAGINE   FIBROIALINA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t-IT" sz="12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’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OSSO  SUBCONDRALE   O  PERIARTICOLARE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CAPSULE   ARTICOLARI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GUAINE TENDINEE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9FF09"/>
                </a:solidFill>
                <a:latin typeface="Comic Sans MS" pitchFamily="66" charset="0"/>
              </a:rPr>
              <a:t>IL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PERIOSTIO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9FF09"/>
                </a:solidFill>
                <a:latin typeface="Comic Sans MS" pitchFamily="66" charset="0"/>
              </a:rPr>
              <a:t>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PARAARTICOLARE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LE  STRUTTURE ANATOMICHE   PRINCIPALMENTE  COINVOLTE  SONO: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SINCONDROSI   SACRO - ILIACHE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STERNO - CLAVEARI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ACROMIO - CLAVEARI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COSTO - STERNALI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SINFISI   INTERVERTEBRALI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LA   SINFISI   PUBICA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L’    ARTICOLAZIONE    MANUBRIO - STERNALE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ARTICOLAZIONI    COSTO - VERTEBRALI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ARTICOLAZIONI    INTERAPOFISARIE   VERTEBRALI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ARTICOLAZIONI    IFD  DELLE  DITA  DELLE  MANI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ARTICOLAZIONI    DIARTRODIALI   PERIFERICHE   SOPRATTUTTO  DEGLI  ARTI  INFERIORI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      (in particolare GINOCCHIA e CAVIGLIE), POLSI, GOMITI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  TENDINE </a:t>
            </a:r>
            <a:r>
              <a:rPr lang="it-IT" sz="1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D’ACHILLE</a:t>
            </a: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LA   CUFFIA DEI ROTATORI DELLE SPALLE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LE   REGIONI TROCANTERICHE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    TENDINI E LE LORO GUAINE DEI FLESSORI DELLE MANI 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7166"/>
            <a:ext cx="3671887" cy="3322638"/>
          </a:xfrm>
          <a:prstGeom prst="rect">
            <a:avLst/>
          </a:prstGeom>
          <a:noFill/>
        </p:spPr>
      </p:pic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71942"/>
            <a:ext cx="3857652" cy="2622552"/>
          </a:xfrm>
          <a:prstGeom prst="rect">
            <a:avLst/>
          </a:prstGeom>
          <a:noFill/>
        </p:spPr>
      </p:pic>
      <p:pic>
        <p:nvPicPr>
          <p:cNvPr id="37376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4286256"/>
            <a:ext cx="3744913" cy="2409825"/>
          </a:xfrm>
          <a:prstGeom prst="rect">
            <a:avLst/>
          </a:prstGeom>
          <a:noFill/>
        </p:spPr>
      </p:pic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5072066" y="357166"/>
          <a:ext cx="3643313" cy="3571900"/>
        </p:xfrm>
        <a:graphic>
          <a:graphicData uri="http://schemas.openxmlformats.org/presentationml/2006/ole">
            <p:oleObj spid="_x0000_s101378" name="Acrobat Document" r:id="rId7" imgW="14096887" imgH="10020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SPA 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04FC2D"/>
                </a:solidFill>
              </a:rPr>
              <a:t> </a:t>
            </a:r>
            <a:r>
              <a:rPr lang="it-IT" sz="2400" b="1" dirty="0" err="1" smtClean="0">
                <a:solidFill>
                  <a:srgbClr val="04FC2D"/>
                </a:solidFill>
              </a:rPr>
              <a:t>Parasindesmofiti</a:t>
            </a:r>
            <a:endParaRPr lang="it-IT" sz="2400" b="1" dirty="0">
              <a:solidFill>
                <a:srgbClr val="04FC2D"/>
              </a:solidFill>
            </a:endParaRPr>
          </a:p>
        </p:txBody>
      </p:sp>
      <p:graphicFrame>
        <p:nvGraphicFramePr>
          <p:cNvPr id="822275" name="Object 3"/>
          <p:cNvGraphicFramePr>
            <a:graphicFrameLocks noChangeAspect="1"/>
          </p:cNvGraphicFramePr>
          <p:nvPr/>
        </p:nvGraphicFramePr>
        <p:xfrm>
          <a:off x="1357290" y="1571612"/>
          <a:ext cx="6429420" cy="5000660"/>
        </p:xfrm>
        <a:graphic>
          <a:graphicData uri="http://schemas.openxmlformats.org/presentationml/2006/ole">
            <p:oleObj spid="_x0000_s94210" name="Acrobat Document" r:id="rId3" imgW="11087066" imgH="8620057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14290"/>
            <a:ext cx="8715436" cy="1074759"/>
          </a:xfrm>
          <a:solidFill>
            <a:srgbClr val="000054"/>
          </a:solidFill>
        </p:spPr>
        <p:txBody>
          <a:bodyPr lIns="90488" tIns="44450" rIns="90488" bIns="44450" anchor="b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ARTRITE  PSORIASICA  ( PSA )</a:t>
            </a:r>
            <a:b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en-US" sz="2000" dirty="0">
              <a:latin typeface="Comic Sans MS" pitchFamily="66" charset="0"/>
            </a:endParaRPr>
          </a:p>
        </p:txBody>
      </p:sp>
      <p:pic>
        <p:nvPicPr>
          <p:cNvPr id="46083" name="Picture 6" descr="Logo Reumatologia RG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14575" y="3328988"/>
            <a:ext cx="1198563" cy="1417637"/>
          </a:xfrm>
          <a:noFill/>
        </p:spPr>
      </p:pic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142844" y="1571588"/>
            <a:ext cx="6215106" cy="5286412"/>
          </a:xfrm>
          <a:prstGeom prst="rect">
            <a:avLst/>
          </a:prstGeom>
          <a:solidFill>
            <a:srgbClr val="000044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 E’  UNA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SPONDILOENTESOARTRITE  ( SPA )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 </a:t>
            </a:r>
            <a:r>
              <a:rPr lang="it-IT" sz="20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OSTEO – ARTRO - ENTESOPATIA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2000" b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INFIAMMATORIA</a:t>
            </a:r>
            <a:r>
              <a:rPr lang="it-IT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“ 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1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associata    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 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PSORIASI</a:t>
            </a: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con   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una   Familiarità  per  la  Psoriasi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     con    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Predisposizione     Genetica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per      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Psoriasi </a:t>
            </a: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      che       può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coinvolgere  il 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compartimento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osteo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–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enteso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- articolare   sia   assiale   che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periferico</a:t>
            </a:r>
            <a:endParaRPr lang="it-IT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5" descr="Severe PsAIMG004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572264" y="1643050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PsA S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4357694"/>
            <a:ext cx="2286016" cy="21542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866" name="Picture 2" descr="MVC-009X"/>
          <p:cNvPicPr>
            <a:picLocks noChangeAspect="1" noChangeArrowheads="1"/>
          </p:cNvPicPr>
          <p:nvPr/>
        </p:nvPicPr>
        <p:blipFill>
          <a:blip r:embed="rId2">
            <a:lum bright="24000" contrast="54000"/>
          </a:blip>
          <a:srcRect l="11765"/>
          <a:stretch>
            <a:fillRect/>
          </a:stretch>
        </p:blipFill>
        <p:spPr bwMode="auto">
          <a:xfrm>
            <a:off x="381000" y="1905000"/>
            <a:ext cx="4648200" cy="3951288"/>
          </a:xfrm>
          <a:prstGeom prst="rect">
            <a:avLst/>
          </a:prstGeom>
          <a:noFill/>
        </p:spPr>
      </p:pic>
      <p:sp>
        <p:nvSpPr>
          <p:cNvPr id="80486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86750" cy="1341438"/>
          </a:xfrm>
          <a:noFill/>
        </p:spPr>
        <p:txBody>
          <a:bodyPr/>
          <a:lstStyle/>
          <a:p>
            <a:r>
              <a:rPr lang="en-US" sz="4000" b="0">
                <a:solidFill>
                  <a:srgbClr val="FFFF00"/>
                </a:solidFill>
                <a:latin typeface="Comic Sans MS" pitchFamily="66" charset="0"/>
              </a:rPr>
              <a:t>Spondiloartropatia Psoriasica</a:t>
            </a:r>
            <a:endParaRPr lang="en-GB" sz="4000" b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804868" name="Picture 4" descr="MVC-010X"/>
          <p:cNvPicPr>
            <a:picLocks noChangeAspect="1" noChangeArrowheads="1"/>
          </p:cNvPicPr>
          <p:nvPr/>
        </p:nvPicPr>
        <p:blipFill>
          <a:blip r:embed="rId3">
            <a:lum bright="-6000" contrast="48000"/>
          </a:blip>
          <a:srcRect t="6757" b="5405"/>
          <a:stretch>
            <a:fillRect/>
          </a:stretch>
        </p:blipFill>
        <p:spPr bwMode="auto">
          <a:xfrm>
            <a:off x="5257800" y="1905000"/>
            <a:ext cx="3382963" cy="396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olo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             SINFISITE    PUBICA</a:t>
            </a:r>
          </a:p>
        </p:txBody>
      </p:sp>
      <p:graphicFrame>
        <p:nvGraphicFramePr>
          <p:cNvPr id="833539" name="Object 3"/>
          <p:cNvGraphicFramePr>
            <a:graphicFrameLocks noChangeAspect="1"/>
          </p:cNvGraphicFramePr>
          <p:nvPr/>
        </p:nvGraphicFramePr>
        <p:xfrm>
          <a:off x="1285852" y="1357298"/>
          <a:ext cx="6215106" cy="5286412"/>
        </p:xfrm>
        <a:graphic>
          <a:graphicData uri="http://schemas.openxmlformats.org/presentationml/2006/ole">
            <p:oleObj spid="_x0000_s97282" name="Acrobat Document" r:id="rId3" imgW="11420410" imgH="97536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ENTESITE</a:t>
            </a:r>
            <a:endParaRPr lang="it-IT" sz="2000" dirty="0">
              <a:solidFill>
                <a:srgbClr val="FF0000"/>
              </a:solidFill>
            </a:endParaRPr>
          </a:p>
        </p:txBody>
      </p:sp>
      <p:graphicFrame>
        <p:nvGraphicFramePr>
          <p:cNvPr id="1157122" name="Object 2"/>
          <p:cNvGraphicFramePr>
            <a:graphicFrameLocks noChangeAspect="1"/>
          </p:cNvGraphicFramePr>
          <p:nvPr/>
        </p:nvGraphicFramePr>
        <p:xfrm>
          <a:off x="1285875" y="1714500"/>
          <a:ext cx="6500813" cy="3943350"/>
        </p:xfrm>
        <a:graphic>
          <a:graphicData uri="http://schemas.openxmlformats.org/presentationml/2006/ole">
            <p:oleObj spid="_x0000_s98306" name="Acrobat Document" r:id="rId3" imgW="7819808" imgH="4743315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357166"/>
            <a:ext cx="6437312" cy="6889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Comic Sans MS" pitchFamily="66" charset="0"/>
              </a:rPr>
              <a:t>Entesite</a:t>
            </a:r>
            <a:endParaRPr lang="en-GB" sz="3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964612" cy="5111750"/>
          </a:xfrm>
        </p:spPr>
        <p:txBody>
          <a:bodyPr/>
          <a:lstStyle/>
          <a:p>
            <a:pPr eaLnBrk="1" hangingPunct="1">
              <a:buFont typeface="Symbol" pitchFamily="18" charset="2"/>
              <a:buChar char="·"/>
              <a:defRPr/>
            </a:pP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É la </a:t>
            </a:r>
            <a:r>
              <a:rPr lang="en-GB" sz="2400" dirty="0" err="1" smtClean="0">
                <a:solidFill>
                  <a:srgbClr val="00FF00"/>
                </a:solidFill>
                <a:latin typeface="Comic Sans MS" pitchFamily="66" charset="0"/>
              </a:rPr>
              <a:t>lesione</a:t>
            </a: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GB" sz="2400" dirty="0" err="1" smtClean="0">
                <a:solidFill>
                  <a:srgbClr val="00FF00"/>
                </a:solidFill>
                <a:latin typeface="Comic Sans MS" pitchFamily="66" charset="0"/>
              </a:rPr>
              <a:t>caratterizzante</a:t>
            </a: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 le </a:t>
            </a:r>
            <a:r>
              <a:rPr lang="en-GB" sz="2400" dirty="0" err="1" smtClean="0">
                <a:solidFill>
                  <a:srgbClr val="00FF00"/>
                </a:solidFill>
                <a:latin typeface="Comic Sans MS" pitchFamily="66" charset="0"/>
              </a:rPr>
              <a:t>spondiloentesoartriti</a:t>
            </a:r>
            <a:endParaRPr lang="en-GB" sz="24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130000"/>
              </a:lnSpc>
              <a:buFont typeface="Symbol" pitchFamily="18" charset="2"/>
              <a:buChar char="·"/>
              <a:defRPr/>
            </a:pP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ESEMPIO DI </a:t>
            </a:r>
          </a:p>
          <a:p>
            <a:pPr eaLnBrk="1" hangingPunct="1">
              <a:lnSpc>
                <a:spcPct val="130000"/>
              </a:lnSpc>
              <a:buNone/>
              <a:defRPr/>
            </a:pP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ENTESITE DEL TENDINE D’ACHILLE DESTRO</a:t>
            </a:r>
          </a:p>
        </p:txBody>
      </p:sp>
      <p:pic>
        <p:nvPicPr>
          <p:cNvPr id="40964" name="Picture 4" descr="M24041-110-f07"/>
          <p:cNvPicPr preferRelativeResize="0">
            <a:picLocks noChangeAspect="1" noChangeArrowheads="1"/>
          </p:cNvPicPr>
          <p:nvPr/>
        </p:nvPicPr>
        <p:blipFill>
          <a:blip r:embed="rId2">
            <a:lum contrast="24000"/>
          </a:blip>
          <a:srcRect b="8067"/>
          <a:stretch>
            <a:fillRect/>
          </a:stretch>
        </p:blipFill>
        <p:spPr bwMode="auto">
          <a:xfrm>
            <a:off x="685800" y="3352800"/>
            <a:ext cx="40386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MVC-009X"/>
          <p:cNvPicPr>
            <a:picLocks noChangeAspect="1" noChangeArrowheads="1"/>
          </p:cNvPicPr>
          <p:nvPr/>
        </p:nvPicPr>
        <p:blipFill>
          <a:blip r:embed="rId3">
            <a:lum bright="24000" contrast="30000"/>
          </a:blip>
          <a:srcRect l="26563" t="19666" r="32031" b="30052"/>
          <a:stretch>
            <a:fillRect/>
          </a:stretch>
        </p:blipFill>
        <p:spPr bwMode="auto">
          <a:xfrm>
            <a:off x="5410200" y="3352800"/>
            <a:ext cx="32766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914400"/>
          </a:xfrm>
        </p:spPr>
        <p:txBody>
          <a:bodyPr/>
          <a:lstStyle/>
          <a:p>
            <a:pPr algn="ctr"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RMN</a:t>
            </a:r>
            <a:endParaRPr lang="it-IT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>
            <p:ph idx="1"/>
          </p:nvPr>
        </p:nvGraphicFramePr>
        <p:xfrm>
          <a:off x="1785938" y="1600200"/>
          <a:ext cx="5715000" cy="4900613"/>
        </p:xfrm>
        <a:graphic>
          <a:graphicData uri="http://schemas.openxmlformats.org/presentationml/2006/ole">
            <p:oleObj spid="_x0000_s99330" name="Acrobat Document" r:id="rId3" imgW="14496954" imgH="14963572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28625"/>
            <a:ext cx="771525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Entesite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 DEL TENDINE D’ACHILLE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evoluta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 in  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entesopatia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calcifica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si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associa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entesite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della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fascia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plantare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41987" name="Picture 2" descr="ENTESOPATIE CALCANEA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428868"/>
            <a:ext cx="6286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14313"/>
            <a:ext cx="8607454" cy="928687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                   </a:t>
            </a:r>
            <a:r>
              <a:rPr lang="it-IT" sz="4000" dirty="0" err="1" smtClean="0">
                <a:solidFill>
                  <a:srgbClr val="FF0000"/>
                </a:solidFill>
                <a:latin typeface="Comic Sans MS" pitchFamily="66" charset="0"/>
              </a:rPr>
              <a:t>Dattilite</a:t>
            </a:r>
            <a:endParaRPr lang="it-IT" sz="4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052513"/>
            <a:ext cx="8929687" cy="566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it-IT" sz="12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I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nfiammazione di un intero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dito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, che appare globalmente tumefatto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a “salsicciotto”, 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derivante dall’infiammazione sia dell’articolazione che dei tendini ( </a:t>
            </a:r>
            <a:r>
              <a:rPr lang="it-IT" sz="2400" dirty="0" err="1" smtClean="0">
                <a:solidFill>
                  <a:srgbClr val="00FF00"/>
                </a:solidFill>
                <a:latin typeface="Comic Sans MS" pitchFamily="66" charset="0"/>
              </a:rPr>
              <a:t>sinovite+tenosinovite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Come altre manifestazioni delle SPA può avere un esordio post-traumatico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Spesso unica manifestazione all’esordio, più spesso colpisce le dita dei piedi, in una </a:t>
            </a:r>
            <a:r>
              <a:rPr lang="it-IT" sz="2400" dirty="0" err="1" smtClean="0">
                <a:solidFill>
                  <a:srgbClr val="00FF00"/>
                </a:solidFill>
                <a:latin typeface="Comic Sans MS" pitchFamily="66" charset="0"/>
              </a:rPr>
              <a:t>distribuizione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asimmetrica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    nella   </a:t>
            </a:r>
            <a:r>
              <a:rPr lang="it-IT" sz="4000" dirty="0" smtClean="0">
                <a:solidFill>
                  <a:srgbClr val="00FF00"/>
                </a:solidFill>
                <a:latin typeface="Comic Sans MS" pitchFamily="66" charset="0"/>
              </a:rPr>
              <a:t>Artrite </a:t>
            </a:r>
            <a:r>
              <a:rPr lang="it-IT" sz="4000" dirty="0" err="1" smtClean="0">
                <a:solidFill>
                  <a:srgbClr val="00FF00"/>
                </a:solidFill>
                <a:latin typeface="Comic Sans MS" pitchFamily="66" charset="0"/>
              </a:rPr>
              <a:t>Psoriasica</a:t>
            </a:r>
            <a:r>
              <a:rPr lang="it-IT" sz="40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o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    nell’    </a:t>
            </a:r>
            <a:r>
              <a:rPr lang="it-IT" sz="4000" dirty="0" smtClean="0">
                <a:solidFill>
                  <a:srgbClr val="00FF00"/>
                </a:solidFill>
                <a:latin typeface="Comic Sans MS" pitchFamily="66" charset="0"/>
              </a:rPr>
              <a:t>Artrite  Reattiva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4547" name="Object 3"/>
          <p:cNvGraphicFramePr>
            <a:graphicFrameLocks noChangeAspect="1"/>
          </p:cNvGraphicFramePr>
          <p:nvPr/>
        </p:nvGraphicFramePr>
        <p:xfrm>
          <a:off x="4714876" y="642918"/>
          <a:ext cx="4038600" cy="3786214"/>
        </p:xfrm>
        <a:graphic>
          <a:graphicData uri="http://schemas.openxmlformats.org/presentationml/2006/ole">
            <p:oleObj spid="_x0000_s6146" name="Fotografia Photo Editor" r:id="rId4" imgW="3809524" imgH="3038095" progId="">
              <p:embed/>
            </p:oleObj>
          </a:graphicData>
        </a:graphic>
      </p:graphicFrame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642918"/>
            <a:ext cx="3810000" cy="3857652"/>
          </a:xfrm>
          <a:prstGeom prst="rect">
            <a:avLst/>
          </a:prstGeom>
          <a:noFill/>
        </p:spPr>
      </p:pic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3071802" y="5643578"/>
            <a:ext cx="3000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D a t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 i l i t e</a:t>
            </a:r>
            <a:endParaRPr lang="it-IT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4551" name="Line 7"/>
          <p:cNvSpPr>
            <a:spLocks noChangeShapeType="1"/>
          </p:cNvSpPr>
          <p:nvPr/>
        </p:nvSpPr>
        <p:spPr bwMode="auto">
          <a:xfrm flipV="1">
            <a:off x="5929322" y="2714620"/>
            <a:ext cx="1512888" cy="863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 flipV="1">
            <a:off x="1285852" y="3143248"/>
            <a:ext cx="1512887" cy="863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357166"/>
            <a:ext cx="8750330" cy="625496"/>
          </a:xfrm>
        </p:spPr>
        <p:txBody>
          <a:bodyPr/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EXTRA - ARTICULAR  INVOLVEMENT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42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25538"/>
            <a:ext cx="8820150" cy="5732462"/>
          </a:xfrm>
        </p:spPr>
        <p:txBody>
          <a:bodyPr>
            <a:normAutofit/>
          </a:bodyPr>
          <a:lstStyle/>
          <a:p>
            <a:pPr>
              <a:buFont typeface="Symbol" pitchFamily="18" charset="2"/>
              <a:buChar char="·"/>
            </a:pPr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Skin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changes (psoriasis)</a:t>
            </a:r>
          </a:p>
          <a:p>
            <a:pPr>
              <a:buFont typeface="Symbol" pitchFamily="18" charset="2"/>
              <a:buChar char="·"/>
            </a:pPr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Nail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involvement (psoriasis)</a:t>
            </a:r>
          </a:p>
          <a:p>
            <a:pPr>
              <a:buFont typeface="Symbol" pitchFamily="18" charset="2"/>
              <a:buChar char="·"/>
            </a:pPr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Eye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involvement: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iritis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in 7% of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PsA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patients (more frequent in HLA-B27</a:t>
            </a:r>
            <a:r>
              <a:rPr lang="en-GB" sz="24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+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)</a:t>
            </a:r>
          </a:p>
          <a:p>
            <a:pPr>
              <a:buFont typeface="Symbol" pitchFamily="18" charset="2"/>
              <a:buChar char="·"/>
            </a:pPr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Oral ulceration, </a:t>
            </a:r>
            <a:r>
              <a:rPr lang="en-GB" sz="2400" b="1" dirty="0" err="1">
                <a:solidFill>
                  <a:srgbClr val="FF0000"/>
                </a:solidFill>
                <a:latin typeface="Comic Sans MS" pitchFamily="66" charset="0"/>
              </a:rPr>
              <a:t>urethritis</a:t>
            </a:r>
            <a:r>
              <a:rPr lang="en-GB" sz="2400" b="1" dirty="0">
                <a:solidFill>
                  <a:srgbClr val="FF0000"/>
                </a:solidFill>
                <a:latin typeface="Comic Sans MS" pitchFamily="66" charset="0"/>
              </a:rPr>
              <a:t>, aortic valve disease 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(uncommon)</a:t>
            </a:r>
          </a:p>
        </p:txBody>
      </p:sp>
      <p:pic>
        <p:nvPicPr>
          <p:cNvPr id="842756" name="Picture 4" descr="E:\Hochberg\images\151FF2.jpg"/>
          <p:cNvPicPr>
            <a:picLocks noChangeAspect="1" noChangeArrowheads="1"/>
          </p:cNvPicPr>
          <p:nvPr/>
        </p:nvPicPr>
        <p:blipFill>
          <a:blip r:embed="rId2" r:link="rId3">
            <a:lum contrast="12000"/>
          </a:blip>
          <a:srcRect l="1321" t="1981" b="10892"/>
          <a:stretch>
            <a:fillRect/>
          </a:stretch>
        </p:blipFill>
        <p:spPr bwMode="auto">
          <a:xfrm>
            <a:off x="2500298" y="4357694"/>
            <a:ext cx="4500594" cy="229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>FORME 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</a:rPr>
              <a:t>   CLINICHE     </a:t>
            </a:r>
            <a:r>
              <a:rPr lang="it-IT" sz="2400" dirty="0" err="1" smtClean="0">
                <a:solidFill>
                  <a:srgbClr val="FF0000"/>
                </a:solidFill>
                <a:latin typeface="Times New Roman" pitchFamily="18" charset="0"/>
              </a:rPr>
              <a:t>DI</a:t>
            </a:r>
            <a:r>
              <a:rPr lang="it-IT" sz="2400" dirty="0" smtClean="0">
                <a:solidFill>
                  <a:srgbClr val="FF0000"/>
                </a:solidFill>
                <a:latin typeface="Times New Roman" pitchFamily="18" charset="0"/>
              </a:rPr>
              <a:t>   PSA</a:t>
            </a:r>
            <a: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4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1600" dirty="0">
                <a:solidFill>
                  <a:srgbClr val="FFFF00"/>
                </a:solidFill>
                <a:latin typeface="Times New Roman" pitchFamily="18" charset="0"/>
              </a:rPr>
              <a:t>(  WRIGHT  AND  MOLL  1973 )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205038"/>
            <a:ext cx="8642350" cy="3921125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it-IT" sz="1800" b="1" i="1" dirty="0">
                <a:solidFill>
                  <a:srgbClr val="00FF00"/>
                </a:solidFill>
                <a:latin typeface="Times New Roman" pitchFamily="18" charset="0"/>
              </a:rPr>
              <a:t>OLIGOARTRITE   ASIMMETRICA                 60 %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it-IT" sz="18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it-IT" sz="1800" b="1" i="1" dirty="0">
                <a:solidFill>
                  <a:srgbClr val="00FF00"/>
                </a:solidFill>
                <a:latin typeface="Times New Roman" pitchFamily="18" charset="0"/>
              </a:rPr>
              <a:t>POLIARTRITE   SIMMETRICA               15 – 20 %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it-IT" sz="18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it-IT" sz="1800" b="1" i="1" dirty="0">
                <a:solidFill>
                  <a:srgbClr val="00FF00"/>
                </a:solidFill>
                <a:latin typeface="Times New Roman" pitchFamily="18" charset="0"/>
              </a:rPr>
              <a:t>FORMA   PELVISPONDILITICA              5 – 10 %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it-IT" sz="18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it-IT" sz="1800" b="1" i="1" dirty="0">
                <a:solidFill>
                  <a:srgbClr val="00FF00"/>
                </a:solidFill>
                <a:latin typeface="Times New Roman" pitchFamily="18" charset="0"/>
              </a:rPr>
              <a:t>PATTERN  PREDOMINANTE   IFD         5 – 10 %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it-IT" sz="18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it-IT" sz="1800" b="1" i="1" dirty="0">
                <a:solidFill>
                  <a:srgbClr val="00FF00"/>
                </a:solidFill>
                <a:latin typeface="Times New Roman" pitchFamily="18" charset="0"/>
              </a:rPr>
              <a:t>MUTILANTE                                                  1 – 2 %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43998" cy="714380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    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   CLASSIFICAZIONE    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071" y="1285860"/>
            <a:ext cx="796345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856662" cy="706437"/>
          </a:xfrm>
        </p:spPr>
        <p:txBody>
          <a:bodyPr/>
          <a:lstStyle/>
          <a:p>
            <a:r>
              <a:rPr lang="it-IT" sz="3000" b="1">
                <a:solidFill>
                  <a:srgbClr val="FF0000"/>
                </a:solidFill>
                <a:latin typeface="Times New Roman" pitchFamily="18" charset="0"/>
              </a:rPr>
              <a:t>AGGRESSIVITA’  CLINICA  DELLA  MALATTIA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786812" cy="5040312"/>
          </a:xfrm>
        </p:spPr>
        <p:txBody>
          <a:bodyPr/>
          <a:lstStyle/>
          <a:p>
            <a:pPr>
              <a:buFontTx/>
              <a:buNone/>
            </a:pPr>
            <a:r>
              <a:rPr lang="it-IT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it-IT" sz="2400" dirty="0">
                <a:solidFill>
                  <a:srgbClr val="FFFF00"/>
                </a:solidFill>
                <a:latin typeface="Times New Roman" pitchFamily="18" charset="0"/>
              </a:rPr>
              <a:t>CONTRARIAMENTE   A    QUELLO    CHE     SI    RITENEVA   IN    UN   VICINO    PASSATO,   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L’PSA</a:t>
            </a:r>
            <a:endParaRPr lang="it-IT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it-IT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it-IT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it-IT" sz="2800" b="1" dirty="0">
                <a:solidFill>
                  <a:srgbClr val="00FF00"/>
                </a:solidFill>
                <a:latin typeface="Times New Roman" pitchFamily="18" charset="0"/>
              </a:rPr>
              <a:t>IN   CIRCA   IL   20 %   DEI   PAZIENTI</a:t>
            </a:r>
          </a:p>
          <a:p>
            <a:pPr>
              <a:buFontTx/>
              <a:buNone/>
            </a:pPr>
            <a:r>
              <a:rPr lang="it-IT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it-IT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it-IT" sz="2400" dirty="0">
                <a:solidFill>
                  <a:srgbClr val="FFFF00"/>
                </a:solidFill>
                <a:latin typeface="Times New Roman" pitchFamily="18" charset="0"/>
              </a:rPr>
              <a:t>PROVOCA   UNA </a:t>
            </a:r>
          </a:p>
          <a:p>
            <a:pPr>
              <a:buFontTx/>
              <a:buNone/>
            </a:pPr>
            <a:endParaRPr lang="it-IT" sz="2400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it-IT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it-IT" sz="2800" b="1" dirty="0">
                <a:solidFill>
                  <a:srgbClr val="00FF00"/>
                </a:solidFill>
                <a:latin typeface="Times New Roman" pitchFamily="18" charset="0"/>
              </a:rPr>
              <a:t>MALATTIA   DESTRUENTE   E   INVALIDANTE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7772400" cy="500066"/>
          </a:xfrm>
        </p:spPr>
        <p:txBody>
          <a:bodyPr/>
          <a:lstStyle/>
          <a:p>
            <a:r>
              <a:rPr lang="it-IT" sz="2400" b="0" dirty="0">
                <a:solidFill>
                  <a:srgbClr val="FFFF00"/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                               </a:t>
            </a:r>
            <a:r>
              <a:rPr lang="it-IT" sz="2000" b="0" dirty="0" smtClean="0">
                <a:solidFill>
                  <a:srgbClr val="FF0000"/>
                </a:solidFill>
                <a:latin typeface="Comic Sans MS" pitchFamily="66" charset="0"/>
              </a:rPr>
              <a:t>Artrite   mutilante</a:t>
            </a:r>
            <a:endParaRPr lang="it-IT" sz="2000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2330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3929066"/>
            <a:ext cx="2214578" cy="2714644"/>
          </a:xfrm>
          <a:noFill/>
          <a:ln/>
        </p:spPr>
      </p:pic>
      <p:pic>
        <p:nvPicPr>
          <p:cNvPr id="8233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28670"/>
            <a:ext cx="2214578" cy="280986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6" name="Picture 5" descr="M24041-110-f04"/>
          <p:cNvPicPr preferRelativeResize="0">
            <a:picLocks noChangeAspect="1" noChangeArrowheads="1"/>
          </p:cNvPicPr>
          <p:nvPr/>
        </p:nvPicPr>
        <p:blipFill>
          <a:blip r:embed="rId4"/>
          <a:srcRect t="2031" b="8333"/>
          <a:stretch>
            <a:fillRect/>
          </a:stretch>
        </p:blipFill>
        <p:spPr bwMode="auto">
          <a:xfrm>
            <a:off x="5286380" y="1000108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Mvc-005x"/>
          <p:cNvPicPr>
            <a:picLocks noChangeAspect="1" noChangeArrowheads="1"/>
          </p:cNvPicPr>
          <p:nvPr/>
        </p:nvPicPr>
        <p:blipFill>
          <a:blip r:embed="rId5"/>
          <a:srcRect l="6944" t="9486" r="11458" b="17969"/>
          <a:stretch>
            <a:fillRect/>
          </a:stretch>
        </p:blipFill>
        <p:spPr bwMode="auto">
          <a:xfrm>
            <a:off x="5286380" y="3643314"/>
            <a:ext cx="3429024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00042"/>
            <a:ext cx="8605868" cy="768371"/>
          </a:xfrm>
        </p:spPr>
        <p:txBody>
          <a:bodyPr/>
          <a:lstStyle/>
          <a:p>
            <a:pPr algn="ctr"/>
            <a:r>
              <a:rPr lang="en-GB" sz="2400" dirty="0" err="1">
                <a:solidFill>
                  <a:srgbClr val="FF0000"/>
                </a:solidFill>
                <a:latin typeface="Comic Sans MS" pitchFamily="66" charset="0"/>
              </a:rPr>
              <a:t>Difficoltà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sz="2400" dirty="0" err="1" smtClean="0">
                <a:solidFill>
                  <a:srgbClr val="FF0000"/>
                </a:solidFill>
                <a:latin typeface="Comic Sans MS" pitchFamily="66" charset="0"/>
              </a:rPr>
              <a:t>Diagnostiche</a:t>
            </a:r>
            <a:endParaRPr lang="en-GB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44" y="1500174"/>
            <a:ext cx="8858311" cy="458313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</a:t>
            </a:r>
            <a:r>
              <a:rPr lang="en-GB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coinvolgimento</a:t>
            </a:r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Spondilo</a:t>
            </a:r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– </a:t>
            </a:r>
            <a:r>
              <a:rPr lang="en-GB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Enteso</a:t>
            </a:r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-  </a:t>
            </a:r>
            <a:r>
              <a:rPr lang="en-GB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articolare</a:t>
            </a:r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può</a:t>
            </a:r>
            <a:endParaRPr lang="en-GB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GB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essere</a:t>
            </a:r>
            <a:r>
              <a:rPr lang="en-GB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: </a:t>
            </a:r>
            <a:r>
              <a:rPr lang="en-GB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endParaRPr lang="en-GB" sz="2800" b="1" dirty="0">
              <a:latin typeface="Comic Sans MS" pitchFamily="66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Asintomatico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Mite</a:t>
            </a:r>
            <a:endParaRPr lang="en-GB" dirty="0">
              <a:solidFill>
                <a:srgbClr val="04FC2D"/>
              </a:solidFill>
              <a:latin typeface="Comic Sans MS" pitchFamily="66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GB" dirty="0" err="1">
                <a:solidFill>
                  <a:srgbClr val="04FC2D"/>
                </a:solidFill>
                <a:latin typeface="Comic Sans MS" pitchFamily="66" charset="0"/>
              </a:rPr>
              <a:t>Ciclico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 e </a:t>
            </a:r>
            <a:r>
              <a:rPr lang="en-GB" dirty="0" err="1">
                <a:solidFill>
                  <a:srgbClr val="04FC2D"/>
                </a:solidFill>
                <a:latin typeface="Comic Sans MS" pitchFamily="66" charset="0"/>
              </a:rPr>
              <a:t>transitorio</a:t>
            </a:r>
            <a:endParaRPr lang="en-GB" dirty="0">
              <a:solidFill>
                <a:srgbClr val="04FC2D"/>
              </a:solidFill>
              <a:latin typeface="Comic Sans MS" pitchFamily="66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Rheumatoid-like ( </a:t>
            </a: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spesso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</a:t>
            </a:r>
            <a:r>
              <a:rPr lang="en-GB" dirty="0" err="1">
                <a:solidFill>
                  <a:srgbClr val="04FC2D"/>
                </a:solidFill>
                <a:latin typeface="Comic Sans MS" pitchFamily="66" charset="0"/>
              </a:rPr>
              <a:t>anche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 RF </a:t>
            </a: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positivo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e Anti-CCP </a:t>
            </a: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positivi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)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None/>
            </a:pP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  ( con </a:t>
            </a: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diagnosi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</a:t>
            </a: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errate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 </a:t>
            </a:r>
            <a:r>
              <a:rPr lang="en-GB" dirty="0" err="1" smtClean="0">
                <a:solidFill>
                  <a:srgbClr val="04FC2D"/>
                </a:solidFill>
                <a:latin typeface="Comic Sans MS" pitchFamily="66" charset="0"/>
              </a:rPr>
              <a:t>di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  </a:t>
            </a:r>
            <a:r>
              <a:rPr lang="en-GB" sz="2200" dirty="0" smtClean="0">
                <a:solidFill>
                  <a:srgbClr val="04FC2D"/>
                </a:solidFill>
                <a:latin typeface="Comic Sans MS" pitchFamily="66" charset="0"/>
              </a:rPr>
              <a:t>ARTRITE   REUMATOIDE ! )</a:t>
            </a:r>
            <a:endParaRPr lang="en-GB" sz="2200" dirty="0">
              <a:solidFill>
                <a:srgbClr val="04FC2D"/>
              </a:solidFill>
              <a:latin typeface="Comic Sans MS" pitchFamily="66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Overlapping 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con </a:t>
            </a:r>
            <a:r>
              <a:rPr lang="en-GB" dirty="0" err="1">
                <a:solidFill>
                  <a:srgbClr val="04FC2D"/>
                </a:solidFill>
                <a:latin typeface="Comic Sans MS" pitchFamily="66" charset="0"/>
              </a:rPr>
              <a:t>altre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rgbClr val="04FC2D"/>
                </a:solidFill>
                <a:latin typeface="Comic Sans MS" pitchFamily="66" charset="0"/>
              </a:rPr>
              <a:t>SPA 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(</a:t>
            </a:r>
            <a:r>
              <a:rPr lang="en-GB" dirty="0" err="1">
                <a:solidFill>
                  <a:srgbClr val="04FC2D"/>
                </a:solidFill>
                <a:latin typeface="Comic Sans MS" pitchFamily="66" charset="0"/>
              </a:rPr>
              <a:t>e.s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. </a:t>
            </a:r>
            <a:r>
              <a:rPr lang="en-GB" dirty="0" err="1">
                <a:solidFill>
                  <a:srgbClr val="04FC2D"/>
                </a:solidFill>
                <a:latin typeface="Comic Sans MS" pitchFamily="66" charset="0"/>
              </a:rPr>
              <a:t>Crohn</a:t>
            </a:r>
            <a:r>
              <a:rPr lang="en-GB" dirty="0">
                <a:solidFill>
                  <a:srgbClr val="04FC2D"/>
                </a:solidFill>
                <a:latin typeface="Comic Sans MS" pitchFamily="66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endParaRPr lang="en-GB" dirty="0">
              <a:solidFill>
                <a:srgbClr val="04FC2D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571480"/>
            <a:ext cx="7772400" cy="1143000"/>
          </a:xfrm>
        </p:spPr>
        <p:txBody>
          <a:bodyPr/>
          <a:lstStyle/>
          <a:p>
            <a:r>
              <a:rPr lang="it-IT" sz="2800" b="0" dirty="0">
                <a:solidFill>
                  <a:srgbClr val="FF0000"/>
                </a:solidFill>
                <a:latin typeface="Comic Sans MS" pitchFamily="66" charset="0"/>
              </a:rPr>
              <a:t>La </a:t>
            </a:r>
            <a:r>
              <a:rPr lang="it-IT" sz="2800" b="0" dirty="0" smtClean="0">
                <a:solidFill>
                  <a:srgbClr val="FF0000"/>
                </a:solidFill>
                <a:latin typeface="Comic Sans MS" pitchFamily="66" charset="0"/>
              </a:rPr>
              <a:t>  presenza   di   psoriasi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82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60575"/>
            <a:ext cx="8820150" cy="6477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dirty="0">
                <a:latin typeface="Comic Sans MS" pitchFamily="66" charset="0"/>
              </a:rPr>
              <a:t>       </a:t>
            </a:r>
            <a:r>
              <a:rPr lang="it-IT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NON </a:t>
            </a:r>
            <a:r>
              <a:rPr lang="it-IT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ESCLUDE  L’ ARTRITE  REUMATOIDE</a:t>
            </a:r>
            <a:endParaRPr lang="it-IT" sz="2400" b="1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20229" name="Text Box 5"/>
          <p:cNvSpPr txBox="1">
            <a:spLocks noChangeArrowheads="1"/>
          </p:cNvSpPr>
          <p:nvPr/>
        </p:nvSpPr>
        <p:spPr bwMode="auto">
          <a:xfrm>
            <a:off x="323850" y="3429000"/>
            <a:ext cx="8677306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La  presenza  del  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Fattore 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Reumatoide  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e 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degli Anti - CCP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20230" name="Text Box 6"/>
          <p:cNvSpPr txBox="1">
            <a:spLocks noChangeArrowheads="1"/>
          </p:cNvSpPr>
          <p:nvPr/>
        </p:nvSpPr>
        <p:spPr bwMode="auto">
          <a:xfrm>
            <a:off x="684213" y="5013325"/>
            <a:ext cx="8102629" cy="46166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latin typeface="Comic Sans MS" pitchFamily="66" charset="0"/>
              </a:rPr>
              <a:t>       </a:t>
            </a:r>
            <a:r>
              <a:rPr lang="it-IT" sz="2400" b="1" dirty="0" smtClean="0">
                <a:latin typeface="Comic Sans MS" pitchFamily="66" charset="0"/>
              </a:rPr>
              <a:t> </a:t>
            </a:r>
            <a:r>
              <a:rPr lang="it-IT" sz="2400" b="1" dirty="0" smtClean="0">
                <a:solidFill>
                  <a:srgbClr val="09FF09"/>
                </a:solidFill>
                <a:latin typeface="Comic Sans MS" pitchFamily="66" charset="0"/>
              </a:rPr>
              <a:t>NON  ESCLUDE  </a:t>
            </a:r>
            <a:r>
              <a:rPr lang="it-IT" sz="2400" b="1" dirty="0">
                <a:solidFill>
                  <a:srgbClr val="09FF09"/>
                </a:solidFill>
                <a:latin typeface="Comic Sans MS" pitchFamily="66" charset="0"/>
              </a:rPr>
              <a:t>L</a:t>
            </a:r>
            <a:r>
              <a:rPr lang="it-IT" sz="2400" b="1" dirty="0" smtClean="0">
                <a:solidFill>
                  <a:srgbClr val="09FF09"/>
                </a:solidFill>
                <a:latin typeface="Comic Sans MS" pitchFamily="66" charset="0"/>
              </a:rPr>
              <a:t>’ ARTRITE  </a:t>
            </a:r>
            <a:r>
              <a:rPr lang="it-IT" sz="2400" b="1" dirty="0">
                <a:solidFill>
                  <a:srgbClr val="09FF09"/>
                </a:solidFill>
                <a:latin typeface="Comic Sans MS" pitchFamily="66" charset="0"/>
              </a:rPr>
              <a:t>PSORIASICA  </a:t>
            </a:r>
          </a:p>
        </p:txBody>
      </p:sp>
      <p:sp>
        <p:nvSpPr>
          <p:cNvPr id="820232" name="AutoShape 8"/>
          <p:cNvSpPr>
            <a:spLocks noChangeArrowheads="1"/>
          </p:cNvSpPr>
          <p:nvPr/>
        </p:nvSpPr>
        <p:spPr bwMode="auto">
          <a:xfrm>
            <a:off x="827088" y="21336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1750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20233" name="AutoShape 9"/>
          <p:cNvSpPr>
            <a:spLocks noChangeArrowheads="1"/>
          </p:cNvSpPr>
          <p:nvPr/>
        </p:nvSpPr>
        <p:spPr bwMode="auto">
          <a:xfrm>
            <a:off x="827088" y="5084763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1750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2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2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2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2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27" grpId="0" build="p"/>
      <p:bldP spid="8202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28604"/>
            <a:ext cx="9036050" cy="642942"/>
          </a:xfrm>
        </p:spPr>
        <p:txBody>
          <a:bodyPr/>
          <a:lstStyle/>
          <a:p>
            <a:pPr algn="ctr"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Difficoltà   Diagnostiche</a:t>
            </a:r>
            <a:endParaRPr lang="it-IT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500174"/>
            <a:ext cx="8501122" cy="51435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ATTENZIONE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ALLA 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PSA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( E PIU’ IN GENERALE ALLE SPA )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A   PREVALENTE / ESCLUSIVO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INTERESSAMENTO  POLIENTESITICO !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rgbClr val="04FC2D"/>
                </a:solidFill>
                <a:latin typeface="Comic Sans MS" pitchFamily="66" charset="0"/>
              </a:rPr>
              <a:t>SPESSO  ERRONEAMENTE  DIAGNOSTICATE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rgbClr val="04FC2D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rgbClr val="04FC2D"/>
                </a:solidFill>
                <a:latin typeface="Comic Sans MS" pitchFamily="66" charset="0"/>
              </a:rPr>
              <a:t> COME  FIBROMIALGIA !</a:t>
            </a:r>
            <a:endParaRPr lang="it-IT" sz="2900" dirty="0">
              <a:solidFill>
                <a:srgbClr val="04FC2D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227" name="Object 3"/>
          <p:cNvGraphicFramePr>
            <a:graphicFrameLocks noChangeAspect="1"/>
          </p:cNvGraphicFramePr>
          <p:nvPr/>
        </p:nvGraphicFramePr>
        <p:xfrm>
          <a:off x="428596" y="571480"/>
          <a:ext cx="8286808" cy="5786478"/>
        </p:xfrm>
        <a:graphic>
          <a:graphicData uri="http://schemas.openxmlformats.org/presentationml/2006/ole">
            <p:oleObj spid="_x0000_s14338" name="Acrobat Document" r:id="rId3" imgW="18173464" imgH="1055370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357166"/>
            <a:ext cx="8786874" cy="671517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it-IT" dirty="0" smtClean="0"/>
              <a:t>   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Diagnosi differenziale </a:t>
            </a:r>
          </a:p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ENTESITE – DOLORE FIBROMIALGICO</a:t>
            </a:r>
          </a:p>
          <a:p>
            <a:pPr>
              <a:buNone/>
            </a:pPr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Cercare   di   oggettivare   con   tecniche   di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imaging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la  condizione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entesitica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: </a:t>
            </a:r>
          </a:p>
          <a:p>
            <a:endParaRPr lang="it-IT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ECOGRAFIA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con SEGNALE </a:t>
            </a: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POWER DOPPLER</a:t>
            </a:r>
          </a:p>
          <a:p>
            <a:pPr lvl="1">
              <a:buNone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dirty="0" smtClean="0">
                <a:latin typeface="Comic Sans MS" pitchFamily="66" charset="0"/>
              </a:rPr>
              <a:t>( COME  INDAGINE  </a:t>
            </a:r>
            <a:r>
              <a:rPr lang="it-IT" dirty="0" err="1" smtClean="0">
                <a:latin typeface="Comic Sans MS" pitchFamily="66" charset="0"/>
              </a:rPr>
              <a:t>DI</a:t>
            </a:r>
            <a:r>
              <a:rPr lang="it-IT" dirty="0" smtClean="0">
                <a:latin typeface="Comic Sans MS" pitchFamily="66" charset="0"/>
              </a:rPr>
              <a:t>  I  LIVELLO ) </a:t>
            </a:r>
          </a:p>
          <a:p>
            <a:pPr lvl="1">
              <a:buFont typeface="Wingdings" pitchFamily="2" charset="2"/>
              <a:buChar char="Ø"/>
            </a:pPr>
            <a:endParaRPr lang="it-IT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it-IT" dirty="0" smtClean="0">
                <a:latin typeface="Comic Sans MS" pitchFamily="66" charset="0"/>
              </a:rPr>
              <a:t>OTTIMA   LA   </a:t>
            </a: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RMN  CON  GADOLINIO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dirty="0" smtClean="0">
                <a:latin typeface="Comic Sans MS" pitchFamily="66" charset="0"/>
              </a:rPr>
              <a:t>( MENO FRUIBILE ) </a:t>
            </a:r>
          </a:p>
          <a:p>
            <a:pPr lvl="1">
              <a:buFont typeface="Wingdings" pitchFamily="2" charset="2"/>
              <a:buChar char="Ø"/>
            </a:pPr>
            <a:endParaRPr lang="it-IT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it-IT" dirty="0" smtClean="0">
                <a:latin typeface="Comic Sans MS" pitchFamily="66" charset="0"/>
              </a:rPr>
              <a:t>UTILE  PUO’  RISULTARE  LA  </a:t>
            </a: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SCINTIGRAFIA</a:t>
            </a:r>
            <a:r>
              <a:rPr lang="it-IT" sz="3600" dirty="0" smtClean="0">
                <a:latin typeface="Comic Sans MS" pitchFamily="66" charset="0"/>
              </a:rPr>
              <a:t>  </a:t>
            </a:r>
            <a:r>
              <a:rPr lang="it-IT" dirty="0" smtClean="0">
                <a:latin typeface="Comic Sans MS" pitchFamily="66" charset="0"/>
              </a:rPr>
              <a:t>( MOLTO SENSIBILE, </a:t>
            </a:r>
          </a:p>
          <a:p>
            <a:pPr lvl="1">
              <a:buNone/>
            </a:pPr>
            <a:r>
              <a:rPr lang="it-IT" dirty="0" smtClean="0">
                <a:latin typeface="Comic Sans MS" pitchFamily="66" charset="0"/>
              </a:rPr>
              <a:t>     MA  MENO  SPECIFICA )</a:t>
            </a:r>
          </a:p>
          <a:p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SE  LE  INDAGINI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IMAGING  NON  SONO DIRIMENTI,  MOLTO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UTILE    SAGGIARE   LA    </a:t>
            </a:r>
            <a:r>
              <a:rPr lang="it-IT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SENSIBILITA’   DEL   DOLORE   AI  FANS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, 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QUASI SEMPRE  PRESENTE   NELLE   ENTESITI   ( SENSIBIBILITA’ 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VARIO   GRADO ) ,   ASSENTE   NEL   DOLORE  FIBROMIALGICO</a:t>
            </a:r>
          </a:p>
          <a:p>
            <a:pPr>
              <a:buNone/>
            </a:pPr>
            <a:endParaRPr lang="it-IT" sz="2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it-IT" sz="2600" dirty="0" smtClean="0">
                <a:latin typeface="Comic Sans MS" pitchFamily="66" charset="0"/>
              </a:rPr>
              <a:t>      </a:t>
            </a:r>
            <a:endParaRPr lang="it-IT" sz="2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12959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CASPAR    </a:t>
            </a:r>
            <a:r>
              <a:rPr lang="it-IT" sz="2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CRITERIA*</a:t>
            </a:r>
            <a:endParaRPr lang="it-IT" sz="2400" dirty="0" smtClean="0">
              <a:solidFill>
                <a:srgbClr val="00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14282" y="1000108"/>
            <a:ext cx="871543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it-IT" sz="2000" b="1" dirty="0" err="1">
                <a:solidFill>
                  <a:srgbClr val="FF0000"/>
                </a:solidFill>
              </a:rPr>
              <a:t>To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meet</a:t>
            </a:r>
            <a:r>
              <a:rPr lang="it-IT" sz="2000" b="1" dirty="0">
                <a:solidFill>
                  <a:srgbClr val="FF0000"/>
                </a:solidFill>
              </a:rPr>
              <a:t> the CASPAR </a:t>
            </a:r>
            <a:r>
              <a:rPr lang="it-IT" sz="2000" b="1" dirty="0" err="1">
                <a:solidFill>
                  <a:srgbClr val="FF0000"/>
                </a:solidFill>
              </a:rPr>
              <a:t>criteria</a:t>
            </a:r>
            <a:r>
              <a:rPr lang="it-IT" sz="2000" b="1" dirty="0">
                <a:solidFill>
                  <a:srgbClr val="FF0000"/>
                </a:solidFill>
              </a:rPr>
              <a:t> (</a:t>
            </a:r>
            <a:r>
              <a:rPr lang="it-IT" sz="2000" b="1" dirty="0" err="1">
                <a:solidFill>
                  <a:srgbClr val="00FF00"/>
                </a:solidFill>
              </a:rPr>
              <a:t>C</a:t>
            </a:r>
            <a:r>
              <a:rPr lang="it-IT" sz="2000" b="1" dirty="0" err="1">
                <a:solidFill>
                  <a:srgbClr val="FF0000"/>
                </a:solidFill>
              </a:rPr>
              <a:t>i</a:t>
            </a:r>
            <a:r>
              <a:rPr lang="it-IT" sz="2000" b="1" dirty="0" err="1">
                <a:solidFill>
                  <a:srgbClr val="00FF00"/>
                </a:solidFill>
              </a:rPr>
              <a:t>AS</a:t>
            </a:r>
            <a:r>
              <a:rPr lang="it-IT" sz="2000" b="1" dirty="0" err="1">
                <a:solidFill>
                  <a:srgbClr val="FF0000"/>
                </a:solidFill>
              </a:rPr>
              <a:t>sification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criteria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for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00FF00"/>
                </a:solidFill>
              </a:rPr>
              <a:t>P</a:t>
            </a:r>
            <a:r>
              <a:rPr lang="it-IT" sz="2000" b="1" dirty="0" err="1">
                <a:solidFill>
                  <a:srgbClr val="FF0000"/>
                </a:solidFill>
              </a:rPr>
              <a:t>soriatic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00FF00"/>
                </a:solidFill>
              </a:rPr>
              <a:t>AR</a:t>
            </a:r>
            <a:r>
              <a:rPr lang="it-IT" sz="2000" b="1" dirty="0" err="1">
                <a:solidFill>
                  <a:srgbClr val="FF0000"/>
                </a:solidFill>
              </a:rPr>
              <a:t>thritis</a:t>
            </a:r>
            <a:r>
              <a:rPr lang="it-IT" sz="2000" b="1" dirty="0">
                <a:solidFill>
                  <a:srgbClr val="FF0000"/>
                </a:solidFill>
              </a:rPr>
              <a:t>)</a:t>
            </a:r>
          </a:p>
          <a:p>
            <a:pPr marL="342900" indent="-342900"/>
            <a:r>
              <a:rPr lang="it-IT" sz="2000" b="1" dirty="0">
                <a:solidFill>
                  <a:srgbClr val="FF0000"/>
                </a:solidFill>
              </a:rPr>
              <a:t>a </a:t>
            </a:r>
            <a:r>
              <a:rPr lang="it-IT" sz="2000" b="1" dirty="0" err="1">
                <a:solidFill>
                  <a:srgbClr val="FF0000"/>
                </a:solidFill>
              </a:rPr>
              <a:t>patient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must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have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inflammatory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articular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disease</a:t>
            </a:r>
            <a:r>
              <a:rPr lang="it-IT" sz="2000" b="1" dirty="0">
                <a:solidFill>
                  <a:srgbClr val="FF0000"/>
                </a:solidFill>
              </a:rPr>
              <a:t> (joint, spine, or </a:t>
            </a:r>
            <a:r>
              <a:rPr lang="it-IT" sz="2000" b="1" dirty="0" err="1">
                <a:solidFill>
                  <a:srgbClr val="FF0000"/>
                </a:solidFill>
              </a:rPr>
              <a:t>enthesal</a:t>
            </a:r>
            <a:r>
              <a:rPr lang="it-IT" sz="2000" b="1" dirty="0">
                <a:solidFill>
                  <a:srgbClr val="FF0000"/>
                </a:solidFill>
              </a:rPr>
              <a:t>)</a:t>
            </a:r>
          </a:p>
          <a:p>
            <a:pPr marL="342900" indent="-342900"/>
            <a:r>
              <a:rPr lang="it-IT" sz="2000" b="1" dirty="0" err="1">
                <a:solidFill>
                  <a:srgbClr val="FF0000"/>
                </a:solidFill>
              </a:rPr>
              <a:t>with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>
                <a:solidFill>
                  <a:srgbClr val="FF0000"/>
                </a:solidFill>
                <a:cs typeface="Arial" charset="0"/>
              </a:rPr>
              <a:t>≥ 3 </a:t>
            </a:r>
            <a:r>
              <a:rPr lang="it-IT" sz="2000" b="1" dirty="0" err="1">
                <a:solidFill>
                  <a:srgbClr val="FF0000"/>
                </a:solidFill>
                <a:cs typeface="Arial" charset="0"/>
              </a:rPr>
              <a:t>points</a:t>
            </a:r>
            <a:r>
              <a:rPr lang="it-IT" sz="20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cs typeface="Arial" charset="0"/>
              </a:rPr>
              <a:t>from</a:t>
            </a:r>
            <a:r>
              <a:rPr lang="it-IT" sz="2000" b="1" dirty="0">
                <a:solidFill>
                  <a:srgbClr val="FF0000"/>
                </a:solidFill>
                <a:cs typeface="Arial" charset="0"/>
              </a:rPr>
              <a:t> the </a:t>
            </a:r>
            <a:r>
              <a:rPr lang="it-IT" sz="2000" b="1" dirty="0" err="1">
                <a:solidFill>
                  <a:srgbClr val="FF0000"/>
                </a:solidFill>
                <a:cs typeface="Arial" charset="0"/>
              </a:rPr>
              <a:t>following</a:t>
            </a:r>
            <a:r>
              <a:rPr lang="it-IT" sz="2000" b="1" dirty="0">
                <a:solidFill>
                  <a:srgbClr val="FF0000"/>
                </a:solidFill>
                <a:cs typeface="Arial" charset="0"/>
              </a:rPr>
              <a:t> 5 </a:t>
            </a:r>
            <a:r>
              <a:rPr lang="it-IT" sz="2000" b="1" dirty="0" err="1">
                <a:solidFill>
                  <a:srgbClr val="FF0000"/>
                </a:solidFill>
                <a:cs typeface="Arial" charset="0"/>
              </a:rPr>
              <a:t>cathegories</a:t>
            </a:r>
            <a:r>
              <a:rPr lang="it-IT" sz="2000" b="1" dirty="0">
                <a:solidFill>
                  <a:srgbClr val="FF0000"/>
                </a:solidFill>
                <a:cs typeface="Arial" charset="0"/>
              </a:rPr>
              <a:t>:</a:t>
            </a:r>
          </a:p>
          <a:p>
            <a:pPr marL="342900" indent="-342900"/>
            <a:endParaRPr lang="it-IT" sz="2000" b="1" dirty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Evidence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current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psoriasis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, a personal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history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psoriasis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, a family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history</a:t>
            </a:r>
            <a:endParaRPr lang="it-IT" sz="2000" dirty="0">
              <a:solidFill>
                <a:srgbClr val="FFFF66"/>
              </a:solidFill>
              <a:cs typeface="Arial" charset="0"/>
            </a:endParaRPr>
          </a:p>
          <a:p>
            <a:pPr marL="342900" indent="-342900"/>
            <a:r>
              <a:rPr lang="it-IT" sz="2000" dirty="0">
                <a:solidFill>
                  <a:srgbClr val="FFFF66"/>
                </a:solidFill>
                <a:cs typeface="Arial" charset="0"/>
              </a:rPr>
              <a:t>    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 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psoriasis</a:t>
            </a:r>
            <a:endParaRPr lang="it-IT" sz="2000" dirty="0">
              <a:solidFill>
                <a:srgbClr val="FFFF66"/>
              </a:solidFill>
              <a:cs typeface="Arial" charset="0"/>
            </a:endParaRPr>
          </a:p>
          <a:p>
            <a:pPr marL="342900" indent="-342900">
              <a:buFontTx/>
              <a:buAutoNum type="arabicPeriod" startAt="2"/>
            </a:pP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Typical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psoriatic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nail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dystrophy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including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onicholysis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,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pitting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and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hyperkeratosis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  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observed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on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current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physical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examination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</a:p>
          <a:p>
            <a:pPr marL="342900" indent="-342900">
              <a:buFontTx/>
              <a:buAutoNum type="arabicPeriod" startAt="3"/>
            </a:pPr>
            <a:r>
              <a:rPr lang="it-IT" sz="2000" dirty="0">
                <a:solidFill>
                  <a:srgbClr val="FFFF66"/>
                </a:solidFill>
                <a:cs typeface="Arial" charset="0"/>
              </a:rPr>
              <a:t>A negative test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result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for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the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presence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RF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by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any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metod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except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latex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but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preferably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by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enzyme-linked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immunosorbent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assay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or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nephelometry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,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according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to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the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local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 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laboratory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reference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range</a:t>
            </a:r>
            <a:endParaRPr lang="it-IT" sz="2000" dirty="0">
              <a:solidFill>
                <a:srgbClr val="FFFF66"/>
              </a:solidFill>
              <a:cs typeface="Arial" charset="0"/>
            </a:endParaRPr>
          </a:p>
          <a:p>
            <a:pPr marL="342900" indent="-342900">
              <a:buFontTx/>
              <a:buAutoNum type="arabicPeriod" startAt="4"/>
            </a:pP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Either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current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dactylitis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,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defined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as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swelling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an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entire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digit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, or a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history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dactylitis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recorded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by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a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Rheumatologist</a:t>
            </a:r>
            <a:endParaRPr lang="it-IT" sz="2000" dirty="0">
              <a:solidFill>
                <a:srgbClr val="FFFF66"/>
              </a:solidFill>
              <a:cs typeface="Arial" charset="0"/>
            </a:endParaRPr>
          </a:p>
          <a:p>
            <a:pPr marL="342900" indent="-342900">
              <a:buFontTx/>
              <a:buAutoNum type="arabicPeriod" startAt="5"/>
            </a:pP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Radiographic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evidence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juxtaarticular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new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bone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formation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appearing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as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ill-defined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ossification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near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joint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margins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(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but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excluding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osteophyte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formation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) on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plain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radiographs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 </a:t>
            </a:r>
            <a:r>
              <a:rPr lang="it-IT" sz="2000" dirty="0" err="1" smtClean="0">
                <a:solidFill>
                  <a:srgbClr val="FFFF66"/>
                </a:solidFill>
                <a:cs typeface="Arial" charset="0"/>
              </a:rPr>
              <a:t>of</a:t>
            </a:r>
            <a:r>
              <a:rPr lang="it-IT" sz="2000" dirty="0" smtClean="0">
                <a:solidFill>
                  <a:srgbClr val="FFFF66"/>
                </a:solidFill>
                <a:cs typeface="Arial" charset="0"/>
              </a:rPr>
              <a:t> 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the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hand</a:t>
            </a:r>
            <a:r>
              <a:rPr lang="it-IT" sz="2000" dirty="0">
                <a:solidFill>
                  <a:srgbClr val="FFFF66"/>
                </a:solidFill>
                <a:cs typeface="Arial" charset="0"/>
              </a:rPr>
              <a:t> or </a:t>
            </a:r>
            <a:r>
              <a:rPr lang="it-IT" sz="2000" dirty="0" err="1">
                <a:solidFill>
                  <a:srgbClr val="FFFF66"/>
                </a:solidFill>
                <a:cs typeface="Arial" charset="0"/>
              </a:rPr>
              <a:t>foot</a:t>
            </a:r>
            <a:endParaRPr lang="it-IT" sz="2000" dirty="0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214282" y="714356"/>
            <a:ext cx="8496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357158" y="6357958"/>
            <a:ext cx="8569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85720" y="6500834"/>
            <a:ext cx="46434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FF00"/>
                </a:solidFill>
              </a:rPr>
              <a:t>* The CASPAR </a:t>
            </a:r>
            <a:r>
              <a:rPr lang="it-IT" sz="1200" dirty="0" err="1">
                <a:solidFill>
                  <a:srgbClr val="00FF00"/>
                </a:solidFill>
              </a:rPr>
              <a:t>criteria</a:t>
            </a:r>
            <a:r>
              <a:rPr lang="it-IT" sz="1200" dirty="0">
                <a:solidFill>
                  <a:srgbClr val="00FF00"/>
                </a:solidFill>
              </a:rPr>
              <a:t> </a:t>
            </a:r>
            <a:r>
              <a:rPr lang="it-IT" sz="1200" dirty="0" err="1">
                <a:solidFill>
                  <a:srgbClr val="00FF00"/>
                </a:solidFill>
              </a:rPr>
              <a:t>have</a:t>
            </a:r>
            <a:r>
              <a:rPr lang="it-IT" sz="1200" dirty="0">
                <a:solidFill>
                  <a:srgbClr val="00FF00"/>
                </a:solidFill>
              </a:rPr>
              <a:t> </a:t>
            </a:r>
            <a:r>
              <a:rPr lang="it-IT" sz="1200" dirty="0" err="1">
                <a:solidFill>
                  <a:srgbClr val="00FF00"/>
                </a:solidFill>
              </a:rPr>
              <a:t>specificity</a:t>
            </a:r>
            <a:r>
              <a:rPr lang="it-IT" sz="1200" dirty="0">
                <a:solidFill>
                  <a:srgbClr val="00FF00"/>
                </a:solidFill>
              </a:rPr>
              <a:t> </a:t>
            </a:r>
            <a:r>
              <a:rPr lang="it-IT" sz="1200" dirty="0" err="1">
                <a:solidFill>
                  <a:srgbClr val="00FF00"/>
                </a:solidFill>
              </a:rPr>
              <a:t>of</a:t>
            </a:r>
            <a:r>
              <a:rPr lang="it-IT" sz="1200" dirty="0">
                <a:solidFill>
                  <a:srgbClr val="00FF00"/>
                </a:solidFill>
              </a:rPr>
              <a:t> 98,7% and </a:t>
            </a:r>
            <a:r>
              <a:rPr lang="it-IT" sz="1200" dirty="0" err="1">
                <a:solidFill>
                  <a:srgbClr val="00FF00"/>
                </a:solidFill>
              </a:rPr>
              <a:t>sensitivity</a:t>
            </a:r>
            <a:r>
              <a:rPr lang="it-IT" sz="1200" dirty="0">
                <a:solidFill>
                  <a:srgbClr val="00FF00"/>
                </a:solidFill>
              </a:rPr>
              <a:t> </a:t>
            </a:r>
            <a:r>
              <a:rPr lang="it-IT" sz="1200" dirty="0" err="1">
                <a:solidFill>
                  <a:srgbClr val="00FF00"/>
                </a:solidFill>
              </a:rPr>
              <a:t>of</a:t>
            </a:r>
            <a:r>
              <a:rPr lang="it-IT" sz="1200" dirty="0">
                <a:solidFill>
                  <a:srgbClr val="00FF00"/>
                </a:solidFill>
              </a:rPr>
              <a:t> 91,4%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5200650" y="6400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5251453" y="6357958"/>
            <a:ext cx="38925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i="1" dirty="0">
                <a:solidFill>
                  <a:srgbClr val="FF0000"/>
                </a:solidFill>
              </a:rPr>
              <a:t>Taylor WJ, </a:t>
            </a:r>
            <a:r>
              <a:rPr lang="it-IT" sz="1200" i="1" dirty="0" err="1">
                <a:solidFill>
                  <a:srgbClr val="FF0000"/>
                </a:solidFill>
              </a:rPr>
              <a:t>et</a:t>
            </a:r>
            <a:r>
              <a:rPr lang="it-IT" sz="1200" i="1" dirty="0">
                <a:solidFill>
                  <a:srgbClr val="FF0000"/>
                </a:solidFill>
              </a:rPr>
              <a:t> al;CASPAR </a:t>
            </a:r>
            <a:r>
              <a:rPr lang="it-IT" sz="1200" i="1" dirty="0" err="1">
                <a:solidFill>
                  <a:srgbClr val="FF0000"/>
                </a:solidFill>
              </a:rPr>
              <a:t>Study</a:t>
            </a:r>
            <a:r>
              <a:rPr lang="it-IT" sz="1200" i="1" dirty="0">
                <a:solidFill>
                  <a:srgbClr val="FF0000"/>
                </a:solidFill>
              </a:rPr>
              <a:t> Group. </a:t>
            </a:r>
            <a:r>
              <a:rPr lang="it-IT" sz="1200" i="1" dirty="0" err="1">
                <a:solidFill>
                  <a:srgbClr val="FF0000"/>
                </a:solidFill>
              </a:rPr>
              <a:t>Arthritis</a:t>
            </a:r>
            <a:r>
              <a:rPr lang="it-IT" sz="1200" i="1" dirty="0">
                <a:solidFill>
                  <a:srgbClr val="FF0000"/>
                </a:solidFill>
              </a:rPr>
              <a:t> </a:t>
            </a:r>
            <a:r>
              <a:rPr lang="it-IT" sz="1200" i="1" dirty="0" err="1">
                <a:solidFill>
                  <a:srgbClr val="FF0000"/>
                </a:solidFill>
              </a:rPr>
              <a:t>Rheum</a:t>
            </a:r>
            <a:r>
              <a:rPr lang="it-IT" sz="1200" i="1" dirty="0">
                <a:solidFill>
                  <a:srgbClr val="FF0000"/>
                </a:solidFill>
              </a:rPr>
              <a:t>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r>
              <a:rPr lang="it-IT" sz="2000" dirty="0" smtClean="0">
                <a:solidFill>
                  <a:srgbClr val="FF0000"/>
                </a:solidFill>
              </a:rPr>
              <a:t>     TABELLA  RIASSUNTIVA  DEI CRITERI  </a:t>
            </a:r>
            <a:r>
              <a:rPr lang="it-IT" sz="2000" dirty="0" err="1" smtClean="0">
                <a:solidFill>
                  <a:srgbClr val="FF0000"/>
                </a:solidFill>
              </a:rPr>
              <a:t>DI</a:t>
            </a:r>
            <a:r>
              <a:rPr lang="it-IT" sz="2000" dirty="0" smtClean="0">
                <a:solidFill>
                  <a:srgbClr val="FF0000"/>
                </a:solidFill>
              </a:rPr>
              <a:t> CLASSIFICAZIONE ASAS    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          PER    LE   SPONDILOARTRITI    IN    GENERALE </a:t>
            </a:r>
            <a:endParaRPr lang="it-IT" sz="2000" dirty="0">
              <a:solidFill>
                <a:srgbClr val="FF0000"/>
              </a:solidFill>
            </a:endParaRPr>
          </a:p>
        </p:txBody>
      </p:sp>
      <p:graphicFrame>
        <p:nvGraphicFramePr>
          <p:cNvPr id="561154" name="Object 2"/>
          <p:cNvGraphicFramePr>
            <a:graphicFrameLocks noChangeAspect="1"/>
          </p:cNvGraphicFramePr>
          <p:nvPr>
            <p:ph type="tbl" idx="1"/>
          </p:nvPr>
        </p:nvGraphicFramePr>
        <p:xfrm>
          <a:off x="285720" y="1071546"/>
          <a:ext cx="8643998" cy="5643602"/>
        </p:xfrm>
        <a:graphic>
          <a:graphicData uri="http://schemas.openxmlformats.org/presentationml/2006/ole">
            <p:oleObj spid="_x0000_s146434" name="Acrobat Document" r:id="rId3" imgW="18573531" imgH="11487015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85728"/>
            <a:ext cx="9036050" cy="642942"/>
          </a:xfrm>
        </p:spPr>
        <p:txBody>
          <a:bodyPr/>
          <a:lstStyle/>
          <a:p>
            <a:pPr algn="ctr">
              <a:defRPr/>
            </a:pPr>
            <a:r>
              <a:rPr lang="it-IT" sz="2400" dirty="0" smtClean="0">
                <a:solidFill>
                  <a:srgbClr val="FF0000"/>
                </a:solidFill>
              </a:rPr>
              <a:t>Stato dell’Arte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Diagnostica Artrite </a:t>
            </a:r>
            <a:r>
              <a:rPr lang="it-IT" sz="2400" dirty="0" err="1" smtClean="0">
                <a:solidFill>
                  <a:srgbClr val="FF0000"/>
                </a:solidFill>
              </a:rPr>
              <a:t>Psoriasica</a:t>
            </a:r>
            <a:r>
              <a:rPr lang="it-IT" sz="2400" dirty="0" smtClean="0">
                <a:solidFill>
                  <a:srgbClr val="FF0000"/>
                </a:solidFill>
              </a:rPr>
              <a:t/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it-IT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571612"/>
            <a:ext cx="8643998" cy="507209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525780" indent="-457200">
              <a:lnSpc>
                <a:spcPct val="80000"/>
              </a:lnSpc>
              <a:buAutoNum type="arabicPeriod"/>
              <a:defRPr/>
            </a:pP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 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“ CASPAR CRITERIA ” 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SONO 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CRITERI CLASSIFICATIVI</a:t>
            </a:r>
          </a:p>
          <a:p>
            <a:pPr marL="525780" indent="-457200">
              <a:lnSpc>
                <a:spcPct val="80000"/>
              </a:lnSpc>
              <a:buNone/>
              <a:defRPr/>
            </a:pPr>
            <a:endParaRPr lang="it-IT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525780" indent="-457200">
              <a:lnSpc>
                <a:spcPct val="80000"/>
              </a:lnSpc>
              <a:buFontTx/>
              <a:buAutoNum type="arabicPeriod"/>
              <a:defRPr/>
            </a:pPr>
            <a:endParaRPr lang="it-IT" sz="2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525780" indent="-457200">
              <a:lnSpc>
                <a:spcPct val="80000"/>
              </a:lnSpc>
              <a:buFontTx/>
              <a:buAutoNum type="arabicPeriod" startAt="2"/>
              <a:defRPr/>
            </a:pP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ANCHE  I 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“ CRITERI ASAS ”  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 LE SPA SONO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CRITERI</a:t>
            </a:r>
          </a:p>
          <a:p>
            <a:pPr marL="525780" indent="-457200">
              <a:lnSpc>
                <a:spcPct val="80000"/>
              </a:lnSpc>
              <a:buNone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   CLASSIFICATIVI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2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582930" indent="-514350" algn="ctr">
              <a:lnSpc>
                <a:spcPct val="80000"/>
              </a:lnSpc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MANCANO  DEI  </a:t>
            </a:r>
          </a:p>
          <a:p>
            <a:pPr marL="582930" indent="-514350" algn="ctr">
              <a:lnSpc>
                <a:spcPct val="80000"/>
              </a:lnSpc>
              <a:buNone/>
              <a:defRPr/>
            </a:pPr>
            <a:endParaRPr lang="it-IT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582930" indent="-514350" algn="ctr">
              <a:lnSpc>
                <a:spcPct val="80000"/>
              </a:lnSpc>
              <a:buNone/>
              <a:defRPr/>
            </a:pPr>
            <a:r>
              <a:rPr lang="it-IT" sz="2800" b="1" dirty="0" smtClean="0">
                <a:solidFill>
                  <a:srgbClr val="00FF00"/>
                </a:solidFill>
                <a:latin typeface="Comic Sans MS" pitchFamily="66" charset="0"/>
              </a:rPr>
              <a:t>“ CRITERI  DIAGNOSTICI ”</a:t>
            </a:r>
          </a:p>
          <a:p>
            <a:pPr marL="582930" indent="-514350" algn="ctr">
              <a:lnSpc>
                <a:spcPct val="80000"/>
              </a:lnSpc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  <a:p>
            <a:pPr marL="582930" indent="-514350" algn="ctr">
              <a:lnSpc>
                <a:spcPct val="80000"/>
              </a:lnSpc>
              <a:buNone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PER  LA  PSA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2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2000" dirty="0">
              <a:solidFill>
                <a:srgbClr val="04FC2D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488" y="404812"/>
            <a:ext cx="6178562" cy="2381245"/>
          </a:xfrm>
        </p:spPr>
        <p:txBody>
          <a:bodyPr/>
          <a:lstStyle/>
          <a:p>
            <a:pPr algn="ctr"/>
            <a:r>
              <a:rPr lang="it-IT" sz="24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EPIDEMIOLOGIA</a:t>
            </a:r>
            <a:r>
              <a:rPr lang="it-IT" sz="2400" b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</a:t>
            </a:r>
            <a:r>
              <a:rPr lang="it-IT" sz="2400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it-IT" sz="2400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it-IT" sz="2400" b="0" dirty="0" smtClean="0">
                <a:solidFill>
                  <a:srgbClr val="FFFF00"/>
                </a:solidFill>
                <a:latin typeface="Times New Roman" pitchFamily="18" charset="0"/>
              </a:rPr>
              <a:t>DELLE </a:t>
            </a:r>
            <a:r>
              <a:rPr lang="it-IT" sz="2400" b="0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it-IT" sz="2400" b="0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it-IT" sz="2400" b="0" dirty="0" smtClean="0">
                <a:solidFill>
                  <a:srgbClr val="FFFF00"/>
                </a:solidFill>
                <a:latin typeface="Times New Roman" pitchFamily="18" charset="0"/>
              </a:rPr>
              <a:t>ARTRITI   SIERONEGATIVE</a:t>
            </a:r>
            <a:r>
              <a:rPr lang="it-IT" sz="2400" b="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400" b="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400" b="0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it-IT" sz="24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SPONDILOENTESOARTRITI </a:t>
            </a:r>
            <a:r>
              <a:rPr lang="it-IT" sz="2400" b="0" dirty="0" smtClean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it-IT" sz="2400" b="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14678" y="3357562"/>
            <a:ext cx="5654673" cy="3671887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3600" i="1" dirty="0" smtClean="0">
                <a:solidFill>
                  <a:srgbClr val="04FC2D"/>
                </a:solidFill>
                <a:latin typeface="Comic Sans MS" pitchFamily="66" charset="0"/>
              </a:rPr>
              <a:t>GIUSEPPE    ZACCARI</a:t>
            </a:r>
          </a:p>
          <a:p>
            <a:pPr algn="ctr">
              <a:lnSpc>
                <a:spcPct val="80000"/>
              </a:lnSpc>
              <a:defRPr/>
            </a:pPr>
            <a:endParaRPr lang="it-IT" sz="24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3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3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32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ASL ROMA C                      OSPEDALE  CTO </a:t>
            </a:r>
            <a:r>
              <a:rPr lang="it-IT" sz="2400" i="1" dirty="0" err="1" smtClean="0">
                <a:solidFill>
                  <a:srgbClr val="FF0000"/>
                </a:solidFill>
                <a:latin typeface="Comic Sans MS" pitchFamily="66" charset="0"/>
              </a:rPr>
              <a:t>A.ALESINI</a:t>
            </a: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04FC2D"/>
                </a:solidFill>
                <a:latin typeface="Comic Sans MS" pitchFamily="66" charset="0"/>
              </a:rPr>
              <a:t>DIRIGENTE  MEDICO       </a:t>
            </a:r>
            <a:r>
              <a:rPr lang="it-IT" sz="2400" i="1" dirty="0" err="1" smtClean="0">
                <a:solidFill>
                  <a:srgbClr val="FFFF00"/>
                </a:solidFill>
                <a:latin typeface="Comic Sans MS" pitchFamily="66" charset="0"/>
              </a:rPr>
              <a:t>U.O.C.</a:t>
            </a:r>
            <a:r>
              <a:rPr lang="it-IT" sz="2400" i="1" dirty="0" smtClean="0">
                <a:solidFill>
                  <a:srgbClr val="FFFF00"/>
                </a:solidFill>
                <a:latin typeface="Comic Sans MS" pitchFamily="66" charset="0"/>
              </a:rPr>
              <a:t> REUMATOLOGIA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UNIVERSITA’  DEGLI  STUDI  </a:t>
            </a:r>
            <a:r>
              <a:rPr lang="it-IT" sz="2400" i="1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  ROMA  “ TOR  VERGATA ”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00FF00"/>
                </a:solidFill>
                <a:latin typeface="Comic Sans MS" pitchFamily="66" charset="0"/>
              </a:rPr>
              <a:t>DOCENTE  </a:t>
            </a:r>
            <a:r>
              <a:rPr lang="it-IT" sz="2400" i="1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400" i="1" dirty="0" smtClean="0">
                <a:solidFill>
                  <a:srgbClr val="FFFF00"/>
                </a:solidFill>
                <a:latin typeface="Comic Sans MS" pitchFamily="66" charset="0"/>
              </a:rPr>
              <a:t>   “ REUMATOLOGIA ”   e   “ IMMUNOLOGIA ”</a:t>
            </a:r>
          </a:p>
          <a:p>
            <a:pPr>
              <a:lnSpc>
                <a:spcPct val="80000"/>
              </a:lnSpc>
            </a:pP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it-IT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it-IT" sz="24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it-IT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it-IT" sz="20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it-IT" sz="14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it-IT" sz="1400" dirty="0">
              <a:latin typeface="Times New Roman" pitchFamily="18" charset="0"/>
            </a:endParaRPr>
          </a:p>
        </p:txBody>
      </p:sp>
      <p:pic>
        <p:nvPicPr>
          <p:cNvPr id="2053" name="Picture 5" descr="Scans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7860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214422"/>
            <a:ext cx="542928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643998" cy="914400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RUDWALEIT ET AL 2005 </a:t>
            </a:r>
            <a:r>
              <a:rPr lang="it-IT" sz="2000" dirty="0" smtClean="0">
                <a:solidFill>
                  <a:srgbClr val="FFFF00"/>
                </a:solidFill>
              </a:rPr>
              <a:t>“ </a:t>
            </a:r>
            <a:r>
              <a:rPr lang="it-IT" sz="2000" dirty="0" err="1" smtClean="0">
                <a:solidFill>
                  <a:srgbClr val="FFFF00"/>
                </a:solidFill>
              </a:rPr>
              <a:t>How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to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diagnose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spondyloarthritis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early</a:t>
            </a:r>
            <a:r>
              <a:rPr lang="it-IT" sz="2000" dirty="0" smtClean="0">
                <a:solidFill>
                  <a:srgbClr val="FFFF00"/>
                </a:solidFill>
              </a:rPr>
              <a:t> ”</a:t>
            </a:r>
            <a:br>
              <a:rPr lang="it-IT" sz="2000" dirty="0" smtClean="0">
                <a:solidFill>
                  <a:srgbClr val="FFFF00"/>
                </a:solidFill>
              </a:rPr>
            </a:br>
            <a:r>
              <a:rPr lang="it-IT" sz="2000" dirty="0" smtClean="0">
                <a:solidFill>
                  <a:srgbClr val="00FF00"/>
                </a:solidFill>
              </a:rPr>
              <a:t>DIFFERENZA TRA CRITERI CLASSIFICATIVI E CRITERI DIAGNOSTICI</a:t>
            </a:r>
            <a:endParaRPr lang="it-IT" sz="20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6766" cy="559482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CONCLUSIONI ATTUALI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1357298"/>
            <a:ext cx="8858312" cy="5857892"/>
          </a:xfrm>
        </p:spPr>
        <p:txBody>
          <a:bodyPr>
            <a:normAutofit/>
          </a:bodyPr>
          <a:lstStyle/>
          <a:p>
            <a:pPr algn="just"/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NON      ESISTONO       </a:t>
            </a:r>
            <a:r>
              <a:rPr lang="it-IT" sz="1800" dirty="0" smtClean="0">
                <a:solidFill>
                  <a:srgbClr val="FFFF00"/>
                </a:solidFill>
              </a:rPr>
              <a:t>ATTUALMENTE    </a:t>
            </a:r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CRITERI     DIAGNOSTICI       ASAS          </a:t>
            </a:r>
            <a:r>
              <a:rPr lang="it-IT" sz="1800" dirty="0" smtClean="0">
                <a:solidFill>
                  <a:srgbClr val="FFFF00"/>
                </a:solidFill>
              </a:rPr>
              <a:t>PER </a:t>
            </a:r>
          </a:p>
          <a:p>
            <a:pPr algn="just">
              <a:buNone/>
            </a:pPr>
            <a:r>
              <a:rPr lang="it-IT" sz="1800" dirty="0" smtClean="0">
                <a:solidFill>
                  <a:srgbClr val="FFFF00"/>
                </a:solidFill>
              </a:rPr>
              <a:t>        LA      </a:t>
            </a:r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ARTRITE    PSORIASICA      </a:t>
            </a:r>
            <a:r>
              <a:rPr lang="it-IT" sz="1800" dirty="0" smtClean="0">
                <a:solidFill>
                  <a:srgbClr val="FFFF00"/>
                </a:solidFill>
              </a:rPr>
              <a:t>E     PER    LE       </a:t>
            </a:r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SPONDILOENTESOARTRITI      </a:t>
            </a:r>
            <a:r>
              <a:rPr lang="it-IT" sz="1800" dirty="0" smtClean="0">
                <a:solidFill>
                  <a:srgbClr val="FFFF00"/>
                </a:solidFill>
              </a:rPr>
              <a:t>PIU’ </a:t>
            </a:r>
          </a:p>
          <a:p>
            <a:pPr algn="just">
              <a:buNone/>
            </a:pPr>
            <a:r>
              <a:rPr lang="it-IT" sz="1800" dirty="0" smtClean="0">
                <a:solidFill>
                  <a:srgbClr val="FFFF00"/>
                </a:solidFill>
              </a:rPr>
              <a:t>        IN GENERALE</a:t>
            </a:r>
          </a:p>
          <a:p>
            <a:pPr algn="just">
              <a:buNone/>
            </a:pPr>
            <a:endParaRPr lang="it-IT" sz="1800" dirty="0" smtClean="0">
              <a:solidFill>
                <a:srgbClr val="FFFF00"/>
              </a:solidFill>
            </a:endParaRPr>
          </a:p>
          <a:p>
            <a:pPr algn="just"/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TANTOMENO     </a:t>
            </a:r>
            <a:r>
              <a:rPr lang="it-IT" sz="1800" dirty="0" smtClean="0">
                <a:solidFill>
                  <a:srgbClr val="FFFF00"/>
                </a:solidFill>
              </a:rPr>
              <a:t>ESISTONO </a:t>
            </a:r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CRITERI   ASAS     </a:t>
            </a:r>
            <a:r>
              <a:rPr lang="it-IT" sz="1800" dirty="0" smtClean="0">
                <a:solidFill>
                  <a:srgbClr val="FFFF00"/>
                </a:solidFill>
              </a:rPr>
              <a:t>PER    UNA     </a:t>
            </a:r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DIAGNOSI   PRECOCE   </a:t>
            </a:r>
          </a:p>
          <a:p>
            <a:pPr algn="just">
              <a:buNone/>
            </a:pPr>
            <a:r>
              <a:rPr lang="it-IT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</a:t>
            </a:r>
            <a:r>
              <a:rPr lang="it-IT" sz="1800" dirty="0" smtClean="0">
                <a:solidFill>
                  <a:srgbClr val="FFFF00"/>
                </a:solidFill>
              </a:rPr>
              <a:t>PER     QUESTE     PATOLOGIE</a:t>
            </a:r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/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it-IT" sz="2800" b="1" u="sng" dirty="0" smtClean="0">
                <a:solidFill>
                  <a:srgbClr val="FFFF00"/>
                </a:solidFill>
              </a:rPr>
              <a:t>L’    ARTRITE     PSORIASICA,    ASSIEME    ALLE            ALTRE       </a:t>
            </a:r>
            <a:r>
              <a:rPr lang="it-IT" sz="28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SPONDILOENTESOARTRITI ,        E’      </a:t>
            </a:r>
            <a:r>
              <a:rPr lang="it-IT" sz="2800" b="1" u="sng" dirty="0" smtClean="0">
                <a:solidFill>
                  <a:srgbClr val="FFFF00"/>
                </a:solidFill>
              </a:rPr>
              <a:t>ATTUALMENTE</a:t>
            </a:r>
            <a:r>
              <a:rPr lang="it-IT" sz="28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SOTTODIAGNOSTICATA !</a:t>
            </a:r>
          </a:p>
          <a:p>
            <a:pPr algn="just"/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559482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CONCLUSIONI ATTUALI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000240"/>
            <a:ext cx="8715404" cy="585789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</a:t>
            </a:r>
            <a:r>
              <a:rPr lang="it-IT" sz="2400" dirty="0" smtClean="0">
                <a:solidFill>
                  <a:srgbClr val="FFFF00"/>
                </a:solidFill>
              </a:rPr>
              <a:t>LA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DIAGNOSI PRECOCE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rgbClr val="FFFF00"/>
                </a:solidFill>
              </a:rPr>
              <a:t> UNA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 </a:t>
            </a:r>
            <a:r>
              <a:rPr lang="it-IT" sz="2400" dirty="0" smtClean="0">
                <a:solidFill>
                  <a:srgbClr val="FFFF00"/>
                </a:solidFill>
              </a:rPr>
              <a:t>E’ ANCORA LEGATA ALLA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SENSIBILITA’, </a:t>
            </a:r>
            <a:r>
              <a:rPr lang="it-IT" sz="2400" dirty="0" smtClean="0">
                <a:solidFill>
                  <a:srgbClr val="FFFF00"/>
                </a:solidFill>
              </a:rPr>
              <a:t>ALLA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CAPACITA’ , </a:t>
            </a:r>
            <a:r>
              <a:rPr lang="it-IT" sz="2400" dirty="0" smtClean="0">
                <a:solidFill>
                  <a:srgbClr val="FFFF00"/>
                </a:solidFill>
              </a:rPr>
              <a:t>ALLA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ACCORTEZZA DEL SINGOLO SPECIALISTA REUMATOLOGO</a:t>
            </a:r>
            <a:r>
              <a:rPr lang="it-IT" sz="2400" dirty="0" smtClean="0">
                <a:solidFill>
                  <a:srgbClr val="FFFF00"/>
                </a:solidFill>
              </a:rPr>
              <a:t>, NON NASCONDENDO LE INSIDIE E LE DIFFICOLTA’ DIAGNOSTICHE TIPICHE DELLE SpA CHE TALORA </a:t>
            </a:r>
            <a:r>
              <a:rPr lang="it-IT" sz="2400" dirty="0" err="1" smtClean="0">
                <a:solidFill>
                  <a:srgbClr val="FFFF00"/>
                </a:solidFill>
              </a:rPr>
              <a:t>CI</a:t>
            </a:r>
            <a:r>
              <a:rPr lang="it-IT" sz="2400" dirty="0" smtClean="0">
                <a:solidFill>
                  <a:srgbClr val="FFFF00"/>
                </a:solidFill>
              </a:rPr>
              <a:t> POSSONO INDURRE 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DIAGNOSI ERRATE</a:t>
            </a:r>
            <a:r>
              <a:rPr lang="it-IT" sz="2400" dirty="0" smtClean="0">
                <a:solidFill>
                  <a:srgbClr val="FFFF00"/>
                </a:solidFill>
              </a:rPr>
              <a:t>,   SIA NEL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DIAGNOSTICARE UNA SpA PER ALTRA MALATTIA </a:t>
            </a:r>
            <a:r>
              <a:rPr lang="it-IT" sz="2400" dirty="0" smtClean="0">
                <a:solidFill>
                  <a:srgbClr val="FFFF00"/>
                </a:solidFill>
              </a:rPr>
              <a:t>(USUALMENTE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ARTROSI O FIBROMIALGIA  O  PSICOPATIA)  </a:t>
            </a:r>
            <a:r>
              <a:rPr lang="it-IT" sz="2400" dirty="0" smtClean="0">
                <a:solidFill>
                  <a:srgbClr val="FFFF00"/>
                </a:solidFill>
              </a:rPr>
              <a:t>SIA , VICEVERSA, EVENIENZA MENO FREQUENTE, NEL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DIAGNOSTICARE  COME  SpA  UN’ALTRA PATOLOGIA</a:t>
            </a:r>
          </a:p>
          <a:p>
            <a:pPr>
              <a:buNone/>
            </a:pPr>
            <a:endParaRPr lang="it-IT" sz="3400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86766" cy="559482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CONCLUSIONI ATTUALI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000108"/>
            <a:ext cx="8001056" cy="585789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2400" dirty="0" smtClean="0"/>
              <a:t>     </a:t>
            </a:r>
            <a:r>
              <a:rPr lang="it-IT" sz="2400" dirty="0" smtClean="0">
                <a:solidFill>
                  <a:srgbClr val="FFFF00"/>
                </a:solidFill>
              </a:rPr>
              <a:t>QUINDI</a:t>
            </a: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400" dirty="0" smtClean="0">
                <a:solidFill>
                  <a:srgbClr val="04FC2D"/>
                </a:solidFill>
              </a:rPr>
              <a:t>SAREBBE NECESSARIO  UN IMPEGNO DELLA ASAS PER DEFINIRE, OLTRE AI CRITERI CLASSIFICATIVI, ANCHE DEI CRITERI </a:t>
            </a:r>
            <a:r>
              <a:rPr lang="it-IT" sz="2400" dirty="0" smtClean="0">
                <a:solidFill>
                  <a:srgbClr val="00FF00"/>
                </a:solidFill>
              </a:rPr>
              <a:t>DIAGNOSTICI,</a:t>
            </a: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</a:rPr>
              <a:t>CHE SAREBBERO MOLTO UTILI NELLA PRATICA CLINICA, PERCHE’ </a:t>
            </a:r>
            <a:r>
              <a:rPr lang="it-IT" sz="2400" dirty="0" err="1" smtClean="0">
                <a:solidFill>
                  <a:srgbClr val="FFFF00"/>
                </a:solidFill>
              </a:rPr>
              <a:t>CI</a:t>
            </a:r>
            <a:r>
              <a:rPr lang="it-IT" sz="2400" dirty="0" smtClean="0">
                <a:solidFill>
                  <a:srgbClr val="FFFF00"/>
                </a:solidFill>
              </a:rPr>
              <a:t> PERMETTEREBBERO 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</a:rPr>
              <a:t>DIAGNOSTICARE UNA </a:t>
            </a:r>
            <a:r>
              <a:rPr lang="it-IT" sz="2400" dirty="0" smtClean="0">
                <a:solidFill>
                  <a:srgbClr val="04FC2D"/>
                </a:solidFill>
              </a:rPr>
              <a:t>SpA  </a:t>
            </a:r>
            <a:r>
              <a:rPr lang="it-IT" sz="2400" dirty="0" smtClean="0">
                <a:solidFill>
                  <a:srgbClr val="FFFF00"/>
                </a:solidFill>
              </a:rPr>
              <a:t>NON SOLO COME</a:t>
            </a:r>
            <a:r>
              <a:rPr lang="it-IT" sz="2400" dirty="0" smtClean="0">
                <a:solidFill>
                  <a:srgbClr val="04FC2D"/>
                </a:solidFill>
              </a:rPr>
              <a:t> DEFINITA, </a:t>
            </a:r>
            <a:r>
              <a:rPr lang="it-IT" sz="2400" dirty="0" smtClean="0">
                <a:solidFill>
                  <a:srgbClr val="FFFF00"/>
                </a:solidFill>
              </a:rPr>
              <a:t>MA ANCHE COME</a:t>
            </a:r>
            <a:r>
              <a:rPr lang="it-IT" sz="2400" dirty="0" smtClean="0">
                <a:solidFill>
                  <a:srgbClr val="04FC2D"/>
                </a:solidFill>
              </a:rPr>
              <a:t> POSSIBILE </a:t>
            </a:r>
            <a:r>
              <a:rPr lang="it-IT" sz="2400" dirty="0" smtClean="0">
                <a:solidFill>
                  <a:srgbClr val="FFFF00"/>
                </a:solidFill>
              </a:rPr>
              <a:t>O </a:t>
            </a:r>
            <a:r>
              <a:rPr lang="it-IT" sz="2400" dirty="0" smtClean="0">
                <a:solidFill>
                  <a:srgbClr val="04FC2D"/>
                </a:solidFill>
              </a:rPr>
              <a:t>PROBABILE</a:t>
            </a:r>
            <a:r>
              <a:rPr lang="it-IT" sz="2400" dirty="0" smtClean="0">
                <a:solidFill>
                  <a:srgbClr val="FFFF00"/>
                </a:solidFill>
              </a:rPr>
              <a:t>, QUANDO NON SI HANNO CRITERI SUFFICIENTI PER FARE UNA DIAGNOSI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rgbClr val="FFFF00"/>
                </a:solidFill>
              </a:rPr>
              <a:t> CERTEZZA. </a:t>
            </a:r>
          </a:p>
          <a:p>
            <a:pPr algn="just">
              <a:buNone/>
            </a:pP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 CRITERI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FORNIREBBERO GLI STRUMENTI  PER CURARE TANTI PAZIENTI,  CHE ALTRIMENTI VIVREBBERO IN UNA SORTA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“LIMBO” REUMATOLOGICO, E, INVECE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ABBANDONARLI ALLA LORO SOFFERENZA,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AIUTEREBBERO A MIGLIORARE LA   QUALITA’ 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VITA 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MOLTI 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LORO</a:t>
            </a:r>
          </a:p>
          <a:p>
            <a:pPr algn="just"/>
            <a:endParaRPr lang="it-IT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57224" y="571480"/>
            <a:ext cx="7772400" cy="571504"/>
          </a:xfrm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Grazie    per   l’ attenzione</a:t>
            </a:r>
            <a:endParaRPr lang="it-IT" sz="24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9458" name="Picture 2" descr="C:\Users\PINO\Documents\slide fi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14488"/>
            <a:ext cx="642942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215370" cy="1500198"/>
          </a:xfrm>
        </p:spPr>
        <p:txBody>
          <a:bodyPr/>
          <a:lstStyle/>
          <a:p>
            <a:pPr algn="ctr"/>
            <a:r>
              <a:rPr lang="it-IT" sz="29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it-IT" sz="2000" dirty="0">
                <a:solidFill>
                  <a:srgbClr val="FF0000"/>
                </a:solidFill>
                <a:latin typeface="Times New Roman" pitchFamily="18" charset="0"/>
              </a:rPr>
              <a:t>PREVALENZA 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</a:rPr>
              <a:t>  DELLE SPONDILOENTESOARTRITI</a:t>
            </a:r>
            <a:br>
              <a:rPr lang="it-IT" sz="20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</a:rPr>
              <a:t>NEL    MONDO    E    IN   ITALIA    NEL   2006</a:t>
            </a:r>
            <a:endParaRPr lang="it-IT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2143116"/>
            <a:ext cx="9036050" cy="452597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NON    STUDI   RIGOROSI   SU   LARGA   SCALA   </a:t>
            </a:r>
            <a:r>
              <a:rPr lang="it-IT" sz="1800" dirty="0" err="1" smtClean="0">
                <a:solidFill>
                  <a:srgbClr val="00FF00"/>
                </a:solidFill>
                <a:latin typeface="Times New Roman" pitchFamily="18" charset="0"/>
              </a:rPr>
              <a:t>DI</a:t>
            </a: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</a:p>
          <a:p>
            <a:pPr>
              <a:lnSpc>
                <a:spcPct val="80000"/>
              </a:lnSpc>
              <a:buNone/>
            </a:pP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      PREVALENZA  DELLE   SPA</a:t>
            </a:r>
          </a:p>
          <a:p>
            <a:pPr>
              <a:lnSpc>
                <a:spcPct val="80000"/>
              </a:lnSpc>
            </a:pPr>
            <a:endParaRPr lang="it-IT" sz="18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it-IT" sz="18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3200" b="1" dirty="0" smtClean="0">
                <a:solidFill>
                  <a:srgbClr val="FFFF00"/>
                </a:solidFill>
                <a:latin typeface="Times New Roman" pitchFamily="18" charset="0"/>
              </a:rPr>
              <a:t>STIMA    =    CIRCA    0,5%</a:t>
            </a:r>
            <a:endParaRPr lang="it-IT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                     INFERIORE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    ALL’  ARTRITE   REUMATOIDE</a:t>
            </a:r>
            <a:endParaRPr lang="it-IT" sz="3200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9001156" cy="1285884"/>
          </a:xfrm>
        </p:spPr>
        <p:txBody>
          <a:bodyPr/>
          <a:lstStyle/>
          <a:p>
            <a:pPr algn="ctr"/>
            <a: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  <a:t>METANALISI   PUBBLICAZIONI    SCIENTIFICHE  INTERNAZIONALI MULTIDISCIPLINARI  ( REUMATOLOGIA,  DERMATOLOGIA,  GASTRONTEROLOGIA )</a:t>
            </a:r>
            <a:b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  <a:t> +   MIA  ESPERIENZA  PERSONALE :</a:t>
            </a: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PREVALENZA  SpA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357430"/>
            <a:ext cx="8786874" cy="450057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SPONDILITE  ANCHILOSANTE  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CIRCA 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0.4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PSORIASICA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8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CIRCA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1%</a:t>
            </a:r>
          </a:p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ENTEROPATICHE </a:t>
            </a:r>
            <a:r>
              <a:rPr lang="it-IT" sz="1800" b="1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dirty="0" smtClean="0">
                <a:solidFill>
                  <a:srgbClr val="FFFF00"/>
                </a:solidFill>
                <a:latin typeface="Times New Roman" pitchFamily="18" charset="0"/>
              </a:rPr>
              <a:t>CIRCA</a:t>
            </a:r>
            <a:r>
              <a:rPr lang="it-IT" sz="2400" b="1" dirty="0" smtClean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0.07%</a:t>
            </a:r>
          </a:p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REATTIVE ?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( </a:t>
            </a:r>
            <a:r>
              <a:rPr lang="it-IT" sz="2400" dirty="0">
                <a:solidFill>
                  <a:srgbClr val="FFFF00"/>
                </a:solidFill>
                <a:latin typeface="Times New Roman" pitchFamily="18" charset="0"/>
              </a:rPr>
              <a:t>PROBABILMENTE  CIRCA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0.1% </a:t>
            </a:r>
            <a:r>
              <a:rPr lang="it-IT" sz="1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it-IT" sz="1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      </a:t>
            </a:r>
            <a:r>
              <a:rPr lang="it-IT" sz="2000" b="1" u="sng" dirty="0">
                <a:solidFill>
                  <a:srgbClr val="00FF00"/>
                </a:solidFill>
                <a:latin typeface="Times New Roman" pitchFamily="18" charset="0"/>
              </a:rPr>
              <a:t>PREVALENZA  TOTALE  STIMATA  </a:t>
            </a:r>
            <a:r>
              <a:rPr lang="it-IT" sz="2400" b="1" u="sng" dirty="0">
                <a:solidFill>
                  <a:srgbClr val="FFFF00"/>
                </a:solidFill>
                <a:latin typeface="Times New Roman" pitchFamily="18" charset="0"/>
              </a:rPr>
              <a:t>CIRCA</a:t>
            </a:r>
            <a:r>
              <a:rPr lang="it-IT" sz="2400" b="1" u="sng" dirty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</a:rPr>
              <a:t>1.5%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9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 +   </a:t>
            </a: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INDIFFERENZIATE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      ( PROBABILMENTE  CIRCA  UN  TERZO  </a:t>
            </a:r>
            <a:r>
              <a:rPr lang="it-IT" sz="1800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TUTTE  LE  SpA ) 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= CIRCA  </a:t>
            </a:r>
            <a:r>
              <a:rPr lang="it-IT" sz="2400" b="1" dirty="0" smtClean="0">
                <a:solidFill>
                  <a:srgbClr val="EB1B05"/>
                </a:solidFill>
                <a:latin typeface="Times New Roman" pitchFamily="18" charset="0"/>
              </a:rPr>
              <a:t>0,7%</a:t>
            </a:r>
            <a:endParaRPr lang="it-IT" sz="2400" b="1" dirty="0">
              <a:solidFill>
                <a:srgbClr val="EB1B05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</a:t>
            </a:r>
            <a:r>
              <a:rPr lang="it-IT" sz="35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PREVALENZA    SpA   </a:t>
            </a:r>
            <a:r>
              <a:rPr lang="it-IT" sz="35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CIRCA   </a:t>
            </a:r>
            <a:r>
              <a:rPr lang="it-IT" sz="35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2.2 %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it-IT" sz="24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600" b="1" dirty="0" smtClean="0">
                <a:solidFill>
                  <a:srgbClr val="FFFF00"/>
                </a:solidFill>
                <a:latin typeface="Times New Roman" pitchFamily="18" charset="0"/>
              </a:rPr>
              <a:t>IL  </a:t>
            </a:r>
            <a:r>
              <a:rPr lang="it-IT" sz="2600" b="1" dirty="0">
                <a:solidFill>
                  <a:srgbClr val="FFFF00"/>
                </a:solidFill>
                <a:latin typeface="Times New Roman" pitchFamily="18" charset="0"/>
              </a:rPr>
              <a:t>TRIPLO   DELL’  ARTRITE   REUMATOIDE !  </a:t>
            </a:r>
            <a:endParaRPr lang="it-IT" sz="26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it-IT" sz="1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3000372"/>
            <a:ext cx="8329642" cy="914400"/>
          </a:xfrm>
        </p:spPr>
        <p:txBody>
          <a:bodyPr/>
          <a:lstStyle/>
          <a:p>
            <a:pPr algn="ctr"/>
            <a:r>
              <a:rPr lang="it-IT" sz="4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DOPO   4   ANNI</a:t>
            </a:r>
            <a:endParaRPr lang="it-IT" sz="4800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348" y="3786190"/>
            <a:ext cx="7772400" cy="4071966"/>
          </a:xfrm>
        </p:spPr>
        <p:txBody>
          <a:bodyPr/>
          <a:lstStyle/>
          <a:p>
            <a:pPr algn="ctr">
              <a:buNone/>
            </a:pPr>
            <a:endParaRPr lang="it-IT" dirty="0" smtClean="0">
              <a:latin typeface="Comic Sans MS" pitchFamily="66" charset="0"/>
            </a:endParaRPr>
          </a:p>
          <a:p>
            <a:pPr algn="ctr">
              <a:buNone/>
            </a:pPr>
            <a:endParaRPr lang="it-IT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it-IT" dirty="0" smtClean="0">
                <a:latin typeface="Comic Sans MS" pitchFamily="66" charset="0"/>
              </a:rPr>
              <a:t>    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57192" y="6286520"/>
            <a:ext cx="8286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rgbClr val="FFFF00"/>
                </a:solidFill>
              </a:rPr>
              <a:t>              </a:t>
            </a:r>
            <a:r>
              <a:rPr lang="it-IT" b="1" dirty="0" smtClean="0">
                <a:solidFill>
                  <a:srgbClr val="FFFF00"/>
                </a:solidFill>
              </a:rPr>
              <a:t>M</a:t>
            </a:r>
            <a:r>
              <a:rPr lang="it-IT" b="1" dirty="0">
                <a:solidFill>
                  <a:srgbClr val="FFFF00"/>
                </a:solidFill>
              </a:rPr>
              <a:t>. </a:t>
            </a:r>
            <a:r>
              <a:rPr lang="it-IT" b="1" dirty="0" err="1">
                <a:solidFill>
                  <a:srgbClr val="FFFF00"/>
                </a:solidFill>
              </a:rPr>
              <a:t>Ehrenfeld</a:t>
            </a:r>
            <a:r>
              <a:rPr lang="it-IT" b="1" dirty="0">
                <a:solidFill>
                  <a:srgbClr val="FFFF00"/>
                </a:solidFill>
              </a:rPr>
              <a:t> / </a:t>
            </a:r>
            <a:r>
              <a:rPr lang="it-IT" b="1" dirty="0" err="1">
                <a:solidFill>
                  <a:srgbClr val="FFFF00"/>
                </a:solidFill>
              </a:rPr>
              <a:t>Autoimmunity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Reviews</a:t>
            </a:r>
            <a:r>
              <a:rPr lang="it-IT" b="1" dirty="0">
                <a:solidFill>
                  <a:srgbClr val="FFFF00"/>
                </a:solidFill>
              </a:rPr>
              <a:t> 9 (2010) A325–A329</a:t>
            </a: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>
            <p:ph idx="1"/>
          </p:nvPr>
        </p:nvGraphicFramePr>
        <p:xfrm>
          <a:off x="1571604" y="1000108"/>
          <a:ext cx="6091237" cy="4064000"/>
        </p:xfrm>
        <a:graphic>
          <a:graphicData uri="http://schemas.openxmlformats.org/presentationml/2006/ole">
            <p:oleObj spid="_x0000_s2050" name="Grafico" r:id="rId3" imgW="6096090" imgH="4067243" progId="MSGraph.Chart.8">
              <p:embed followColorScheme="full"/>
            </p:oleObj>
          </a:graphicData>
        </a:graphic>
      </p:graphicFrame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295400" y="36576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/>
              <a:t>%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28596" y="4929198"/>
            <a:ext cx="835824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Prevalenza </a:t>
            </a:r>
            <a:r>
              <a:rPr lang="it-IT" sz="28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delle SpA totali = 1,83%</a:t>
            </a:r>
          </a:p>
          <a:p>
            <a:pPr algn="ctr"/>
            <a:r>
              <a:rPr lang="it-IT" sz="2000" b="1" dirty="0" smtClean="0">
                <a:solidFill>
                  <a:srgbClr val="00FF00"/>
                </a:solidFill>
              </a:rPr>
              <a:t>vs  AR = 0,6%</a:t>
            </a:r>
          </a:p>
          <a:p>
            <a:pPr algn="ctr"/>
            <a:r>
              <a:rPr lang="it-IT" sz="2000" b="1" dirty="0" err="1" smtClean="0">
                <a:solidFill>
                  <a:srgbClr val="FFFF00"/>
                </a:solidFill>
              </a:rPr>
              <a:t>Helmick</a:t>
            </a:r>
            <a:r>
              <a:rPr lang="it-IT" sz="2000" b="1" dirty="0" smtClean="0">
                <a:solidFill>
                  <a:srgbClr val="FFFF00"/>
                </a:solidFill>
              </a:rPr>
              <a:t> CG </a:t>
            </a:r>
            <a:r>
              <a:rPr lang="it-IT" sz="2000" b="1" dirty="0" err="1" smtClean="0">
                <a:solidFill>
                  <a:srgbClr val="FFFF00"/>
                </a:solidFill>
              </a:rPr>
              <a:t>et</a:t>
            </a:r>
            <a:r>
              <a:rPr lang="it-IT" sz="2000" b="1" dirty="0" smtClean="0">
                <a:solidFill>
                  <a:srgbClr val="FFFF00"/>
                </a:solidFill>
              </a:rPr>
              <a:t> al.    </a:t>
            </a:r>
            <a:r>
              <a:rPr lang="it-IT" sz="2000" b="1" dirty="0" err="1" smtClean="0">
                <a:solidFill>
                  <a:srgbClr val="FFFF00"/>
                </a:solidFill>
              </a:rPr>
              <a:t>Arthritis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</a:rPr>
              <a:t>Rheum</a:t>
            </a:r>
            <a:r>
              <a:rPr lang="it-IT" sz="2000" b="1" dirty="0" smtClean="0">
                <a:solidFill>
                  <a:srgbClr val="FFFF00"/>
                </a:solidFill>
              </a:rPr>
              <a:t>  2008</a:t>
            </a:r>
          </a:p>
          <a:p>
            <a:pPr algn="ctr"/>
            <a:r>
              <a:rPr lang="it-IT" sz="2400" b="1" u="sng" dirty="0" smtClean="0">
                <a:solidFill>
                  <a:srgbClr val="FF0000"/>
                </a:solidFill>
              </a:rPr>
              <a:t>Le SpA risultano essere TRE  VOLTE  di più della AR!</a:t>
            </a:r>
            <a:endParaRPr lang="it-IT" sz="2400" b="1" u="sng" dirty="0">
              <a:solidFill>
                <a:srgbClr val="FF0000"/>
              </a:solidFill>
            </a:endParaRP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857488" y="2571744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/>
              <a:t>      0,52</a:t>
            </a:r>
            <a:endParaRPr lang="it-IT" sz="1200" b="1" dirty="0"/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3929058" y="1142984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/>
              <a:t>         1,31</a:t>
            </a:r>
            <a:endParaRPr lang="it-IT" sz="1200" b="1" dirty="0"/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5000628" y="2571744"/>
            <a:ext cx="10429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/>
              <a:t>               0,6</a:t>
            </a:r>
            <a:endParaRPr lang="it-IT" sz="1200" b="1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 rot="1160089">
            <a:off x="8266365" y="270866"/>
            <a:ext cx="838200" cy="381000"/>
            <a:chOff x="3744" y="288"/>
            <a:chExt cx="528" cy="240"/>
          </a:xfrm>
        </p:grpSpPr>
        <p:sp>
          <p:nvSpPr>
            <p:cNvPr id="57364" name="AutoShape 20"/>
            <p:cNvSpPr>
              <a:spLocks noChangeArrowheads="1"/>
            </p:cNvSpPr>
            <p:nvPr/>
          </p:nvSpPr>
          <p:spPr bwMode="auto">
            <a:xfrm>
              <a:off x="3792" y="288"/>
              <a:ext cx="432" cy="24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5" name="Text Box 21"/>
            <p:cNvSpPr txBox="1">
              <a:spLocks noChangeArrowheads="1"/>
            </p:cNvSpPr>
            <p:nvPr/>
          </p:nvSpPr>
          <p:spPr bwMode="auto">
            <a:xfrm>
              <a:off x="3744" y="309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600" b="1" dirty="0">
                  <a:solidFill>
                    <a:srgbClr val="ED051B"/>
                  </a:solidFill>
                </a:rPr>
                <a:t>2010</a:t>
              </a:r>
            </a:p>
          </p:txBody>
        </p:sp>
      </p:grp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1142976" y="214290"/>
            <a:ext cx="6572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Quadro epidemiologico di AR e </a:t>
            </a:r>
            <a:r>
              <a:rPr lang="it-IT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Spondiloartriti </a:t>
            </a:r>
            <a:endParaRPr lang="it-IT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368" name="Rectangle 24"/>
          <p:cNvSpPr>
            <a:spLocks noGrp="1" noChangeArrowheads="1"/>
          </p:cNvSpPr>
          <p:nvPr>
            <p:ph type="title"/>
          </p:nvPr>
        </p:nvSpPr>
        <p:spPr>
          <a:xfrm>
            <a:off x="571472" y="642918"/>
            <a:ext cx="8229600" cy="428628"/>
          </a:xfrm>
          <a:noFill/>
          <a:ln/>
        </p:spPr>
        <p:txBody>
          <a:bodyPr/>
          <a:lstStyle/>
          <a:p>
            <a:pPr algn="ctr"/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20" name="Rettangolo 19"/>
          <p:cNvSpPr/>
          <p:nvPr/>
        </p:nvSpPr>
        <p:spPr>
          <a:xfrm>
            <a:off x="642910" y="642918"/>
            <a:ext cx="757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Prevalenza di SA e Spondiloartriti vs AR negli USA 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8201028" cy="1571636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ANCHE      I     REUMATOLOGI     TEDESCHI    HANNO  CONFERMATO     L’ ALTA     PREVALENZA    DELLE    SPONDILOENTESOATRITI  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643158"/>
            <a:ext cx="8572560" cy="421484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GERMANIA </a:t>
            </a:r>
          </a:p>
          <a:p>
            <a:pPr eaLnBrk="1" hangingPunct="1">
              <a:buNone/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   ( REUMATOLOGI 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BERLINO ) 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1.9 %</a:t>
            </a:r>
          </a:p>
          <a:p>
            <a:pPr eaLnBrk="1" hangingPunct="1">
              <a:buNone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buNone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ADDIRITTURA  IN</a:t>
            </a:r>
            <a:r>
              <a:rPr lang="it-IT" sz="2800" b="1" dirty="0" smtClean="0"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ALASKA </a:t>
            </a:r>
            <a:r>
              <a:rPr lang="it-IT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2.5 %</a:t>
            </a:r>
          </a:p>
          <a:p>
            <a:pPr eaLnBrk="1" hangingPunct="1"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endParaRPr lang="it-IT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8086</TotalTime>
  <Words>1650</Words>
  <Application>Microsoft Office PowerPoint</Application>
  <PresentationFormat>Presentazione su schermo (4:3)</PresentationFormat>
  <Paragraphs>381</Paragraphs>
  <Slides>44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44</vt:i4>
      </vt:variant>
    </vt:vector>
  </HeadingPairs>
  <TitlesOfParts>
    <vt:vector size="48" baseType="lpstr">
      <vt:lpstr>Metro</vt:lpstr>
      <vt:lpstr>Acrobat Document</vt:lpstr>
      <vt:lpstr>Grafico</vt:lpstr>
      <vt:lpstr>Fotografia Photo Editor</vt:lpstr>
      <vt:lpstr>ARTRITE    PSORIASICA   epidemiologia,   clinica,   diagnosi</vt:lpstr>
      <vt:lpstr>ARTRITE  PSORIASICA  ( PSA )  </vt:lpstr>
      <vt:lpstr>     SPA   CLASSIFICAZIONE    </vt:lpstr>
      <vt:lpstr>EPIDEMIOLOGIA    DELLE  ARTRITI   SIERONEGATIVE ( SPONDILOENTESOARTRITI )</vt:lpstr>
      <vt:lpstr>  PREVALENZA    DELLE SPONDILOENTESOARTRITI NEL    MONDO    E    IN   ITALIA    NEL   2006</vt:lpstr>
      <vt:lpstr>METANALISI   PUBBLICAZIONI    SCIENTIFICHE  INTERNAZIONALI MULTIDISCIPLINARI  ( REUMATOLOGIA,  DERMATOLOGIA,  GASTRONTEROLOGIA )  +   MIA  ESPERIENZA  PERSONALE :  PREVALENZA  SpA </vt:lpstr>
      <vt:lpstr>DOPO   4   ANNI</vt:lpstr>
      <vt:lpstr> </vt:lpstr>
      <vt:lpstr>ANCHE      I     REUMATOLOGI     TEDESCHI    HANNO  CONFERMATO     L’ ALTA     PREVALENZA    DELLE    SPONDILOENTESOATRITI   </vt:lpstr>
      <vt:lpstr> PREVALENZA   DELLA   PSORIASI     IN   ITALIA</vt:lpstr>
      <vt:lpstr>Malattie della pelle diagnosticate dal dermatologo (o da altro medico specialista)</vt:lpstr>
      <vt:lpstr>PREVALENZA   DELLA   PSORIASI  E  DELLA  PsA    IN  ITALIA</vt:lpstr>
      <vt:lpstr>GENETICA       DELLA      PSA</vt:lpstr>
      <vt:lpstr> CLINICA</vt:lpstr>
      <vt:lpstr>Diapositiva 15</vt:lpstr>
      <vt:lpstr>PROBLEMATICA     </vt:lpstr>
      <vt:lpstr>ARTRITE   PSORIASICA  TESSUTI    “ BERSAGLIO ”  </vt:lpstr>
      <vt:lpstr>Diapositiva 18</vt:lpstr>
      <vt:lpstr>SPA    Parasindesmofiti</vt:lpstr>
      <vt:lpstr>Spondiloartropatia Psoriasica</vt:lpstr>
      <vt:lpstr>                SINFISITE    PUBICA</vt:lpstr>
      <vt:lpstr>ENTESITE</vt:lpstr>
      <vt:lpstr>Entesite</vt:lpstr>
      <vt:lpstr>RMN</vt:lpstr>
      <vt:lpstr>Entesite  DEL TENDINE D’ACHILLE evoluta  in   entesopatia  calcifica (si associa entesite della fascia plantare)</vt:lpstr>
      <vt:lpstr>                       Dattilite</vt:lpstr>
      <vt:lpstr>Diapositiva 27</vt:lpstr>
      <vt:lpstr>EXTRA - ARTICULAR  INVOLVEMENT</vt:lpstr>
      <vt:lpstr>FORME    CLINICHE     DI   PSA (  WRIGHT  AND  MOLL  1973 )</vt:lpstr>
      <vt:lpstr>AGGRESSIVITA’  CLINICA  DELLA  MALATTIA</vt:lpstr>
      <vt:lpstr>                                 Artrite   mutilante</vt:lpstr>
      <vt:lpstr>Difficoltà    Diagnostiche</vt:lpstr>
      <vt:lpstr>La   presenza   di   psoriasi </vt:lpstr>
      <vt:lpstr>Difficoltà   Diagnostiche</vt:lpstr>
      <vt:lpstr>Diapositiva 35</vt:lpstr>
      <vt:lpstr>Diapositiva 36</vt:lpstr>
      <vt:lpstr>CASPAR    CRITERIA*</vt:lpstr>
      <vt:lpstr>     TABELLA  RIASSUNTIVA  DEI CRITERI  DI CLASSIFICAZIONE ASAS               PER    LE   SPONDILOARTRITI    IN    GENERALE </vt:lpstr>
      <vt:lpstr>Stato dell’Arte Diagnostica Artrite Psoriasica  </vt:lpstr>
      <vt:lpstr>RUDWALEIT ET AL 2005 “ How to diagnose spondyloarthritis early ” DIFFERENZA TRA CRITERI CLASSIFICATIVI E CRITERI DIAGNOSTICI</vt:lpstr>
      <vt:lpstr>CONCLUSIONI ATTUALI</vt:lpstr>
      <vt:lpstr>CONCLUSIONI ATTUALI</vt:lpstr>
      <vt:lpstr>CONCLUSIONI ATTUALI</vt:lpstr>
      <vt:lpstr>Grazie    per   l’ attenzione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TERAPIA  LOCO - REGIONALE ECOGUIDATA  DELL’ ANCA  CON  ACIDO  IALURONICO</dc:title>
  <dc:creator>PINO</dc:creator>
  <cp:lastModifiedBy>PINO</cp:lastModifiedBy>
  <cp:revision>1386</cp:revision>
  <dcterms:created xsi:type="dcterms:W3CDTF">2011-04-17T15:24:50Z</dcterms:created>
  <dcterms:modified xsi:type="dcterms:W3CDTF">2016-05-26T22:12:43Z</dcterms:modified>
</cp:coreProperties>
</file>