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2"/>
  </p:notesMasterIdLst>
  <p:sldIdLst>
    <p:sldId id="1188" r:id="rId2"/>
    <p:sldId id="1347" r:id="rId3"/>
    <p:sldId id="1374" r:id="rId4"/>
    <p:sldId id="1375" r:id="rId5"/>
    <p:sldId id="1349" r:id="rId6"/>
    <p:sldId id="1350" r:id="rId7"/>
    <p:sldId id="1367" r:id="rId8"/>
    <p:sldId id="1351" r:id="rId9"/>
    <p:sldId id="1387" r:id="rId10"/>
    <p:sldId id="1352" r:id="rId11"/>
    <p:sldId id="1354" r:id="rId12"/>
    <p:sldId id="1355" r:id="rId13"/>
    <p:sldId id="1356" r:id="rId14"/>
    <p:sldId id="1364" r:id="rId15"/>
    <p:sldId id="1388" r:id="rId16"/>
    <p:sldId id="1389" r:id="rId17"/>
    <p:sldId id="1363" r:id="rId18"/>
    <p:sldId id="1385" r:id="rId19"/>
    <p:sldId id="1386" r:id="rId20"/>
    <p:sldId id="134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B0169E"/>
    <a:srgbClr val="2410B6"/>
    <a:srgbClr val="09FF09"/>
    <a:srgbClr val="04FC2D"/>
    <a:srgbClr val="FA1818"/>
    <a:srgbClr val="E52D3A"/>
    <a:srgbClr val="FC510C"/>
    <a:srgbClr val="FC560C"/>
    <a:srgbClr val="EB1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6" autoAdjust="0"/>
    <p:restoredTop sz="94700" autoAdjust="0"/>
  </p:normalViewPr>
  <p:slideViewPr>
    <p:cSldViewPr>
      <p:cViewPr varScale="1">
        <p:scale>
          <a:sx n="100" d="100"/>
          <a:sy n="100" d="100"/>
        </p:scale>
        <p:origin x="-8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6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8C3B04-5B8D-4CF2-8950-95831824E20A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5D6BFC-EB16-49BC-B736-6D524E09448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958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2" name="Rettango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ttango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ttango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ttango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56" name="Rettango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ttango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ttango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ttango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 a mano liber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igura a mano liber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igura a mano liber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igura a mano liber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igura a mano liber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igura a mano liber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igura a mano liber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igura a mano liber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igura a mano liber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igura a mano liber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igura a mano liber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igura a mano liber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igura a mano liber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igura a mano liber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tango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tango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tango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ttango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tango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ttango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ttango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tango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ttango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Connettore 1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ttore 1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grpSp>
        <p:nvGrpSpPr>
          <p:cNvPr id="14" name="Grup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ttore 1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ttore 1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bg2">
                <a:tint val="88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ttango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ttango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ttango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C4D2B9F-C79A-4F6C-A6F6-798A5E9BE70E}" type="datetimeFigureOut">
              <a:rPr lang="it-IT" smtClean="0"/>
              <a:pPr/>
              <a:t>07/01/2021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F10F998-71DC-4977-981F-111D1AE9A39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jm.org/doi/full/10.1056/NEJMoa1213917#potcast_group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hoeper.marius@mh-hannover.de" TargetMode="External"/><Relationship Id="rId2" Type="http://schemas.openxmlformats.org/officeDocument/2006/relationships/hyperlink" Target="https://www.thelancet.com/journals/lanres/issue/vol4no11/PIIS2213-2600(16)X0011-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ard.bmj.com/content/early/2016/07/25/annrheumdis-2015-209087#aff-4" TargetMode="External"/><Relationship Id="rId13" Type="http://schemas.openxmlformats.org/officeDocument/2006/relationships/hyperlink" Target="http://ard.bmj.com/content/early/2016/07/25/annrheumdis-2015-209087#aff-9" TargetMode="External"/><Relationship Id="rId18" Type="http://schemas.openxmlformats.org/officeDocument/2006/relationships/image" Target="../media/image3.gif"/><Relationship Id="rId3" Type="http://schemas.openxmlformats.org/officeDocument/2006/relationships/hyperlink" Target="https://scholar.google.it/citations?user=D9PJcscAAAAJ&amp;hl=it&amp;oi=sra" TargetMode="External"/><Relationship Id="rId7" Type="http://schemas.openxmlformats.org/officeDocument/2006/relationships/hyperlink" Target="http://ard.bmj.com/content/early/2016/07/25/annrheumdis-2015-209087#aff-3" TargetMode="External"/><Relationship Id="rId12" Type="http://schemas.openxmlformats.org/officeDocument/2006/relationships/hyperlink" Target="http://ard.bmj.com/content/early/2016/07/25/annrheumdis-2015-209087#aff-8" TargetMode="External"/><Relationship Id="rId17" Type="http://schemas.openxmlformats.org/officeDocument/2006/relationships/hyperlink" Target="http://ard.bmj.com/content/early/2016/07/25/annrheumdis-2015-209087#aff-13" TargetMode="External"/><Relationship Id="rId2" Type="http://schemas.openxmlformats.org/officeDocument/2006/relationships/hyperlink" Target="http://www.nejm.org/doi/full/10.1056/NEJMoa1209655" TargetMode="External"/><Relationship Id="rId16" Type="http://schemas.openxmlformats.org/officeDocument/2006/relationships/hyperlink" Target="http://ard.bmj.com/content/early/2016/07/25/annrheumdis-2015-209087#aff-12" TargetMode="Externa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rd.bmj.com/content/early/2016/07/25/annrheumdis-2015-209087#aff-2" TargetMode="External"/><Relationship Id="rId11" Type="http://schemas.openxmlformats.org/officeDocument/2006/relationships/hyperlink" Target="http://ard.bmj.com/content/early/2016/07/25/annrheumdis-2015-209087#aff-7" TargetMode="External"/><Relationship Id="rId5" Type="http://schemas.openxmlformats.org/officeDocument/2006/relationships/hyperlink" Target="http://ard.bmj.com/content/early/2016/07/25/annrheumdis-2015-209087#aff-1" TargetMode="External"/><Relationship Id="rId15" Type="http://schemas.openxmlformats.org/officeDocument/2006/relationships/hyperlink" Target="http://ard.bmj.com/content/early/2016/07/25/annrheumdis-2015-209087#aff-11" TargetMode="External"/><Relationship Id="rId10" Type="http://schemas.openxmlformats.org/officeDocument/2006/relationships/hyperlink" Target="http://ard.bmj.com/content/early/2016/07/25/annrheumdis-2015-209087#aff-6" TargetMode="External"/><Relationship Id="rId19" Type="http://schemas.openxmlformats.org/officeDocument/2006/relationships/hyperlink" Target="mailto:hoeper.marius@mh-hannover.de" TargetMode="External"/><Relationship Id="rId4" Type="http://schemas.openxmlformats.org/officeDocument/2006/relationships/hyperlink" Target="https://scholar.google.it/citations?user=ecDjjd4AAAAJ&amp;hl=it&amp;oi=sra" TargetMode="External"/><Relationship Id="rId9" Type="http://schemas.openxmlformats.org/officeDocument/2006/relationships/hyperlink" Target="http://ard.bmj.com/content/early/2016/07/25/annrheumdis-2015-209087#aff-5" TargetMode="External"/><Relationship Id="rId14" Type="http://schemas.openxmlformats.org/officeDocument/2006/relationships/hyperlink" Target="http://ard.bmj.com/content/early/2016/07/25/annrheumdis-2015-209087#aff-1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cbi.nlm.nih.gov/pubmed/?term=Goldin%20J%5bAuthor%5d&amp;cauthor=true&amp;cauthor_uid=27469583" TargetMode="External"/><Relationship Id="rId13" Type="http://schemas.openxmlformats.org/officeDocument/2006/relationships/hyperlink" Target="https://www.ncbi.nlm.nih.gov/pubmed/?term=Steen%20V%5bAuthor%5d&amp;cauthor=true&amp;cauthor_uid=27469583" TargetMode="External"/><Relationship Id="rId18" Type="http://schemas.openxmlformats.org/officeDocument/2006/relationships/hyperlink" Target="https://www.ncbi.nlm.nih.gov/pubmed/?term=Riley%20DJ%5bAuthor%5d&amp;cauthor=true&amp;cauthor_uid=27469583" TargetMode="External"/><Relationship Id="rId26" Type="http://schemas.openxmlformats.org/officeDocument/2006/relationships/hyperlink" Target="https://www.ncbi.nlm.nih.gov/pubmed/?term=Connolly%20MK%5bAuthor%5d&amp;cauthor=true&amp;cauthor_uid=27469583" TargetMode="External"/><Relationship Id="rId39" Type="http://schemas.openxmlformats.org/officeDocument/2006/relationships/hyperlink" Target="https://www.ncbi.nlm.nih.gov/pubmed/?term=Molitor%20JA%5bAuthor%5d&amp;cauthor=true&amp;cauthor_uid=27469583" TargetMode="External"/><Relationship Id="rId3" Type="http://schemas.openxmlformats.org/officeDocument/2006/relationships/hyperlink" Target="https://www.ncbi.nlm.nih.gov/pubmed/?term=Roth%20MD%5bAuthor%5d&amp;cauthor=true&amp;cauthor_uid=27469583" TargetMode="External"/><Relationship Id="rId21" Type="http://schemas.openxmlformats.org/officeDocument/2006/relationships/hyperlink" Target="https://www.ncbi.nlm.nih.gov/pubmed/?term=Hsu%20VM%5bAuthor%5d&amp;cauthor=true&amp;cauthor_uid=27469583" TargetMode="External"/><Relationship Id="rId34" Type="http://schemas.openxmlformats.org/officeDocument/2006/relationships/hyperlink" Target="https://www.ncbi.nlm.nih.gov/pubmed/?term=Simms%20R%5bAuthor%5d&amp;cauthor=true&amp;cauthor_uid=27469583" TargetMode="External"/><Relationship Id="rId42" Type="http://schemas.openxmlformats.org/officeDocument/2006/relationships/hyperlink" Target="https://www.ncbi.nlm.nih.gov/pubmed/?term=Fritzler%20MJ%5bAuthor%5d&amp;cauthor=true&amp;cauthor_uid=27469583" TargetMode="External"/><Relationship Id="rId7" Type="http://schemas.openxmlformats.org/officeDocument/2006/relationships/hyperlink" Target="https://www.ncbi.nlm.nih.gov/pubmed/?term=Kleerup%20EC%5bAuthor%5d&amp;cauthor=true&amp;cauthor_uid=27469583" TargetMode="External"/><Relationship Id="rId12" Type="http://schemas.openxmlformats.org/officeDocument/2006/relationships/hyperlink" Target="https://www.ncbi.nlm.nih.gov/pubmed/?term=Silver%20R%5bAuthor%5d&amp;cauthor=true&amp;cauthor_uid=27469583" TargetMode="External"/><Relationship Id="rId17" Type="http://schemas.openxmlformats.org/officeDocument/2006/relationships/hyperlink" Target="https://www.ncbi.nlm.nih.gov/pubmed/?term=Mayes%20M%5bAuthor%5d&amp;cauthor=true&amp;cauthor_uid=27469583" TargetMode="External"/><Relationship Id="rId25" Type="http://schemas.openxmlformats.org/officeDocument/2006/relationships/hyperlink" Target="https://www.ncbi.nlm.nih.gov/pubmed/?term=Golden%20J%5bAuthor%5d&amp;cauthor=true&amp;cauthor_uid=27469583" TargetMode="External"/><Relationship Id="rId33" Type="http://schemas.openxmlformats.org/officeDocument/2006/relationships/hyperlink" Target="https://www.ncbi.nlm.nih.gov/pubmed/?term=Theodore%20A%5bAuthor%5d&amp;cauthor=true&amp;cauthor_uid=27469583" TargetMode="External"/><Relationship Id="rId38" Type="http://schemas.openxmlformats.org/officeDocument/2006/relationships/hyperlink" Target="https://www.ncbi.nlm.nih.gov/pubmed/?term=Frech%20T%5bAuthor%5d&amp;cauthor=true&amp;cauthor_uid=27469583" TargetMode="External"/><Relationship Id="rId46" Type="http://schemas.openxmlformats.org/officeDocument/2006/relationships/hyperlink" Target="https://www.ncbi.nlm.nih.gov/pubmed/?term=Sclerodema%20Lung%20Study%20II%20Investigators%5bCorporate%20Author%5d" TargetMode="External"/><Relationship Id="rId2" Type="http://schemas.openxmlformats.org/officeDocument/2006/relationships/hyperlink" Target="https://www.ncbi.nlm.nih.gov/pubmed/?term=Tashkin%20DP%5bAuthor%5d&amp;cauthor=true&amp;cauthor_uid=27469583" TargetMode="External"/><Relationship Id="rId16" Type="http://schemas.openxmlformats.org/officeDocument/2006/relationships/hyperlink" Target="https://www.ncbi.nlm.nih.gov/pubmed/?term=Wigley%20F%5bAuthor%5d&amp;cauthor=true&amp;cauthor_uid=27469583" TargetMode="External"/><Relationship Id="rId20" Type="http://schemas.openxmlformats.org/officeDocument/2006/relationships/hyperlink" Target="https://www.ncbi.nlm.nih.gov/pubmed/?term=Assassi%20S%5bAuthor%5d&amp;cauthor=true&amp;cauthor_uid=27469583" TargetMode="External"/><Relationship Id="rId29" Type="http://schemas.openxmlformats.org/officeDocument/2006/relationships/hyperlink" Target="https://www.ncbi.nlm.nih.gov/pubmed/?term=Hinchcliff%20ME%5bAuthor%5d&amp;cauthor=true&amp;cauthor_uid=27469583" TargetMode="External"/><Relationship Id="rId41" Type="http://schemas.openxmlformats.org/officeDocument/2006/relationships/hyperlink" Target="https://www.ncbi.nlm.nih.gov/pubmed/?term=Read%20CA%5bAuthor%5d&amp;cauthor=true&amp;cauthor_uid=274695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bi.nlm.nih.gov/pubmed/?term=Khanna%20D%5bAuthor%5d&amp;cauthor=true&amp;cauthor_uid=27469583" TargetMode="External"/><Relationship Id="rId11" Type="http://schemas.openxmlformats.org/officeDocument/2006/relationships/hyperlink" Target="https://www.ncbi.nlm.nih.gov/pubmed/?term=Kafaja%20S%5bAuthor%5d&amp;cauthor=true&amp;cauthor_uid=27469583" TargetMode="External"/><Relationship Id="rId24" Type="http://schemas.openxmlformats.org/officeDocument/2006/relationships/hyperlink" Target="https://www.ncbi.nlm.nih.gov/pubmed/?term=Martinez%20F%5bAuthor%5d&amp;cauthor=true&amp;cauthor_uid=27469583" TargetMode="External"/><Relationship Id="rId32" Type="http://schemas.openxmlformats.org/officeDocument/2006/relationships/hyperlink" Target="https://www.ncbi.nlm.nih.gov/pubmed/?term=Meehan%20R%5bAuthor%5d&amp;cauthor=true&amp;cauthor_uid=27469583" TargetMode="External"/><Relationship Id="rId37" Type="http://schemas.openxmlformats.org/officeDocument/2006/relationships/hyperlink" Target="https://www.ncbi.nlm.nih.gov/pubmed/?term=Scholand%20MB%5bAuthor%5d&amp;cauthor=true&amp;cauthor_uid=27469583" TargetMode="External"/><Relationship Id="rId40" Type="http://schemas.openxmlformats.org/officeDocument/2006/relationships/hyperlink" Target="https://www.ncbi.nlm.nih.gov/pubmed/?term=Highland%20K%5bAuthor%5d&amp;cauthor=true&amp;cauthor_uid=27469583" TargetMode="External"/><Relationship Id="rId45" Type="http://schemas.openxmlformats.org/officeDocument/2006/relationships/hyperlink" Target="https://www.ncbi.nlm.nih.gov/pubmed/?term=Elashoff%20RM%5bAuthor%5d&amp;cauthor=true&amp;cauthor_uid=27469583" TargetMode="External"/><Relationship Id="rId5" Type="http://schemas.openxmlformats.org/officeDocument/2006/relationships/hyperlink" Target="https://www.ncbi.nlm.nih.gov/pubmed/?term=Furst%20DE%5bAuthor%5d&amp;cauthor=true&amp;cauthor_uid=27469583" TargetMode="External"/><Relationship Id="rId15" Type="http://schemas.openxmlformats.org/officeDocument/2006/relationships/hyperlink" Target="https://www.ncbi.nlm.nih.gov/pubmed/?term=Wise%20R%5bAuthor%5d&amp;cauthor=true&amp;cauthor_uid=27469583" TargetMode="External"/><Relationship Id="rId23" Type="http://schemas.openxmlformats.org/officeDocument/2006/relationships/hyperlink" Target="https://www.ncbi.nlm.nih.gov/pubmed/?term=Phillips%20K%5bAuthor%5d&amp;cauthor=true&amp;cauthor_uid=27469583" TargetMode="External"/><Relationship Id="rId28" Type="http://schemas.openxmlformats.org/officeDocument/2006/relationships/hyperlink" Target="https://www.ncbi.nlm.nih.gov/pubmed/?term=Dematte%20J%5bAuthor%5d&amp;cauthor=true&amp;cauthor_uid=27469583" TargetMode="External"/><Relationship Id="rId36" Type="http://schemas.openxmlformats.org/officeDocument/2006/relationships/hyperlink" Target="https://www.ncbi.nlm.nih.gov/pubmed/?term=Schraufnagel%20DE%5bAuthor%5d&amp;cauthor=true&amp;cauthor_uid=27469583" TargetMode="External"/><Relationship Id="rId10" Type="http://schemas.openxmlformats.org/officeDocument/2006/relationships/hyperlink" Target="https://www.ncbi.nlm.nih.gov/pubmed/?term=Volkmann%20ER%5bAuthor%5d&amp;cauthor=true&amp;cauthor_uid=27469583" TargetMode="External"/><Relationship Id="rId19" Type="http://schemas.openxmlformats.org/officeDocument/2006/relationships/hyperlink" Target="https://www.ncbi.nlm.nih.gov/pubmed/?term=Hussain%20S%5bAuthor%5d&amp;cauthor=true&amp;cauthor_uid=27469583" TargetMode="External"/><Relationship Id="rId31" Type="http://schemas.openxmlformats.org/officeDocument/2006/relationships/hyperlink" Target="https://www.ncbi.nlm.nih.gov/pubmed/?term=Swigris%20J%5bAuthor%5d&amp;cauthor=true&amp;cauthor_uid=27469583" TargetMode="External"/><Relationship Id="rId44" Type="http://schemas.openxmlformats.org/officeDocument/2006/relationships/hyperlink" Target="https://www.ncbi.nlm.nih.gov/pubmed/?term=Tseng%20CH%5bAuthor%5d&amp;cauthor=true&amp;cauthor_uid=27469583" TargetMode="External"/><Relationship Id="rId4" Type="http://schemas.openxmlformats.org/officeDocument/2006/relationships/hyperlink" Target="https://www.ncbi.nlm.nih.gov/pubmed/?term=Clements%20PJ%5bAuthor%5d&amp;cauthor=true&amp;cauthor_uid=27469583" TargetMode="External"/><Relationship Id="rId9" Type="http://schemas.openxmlformats.org/officeDocument/2006/relationships/hyperlink" Target="https://www.ncbi.nlm.nih.gov/pubmed/?term=Arriola%20E%5bAuthor%5d&amp;cauthor=true&amp;cauthor_uid=27469583" TargetMode="External"/><Relationship Id="rId14" Type="http://schemas.openxmlformats.org/officeDocument/2006/relationships/hyperlink" Target="https://www.ncbi.nlm.nih.gov/pubmed/?term=Strange%20C%5bAuthor%5d&amp;cauthor=true&amp;cauthor_uid=27469583" TargetMode="External"/><Relationship Id="rId22" Type="http://schemas.openxmlformats.org/officeDocument/2006/relationships/hyperlink" Target="https://www.ncbi.nlm.nih.gov/pubmed/?term=Patel%20B%5bAuthor%5d&amp;cauthor=true&amp;cauthor_uid=27469583" TargetMode="External"/><Relationship Id="rId27" Type="http://schemas.openxmlformats.org/officeDocument/2006/relationships/hyperlink" Target="https://www.ncbi.nlm.nih.gov/pubmed/?term=Varga%20J%5bAuthor%5d&amp;cauthor=true&amp;cauthor_uid=27469583" TargetMode="External"/><Relationship Id="rId30" Type="http://schemas.openxmlformats.org/officeDocument/2006/relationships/hyperlink" Target="https://www.ncbi.nlm.nih.gov/pubmed/?term=Fischer%20A%5bAuthor%5d&amp;cauthor=true&amp;cauthor_uid=27469583" TargetMode="External"/><Relationship Id="rId35" Type="http://schemas.openxmlformats.org/officeDocument/2006/relationships/hyperlink" Target="https://www.ncbi.nlm.nih.gov/pubmed/?term=Volkov%20S%5bAuthor%5d&amp;cauthor=true&amp;cauthor_uid=27469583" TargetMode="External"/><Relationship Id="rId43" Type="http://schemas.openxmlformats.org/officeDocument/2006/relationships/hyperlink" Target="https://www.ncbi.nlm.nih.gov/pubmed/?term=Kim%20GHJ%5bAuthor%5d&amp;cauthor=true&amp;cauthor_uid=2746958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60648"/>
            <a:ext cx="8784976" cy="187166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1800" dirty="0">
                <a:solidFill>
                  <a:srgbClr val="FA1818"/>
                </a:solidFill>
                <a:latin typeface="Century Schoolbook" pitchFamily="18" charset="0"/>
              </a:rPr>
              <a:t> </a:t>
            </a:r>
            <a:br>
              <a:rPr lang="it-IT" sz="1800" dirty="0">
                <a:solidFill>
                  <a:srgbClr val="FA1818"/>
                </a:solidFill>
                <a:latin typeface="Century Schoolbook" pitchFamily="18" charset="0"/>
              </a:rPr>
            </a:br>
            <a:r>
              <a:rPr lang="it-IT" sz="1800" dirty="0">
                <a:solidFill>
                  <a:srgbClr val="FA1818"/>
                </a:solidFill>
                <a:latin typeface="Century Schoolbook" pitchFamily="18" charset="0"/>
              </a:rPr>
              <a:t/>
            </a:r>
            <a:br>
              <a:rPr lang="it-IT" sz="1800" dirty="0">
                <a:solidFill>
                  <a:srgbClr val="FA1818"/>
                </a:solidFill>
                <a:latin typeface="Century Schoolbook" pitchFamily="18" charset="0"/>
              </a:rPr>
            </a:br>
            <a:r>
              <a:rPr lang="it-IT" sz="2000" dirty="0">
                <a:solidFill>
                  <a:srgbClr val="FA1818"/>
                </a:solidFill>
                <a:latin typeface="Century Schoolbook" pitchFamily="18" charset="0"/>
              </a:rPr>
              <a:t>SCLEROSI  SISTEMICA</a:t>
            </a:r>
            <a:br>
              <a:rPr lang="it-IT" sz="2000" dirty="0">
                <a:solidFill>
                  <a:srgbClr val="FA1818"/>
                </a:solidFill>
                <a:latin typeface="Century Schoolbook" pitchFamily="18" charset="0"/>
              </a:rPr>
            </a:br>
            <a:r>
              <a:rPr lang="it-IT" sz="2000" dirty="0">
                <a:solidFill>
                  <a:srgbClr val="FA1818"/>
                </a:solidFill>
                <a:latin typeface="Century Schoolbook" pitchFamily="18" charset="0"/>
              </a:rPr>
              <a:t/>
            </a:r>
            <a:br>
              <a:rPr lang="it-IT" sz="2000" dirty="0">
                <a:solidFill>
                  <a:srgbClr val="FA1818"/>
                </a:solidFill>
                <a:latin typeface="Century Schoolbook" pitchFamily="18" charset="0"/>
              </a:rPr>
            </a:br>
            <a:r>
              <a:rPr lang="it-IT" sz="2000" dirty="0">
                <a:solidFill>
                  <a:srgbClr val="FA1818"/>
                </a:solidFill>
                <a:latin typeface="Century Schoolbook" pitchFamily="18" charset="0"/>
              </a:rPr>
              <a:t>LA   COMPROMISSIONE  POLMONARE</a:t>
            </a:r>
            <a:endParaRPr lang="it-IT" sz="2000" b="1" dirty="0">
              <a:solidFill>
                <a:srgbClr val="09FF09"/>
              </a:solidFill>
              <a:latin typeface="Century Schoolbook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512" y="1844824"/>
            <a:ext cx="8692238" cy="511256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it-IT" sz="1400" b="1" i="1" dirty="0">
                <a:solidFill>
                  <a:srgbClr val="FF0000"/>
                </a:solidFill>
                <a:latin typeface="Comic Sans MS" pitchFamily="66" charset="0"/>
              </a:rPr>
              <a:t> ASL   ROMA  2 </a:t>
            </a:r>
          </a:p>
          <a:p>
            <a:pPr algn="ctr">
              <a:lnSpc>
                <a:spcPct val="80000"/>
              </a:lnSpc>
              <a:defRPr/>
            </a:pPr>
            <a:endParaRPr lang="it-IT" sz="1600" i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it-IT" sz="18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U.O.S.  REUMATOLOGIA</a:t>
            </a:r>
          </a:p>
          <a:p>
            <a:pPr algn="ctr">
              <a:lnSpc>
                <a:spcPct val="80000"/>
              </a:lnSpc>
              <a:defRPr/>
            </a:pPr>
            <a:endParaRPr lang="it-IT" sz="1600" b="1" i="1" dirty="0">
              <a:solidFill>
                <a:schemeClr val="accent4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16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endParaRPr lang="it-IT" sz="1400" b="1" i="1" dirty="0">
              <a:solidFill>
                <a:schemeClr val="accent4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1200" b="1" i="1" dirty="0">
                <a:solidFill>
                  <a:srgbClr val="04FC2D"/>
                </a:solidFill>
                <a:latin typeface="Comic Sans MS" pitchFamily="66" charset="0"/>
              </a:rPr>
              <a:t>DIRETTORE:    PROF.  GIUSEPPE  ZACCARI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it-IT" b="1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it-IT" sz="2000" b="1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1100" i="1" dirty="0">
                <a:solidFill>
                  <a:srgbClr val="04FC2D"/>
                </a:solidFill>
                <a:latin typeface="Comic Sans MS" pitchFamily="66" charset="0"/>
              </a:rPr>
              <a:t>    </a:t>
            </a:r>
            <a:endParaRPr lang="it-IT" sz="1100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1100" i="1" dirty="0">
                <a:solidFill>
                  <a:srgbClr val="00FF00"/>
                </a:solidFill>
                <a:latin typeface="Comic Sans MS" pitchFamily="66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it-IT" sz="1100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it-IT" sz="1100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1100" i="1" dirty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it-IT" sz="1400" i="1" dirty="0">
                <a:solidFill>
                  <a:srgbClr val="FF0000"/>
                </a:solidFill>
                <a:latin typeface="Comic Sans MS" pitchFamily="66" charset="0"/>
              </a:rPr>
              <a:t>UNIVERSITA’     DI     ROMA     “ TOR  VERGATA ”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it-IT" sz="1400" b="1" i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it-IT" sz="1600" b="1" i="1" dirty="0">
                <a:solidFill>
                  <a:srgbClr val="00FF00"/>
                </a:solidFill>
                <a:latin typeface="Comic Sans MS" pitchFamily="66" charset="0"/>
              </a:rPr>
              <a:t>  </a:t>
            </a:r>
            <a:r>
              <a:rPr lang="it-IT" sz="1200" b="1" i="1" dirty="0">
                <a:solidFill>
                  <a:srgbClr val="04FC2D"/>
                </a:solidFill>
                <a:latin typeface="Comic Sans MS" pitchFamily="66" charset="0"/>
              </a:rPr>
              <a:t>PROFESSORE   a c.  di  </a:t>
            </a:r>
            <a:r>
              <a:rPr lang="it-IT" sz="1200" b="1" i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omic Sans MS" pitchFamily="66" charset="0"/>
              </a:rPr>
              <a:t>“ IMMUNOLOGIA ”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it-IT" sz="1600" b="1" i="1" dirty="0">
              <a:solidFill>
                <a:srgbClr val="00FF00"/>
              </a:solidFill>
              <a:latin typeface="Comic Sans MS" pitchFamily="66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it-IT" sz="1100" b="1" i="1" dirty="0">
                <a:solidFill>
                  <a:srgbClr val="FF0000"/>
                </a:solidFill>
                <a:latin typeface="Comic Sans MS" pitchFamily="66" charset="0"/>
              </a:rPr>
              <a:t>                                                                        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it-IT" sz="1400" b="1" i="1" dirty="0">
                <a:solidFill>
                  <a:srgbClr val="FF0000"/>
                </a:solidFill>
                <a:latin typeface="Comic Sans MS" pitchFamily="66" charset="0"/>
              </a:rPr>
              <a:t>                                                                                                                                                                                 						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it-IT" sz="1400" b="1" i="1" dirty="0">
                <a:solidFill>
                  <a:srgbClr val="FFFF00"/>
                </a:solidFill>
                <a:latin typeface="Comic Sans MS" pitchFamily="66" charset="0"/>
              </a:rPr>
              <a:t>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defRPr/>
            </a:pPr>
            <a:endParaRPr lang="it-IT" sz="1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260648"/>
            <a:ext cx="8219256" cy="914400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TERAPIA  DELLA  ILD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83560"/>
            <a:ext cx="8568952" cy="4572000"/>
          </a:xfrm>
        </p:spPr>
        <p:txBody>
          <a:bodyPr/>
          <a:lstStyle/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I    due    migliori    farmaci    studiati      per      il        trattamento     della   ILD    sono    stati :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/>
            <a:r>
              <a:rPr lang="it-IT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CICLOFOSFAMIDE</a:t>
            </a:r>
          </a:p>
          <a:p>
            <a:pPr marL="68580" indent="0" algn="just">
              <a:buNone/>
            </a:pPr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e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400" b="1" dirty="0">
                <a:solidFill>
                  <a:srgbClr val="04FC2D"/>
                </a:solidFill>
              </a:rPr>
              <a:t>MICOFENOLATO MOFETILE</a:t>
            </a:r>
          </a:p>
          <a:p>
            <a:pPr marL="68580" indent="0" algn="just">
              <a:buNone/>
            </a:pPr>
            <a:endParaRPr lang="it-IT" sz="32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185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512064"/>
            <a:ext cx="8712968" cy="914400"/>
          </a:xfrm>
        </p:spPr>
        <p:txBody>
          <a:bodyPr/>
          <a:lstStyle/>
          <a:p>
            <a:pPr algn="ctr"/>
            <a:r>
              <a:rPr lang="it-IT" sz="2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CICLOFOSFAMIDE (CYC) </a:t>
            </a:r>
            <a:r>
              <a:rPr lang="it-IT" sz="2400" dirty="0">
                <a:solidFill>
                  <a:srgbClr val="FFFF00"/>
                </a:solidFill>
              </a:rPr>
              <a:t>e</a:t>
            </a:r>
            <a:r>
              <a:rPr lang="it-IT" sz="2400" dirty="0"/>
              <a:t> </a:t>
            </a:r>
            <a:r>
              <a:rPr lang="it-IT" sz="2400" b="1" dirty="0">
                <a:solidFill>
                  <a:srgbClr val="04FC2D"/>
                </a:solidFill>
              </a:rPr>
              <a:t>MICOFENOLATO MOFETILE (MMF) </a:t>
            </a:r>
            <a:br>
              <a:rPr lang="it-IT" sz="2400" b="1" dirty="0">
                <a:solidFill>
                  <a:srgbClr val="04FC2D"/>
                </a:solidFill>
              </a:rPr>
            </a:br>
            <a:r>
              <a:rPr lang="it-IT" sz="2400" dirty="0">
                <a:solidFill>
                  <a:srgbClr val="FFFF00"/>
                </a:solidFill>
              </a:rPr>
              <a:t>nella terapia della</a:t>
            </a:r>
            <a:r>
              <a:rPr lang="it-IT" sz="2400" b="1" dirty="0">
                <a:solidFill>
                  <a:srgbClr val="04FC2D"/>
                </a:solidFill>
              </a:rPr>
              <a:t> </a:t>
            </a:r>
            <a:r>
              <a:rPr lang="it-IT" sz="2400" b="1" dirty="0">
                <a:solidFill>
                  <a:srgbClr val="FF0000"/>
                </a:solidFill>
              </a:rPr>
              <a:t>ILD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398" y="1988840"/>
            <a:ext cx="8712968" cy="457200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Nello Studio pubblicato nel 2016  sono stati messi a confronto la   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CICLOFOSFAMIDE </a:t>
            </a:r>
            <a:r>
              <a:rPr lang="it-IT" sz="2000" dirty="0">
                <a:solidFill>
                  <a:srgbClr val="FFFF00"/>
                </a:solidFill>
              </a:rPr>
              <a:t>e il </a:t>
            </a:r>
            <a:r>
              <a:rPr lang="it-IT" sz="2000" b="1" dirty="0">
                <a:solidFill>
                  <a:srgbClr val="09FF09"/>
                </a:solidFill>
              </a:rPr>
              <a:t>MICOFENOLATO MOFETILE </a:t>
            </a:r>
            <a:r>
              <a:rPr lang="it-IT" sz="2000" dirty="0">
                <a:solidFill>
                  <a:srgbClr val="FFFF00"/>
                </a:solidFill>
              </a:rPr>
              <a:t>nella terapia della SSC-ILD.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2000" b="1" dirty="0">
                <a:solidFill>
                  <a:srgbClr val="FF0000"/>
                </a:solidFill>
              </a:rPr>
              <a:t>IL    MMF   FU   TROVATO   NON - INFERIORE   ALLA   CYC </a:t>
            </a:r>
          </a:p>
          <a:p>
            <a:pPr marL="68580" indent="0" algn="ctr">
              <a:buNone/>
            </a:pPr>
            <a:endParaRPr lang="it-IT" sz="2000" b="1" dirty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it-IT" sz="2000" dirty="0">
                <a:solidFill>
                  <a:srgbClr val="FFFF00"/>
                </a:solidFill>
              </a:rPr>
              <a:t>con   comparabile 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MIGLIORAMENTO   DELLA  FVC </a:t>
            </a:r>
          </a:p>
          <a:p>
            <a:pPr marL="68580" indent="0" algn="ctr">
              <a:buNone/>
            </a:pPr>
            <a:r>
              <a:rPr lang="it-IT" sz="2000" dirty="0">
                <a:solidFill>
                  <a:srgbClr val="FFFF00"/>
                </a:solidFill>
              </a:rPr>
              <a:t>in   entrambi   i   gruppi   trattati   alla   distanza   di   24   mesi</a:t>
            </a:r>
          </a:p>
          <a:p>
            <a:pPr marL="68580" indent="0" algn="ctr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>
              <a:buNone/>
            </a:pPr>
            <a:r>
              <a:rPr lang="it-IT" sz="2000" b="1" dirty="0">
                <a:solidFill>
                  <a:srgbClr val="FFFF00"/>
                </a:solidFill>
              </a:rPr>
              <a:t>Nota: </a:t>
            </a:r>
          </a:p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il     </a:t>
            </a:r>
            <a:r>
              <a:rPr lang="it-IT" sz="2000" b="1" dirty="0" err="1">
                <a:solidFill>
                  <a:srgbClr val="FF0000"/>
                </a:solidFill>
              </a:rPr>
              <a:t>mRSS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dirty="0">
                <a:solidFill>
                  <a:srgbClr val="FFFF00"/>
                </a:solidFill>
              </a:rPr>
              <a:t>   ( </a:t>
            </a:r>
            <a:r>
              <a:rPr lang="it-IT" sz="2000" dirty="0" err="1">
                <a:solidFill>
                  <a:srgbClr val="FF0000"/>
                </a:solidFill>
              </a:rPr>
              <a:t>Rodnam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skin</a:t>
            </a:r>
            <a:r>
              <a:rPr lang="it-IT" sz="2000" dirty="0">
                <a:solidFill>
                  <a:srgbClr val="FF0000"/>
                </a:solidFill>
              </a:rPr>
              <a:t> score modificato </a:t>
            </a:r>
            <a:r>
              <a:rPr lang="it-IT" sz="2000" dirty="0">
                <a:solidFill>
                  <a:srgbClr val="FFFF00"/>
                </a:solidFill>
              </a:rPr>
              <a:t>)     migliorò    in   entrambi   i    gruppi trattati,       ma       con      un    </a:t>
            </a:r>
            <a:r>
              <a:rPr lang="it-IT" sz="2000" b="1" dirty="0">
                <a:solidFill>
                  <a:srgbClr val="FF0000"/>
                </a:solidFill>
              </a:rPr>
              <a:t>trend    un    po’   più     positivo     per     i     Pazienti   trattati     con     la    CYC</a:t>
            </a:r>
          </a:p>
          <a:p>
            <a:pPr marL="68580" indent="0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525780" indent="-457200" algn="just">
              <a:buFont typeface="+mj-lt"/>
              <a:buAutoNum type="arabicPeriod"/>
            </a:pPr>
            <a:endParaRPr lang="it-IT" sz="32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118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157" y="260648"/>
            <a:ext cx="8219256" cy="914400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SSC-ILD</a:t>
            </a:r>
            <a:br>
              <a:rPr lang="it-IT" sz="2800" b="1" dirty="0">
                <a:solidFill>
                  <a:srgbClr val="FF0000"/>
                </a:solidFill>
              </a:rPr>
            </a:b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640959" cy="532859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     mio    parere,     sulla     base     dei     risultati     di    confronto,      considerando   anche  il    profilo   di  sicurezza  e  dei  potenziali effetti collaterali ,   il       farmaco    da    preferire     e     scegliere    è   il </a:t>
            </a:r>
          </a:p>
          <a:p>
            <a:pPr marL="68580" indent="0" algn="ctr">
              <a:buNone/>
            </a:pPr>
            <a:endParaRPr lang="it-IT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 algn="ctr">
              <a:buNone/>
            </a:pPr>
            <a:r>
              <a:rPr lang="it-IT" sz="2400" b="1" dirty="0">
                <a:solidFill>
                  <a:srgbClr val="09FF09"/>
                </a:solidFill>
              </a:rPr>
              <a:t>MICOFENOLATO   MOFETILE</a:t>
            </a:r>
          </a:p>
          <a:p>
            <a:pPr marL="68580" indent="0" algn="ctr">
              <a:buNone/>
            </a:pPr>
            <a:endParaRPr lang="it-IT" sz="2400" b="1" dirty="0">
              <a:solidFill>
                <a:srgbClr val="09FF09"/>
              </a:solidFill>
            </a:endParaRPr>
          </a:p>
          <a:p>
            <a:pPr marL="68580" indent="0" algn="ctr">
              <a:buNone/>
            </a:pPr>
            <a:endParaRPr lang="it-IT" sz="2400" b="1" dirty="0">
              <a:solidFill>
                <a:srgbClr val="09FF09"/>
              </a:solidFill>
            </a:endParaRPr>
          </a:p>
          <a:p>
            <a:pPr marL="68580" indent="0" algn="ctr">
              <a:buNone/>
            </a:pPr>
            <a:endParaRPr lang="it-IT" sz="2400" b="1" dirty="0">
              <a:solidFill>
                <a:srgbClr val="09FF09"/>
              </a:solidFill>
            </a:endParaRPr>
          </a:p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( Anche     se    io    ho   utilizzato    e   utilizzo    questo    farmaco    nel    LES  e  non</a:t>
            </a:r>
          </a:p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   ho    alcuna    esperienza    con    la   </a:t>
            </a:r>
            <a:r>
              <a:rPr lang="it-IT" sz="2000" dirty="0" err="1">
                <a:solidFill>
                  <a:srgbClr val="FFFF00"/>
                </a:solidFill>
              </a:rPr>
              <a:t>SSc</a:t>
            </a:r>
            <a:r>
              <a:rPr lang="it-IT" sz="2000" dirty="0">
                <a:solidFill>
                  <a:srgbClr val="FFFF00"/>
                </a:solidFill>
              </a:rPr>
              <a:t> – ILD.   </a:t>
            </a:r>
          </a:p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   Quando  necessario,   ho  utilizzato   la  CICLOFOSFAMIDE  )</a:t>
            </a:r>
          </a:p>
          <a:p>
            <a:pPr marL="525780" indent="-457200" algn="just">
              <a:buFont typeface="+mj-lt"/>
              <a:buAutoNum type="arabicPeriod"/>
            </a:pPr>
            <a:endParaRPr lang="it-IT" sz="32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776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188640"/>
            <a:ext cx="8219256" cy="432048"/>
          </a:xfrm>
        </p:spPr>
        <p:txBody>
          <a:bodyPr/>
          <a:lstStyle/>
          <a:p>
            <a:pPr algn="ctr"/>
            <a:r>
              <a:rPr lang="it-IT" sz="2000" b="1" dirty="0" err="1">
                <a:solidFill>
                  <a:srgbClr val="FF0000"/>
                </a:solidFill>
              </a:rPr>
              <a:t>SSc</a:t>
            </a:r>
            <a:r>
              <a:rPr lang="it-IT" sz="2000" b="1" dirty="0">
                <a:solidFill>
                  <a:srgbClr val="FF0000"/>
                </a:solidFill>
              </a:rPr>
              <a:t>   e   SSC-ILD     MIA   ESPERIENZA   PERSONALE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0937"/>
          </a:xfrm>
        </p:spPr>
        <p:txBody>
          <a:bodyPr>
            <a:normAutofit fontScale="70000" lnSpcReduction="20000"/>
          </a:bodyPr>
          <a:lstStyle/>
          <a:p>
            <a:pPr marL="525780" indent="-457200" algn="just">
              <a:buAutoNum type="arabicPeriod"/>
            </a:pPr>
            <a:r>
              <a:rPr lang="it-IT" sz="2000" dirty="0">
                <a:solidFill>
                  <a:srgbClr val="FFFF00"/>
                </a:solidFill>
              </a:rPr>
              <a:t>Dai     primi    anni     ’’90,        subito       dopo    l’ immissione      in      commercio     della    </a:t>
            </a: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CICLOSPORINA</a:t>
            </a:r>
            <a:r>
              <a:rPr lang="it-IT" sz="2000" dirty="0">
                <a:solidFill>
                  <a:srgbClr val="FFFF00"/>
                </a:solidFill>
              </a:rPr>
              <a:t>,   io   ho </a:t>
            </a: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 utilizzato   questo    farmaco   come    farmaco    di   riferimento   per   la terapia   immunosoppressiva  nella  </a:t>
            </a:r>
            <a:r>
              <a:rPr lang="it-IT" sz="2000" dirty="0" err="1">
                <a:solidFill>
                  <a:srgbClr val="FFFF00"/>
                </a:solidFill>
              </a:rPr>
              <a:t>SSc</a:t>
            </a:r>
            <a:r>
              <a:rPr lang="it-IT" sz="2000" dirty="0">
                <a:solidFill>
                  <a:srgbClr val="FFFF00"/>
                </a:solidFill>
              </a:rPr>
              <a:t>.</a:t>
            </a: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 In       seguito,           ho       utilizzato,           e       tutt’ ora      utilizzo,        e       non      solo       nella     </a:t>
            </a:r>
            <a:r>
              <a:rPr lang="it-IT" sz="2000" dirty="0" err="1">
                <a:solidFill>
                  <a:srgbClr val="FFFF00"/>
                </a:solidFill>
              </a:rPr>
              <a:t>SSc</a:t>
            </a:r>
            <a:r>
              <a:rPr lang="it-IT" sz="2000" dirty="0">
                <a:solidFill>
                  <a:srgbClr val="FFFF00"/>
                </a:solidFill>
              </a:rPr>
              <a:t>,      anche      l’  </a:t>
            </a:r>
          </a:p>
          <a:p>
            <a:pPr marL="68580" indent="0" algn="just">
              <a:buNone/>
            </a:pP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ASSOCIAZIONE   CICLOSPORINA +  METHOTREXATE </a:t>
            </a:r>
          </a:p>
          <a:p>
            <a:pPr marL="68580" indent="0" algn="just">
              <a:buNone/>
            </a:pP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(   O    IL    MTX    DA    SOLO    SE     </a:t>
            </a:r>
            <a:r>
              <a:rPr lang="it-IT" sz="17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SSc</a:t>
            </a: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A     PREVALENTE    COMPONENTE    CUTANEA )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525780" indent="-457200" algn="just">
              <a:buAutoNum type="arabicPeriod" startAt="2"/>
            </a:pPr>
            <a:r>
              <a:rPr lang="it-IT" sz="2000" dirty="0">
                <a:solidFill>
                  <a:srgbClr val="FFFF00"/>
                </a:solidFill>
              </a:rPr>
              <a:t>La       mia      decisione      fu      presa      dopo      aver      studiato     la    </a:t>
            </a:r>
            <a:r>
              <a:rPr lang="it-IT" sz="2000" b="1" dirty="0">
                <a:solidFill>
                  <a:srgbClr val="04FC2D"/>
                </a:solidFill>
              </a:rPr>
              <a:t>FISIOPATOLOGIA   DELLA  SSC </a:t>
            </a:r>
            <a:r>
              <a:rPr lang="it-IT" sz="2000" dirty="0">
                <a:solidFill>
                  <a:srgbClr val="FFFF00"/>
                </a:solidFill>
              </a:rPr>
              <a:t>,   almeno</a:t>
            </a: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 quello        che          era         stato        possibile      capire       in      quegli    anni.        Tra       le       cose      che      studiai,      </a:t>
            </a: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 una      cosa    mi   colpì :  </a:t>
            </a:r>
          </a:p>
          <a:p>
            <a:pPr marL="68580" indent="0" algn="just">
              <a:buNone/>
            </a:pPr>
            <a:r>
              <a:rPr lang="it-IT" sz="1800" dirty="0">
                <a:solidFill>
                  <a:srgbClr val="FFFF00"/>
                </a:solidFill>
              </a:rPr>
              <a:t>              </a:t>
            </a:r>
            <a:r>
              <a:rPr lang="it-IT" sz="1800" b="1" dirty="0">
                <a:solidFill>
                  <a:srgbClr val="04FC2D"/>
                </a:solidFill>
              </a:rPr>
              <a:t>« TRA    I   MIGLIORI  INDICI  DI    ATTIVITA’   DI   MALATTIA     VI    SONO   LA   CONCENTRAZIONE  SIERICA</a:t>
            </a:r>
          </a:p>
          <a:p>
            <a:pPr marL="68580" indent="0" algn="just">
              <a:buNone/>
            </a:pPr>
            <a:r>
              <a:rPr lang="it-IT" sz="1800" b="1" dirty="0">
                <a:solidFill>
                  <a:srgbClr val="04FC2D"/>
                </a:solidFill>
              </a:rPr>
              <a:t>               DELL’  INTERLEUCHINA </a:t>
            </a:r>
            <a:r>
              <a:rPr lang="it-IT" sz="2300" b="1" dirty="0">
                <a:solidFill>
                  <a:srgbClr val="04FC2D"/>
                </a:solidFill>
              </a:rPr>
              <a:t>2</a:t>
            </a:r>
            <a:r>
              <a:rPr lang="it-IT" sz="1800" b="1" dirty="0">
                <a:solidFill>
                  <a:srgbClr val="04FC2D"/>
                </a:solidFill>
              </a:rPr>
              <a:t>     E      DEL    SUO    RECETTORE  SOLUBILE  » </a:t>
            </a:r>
            <a:endParaRPr lang="it-IT" sz="18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1800" dirty="0">
              <a:solidFill>
                <a:srgbClr val="FFFF00"/>
              </a:solidFill>
            </a:endParaRPr>
          </a:p>
          <a:p>
            <a:pPr marL="525780" indent="-457200" algn="just">
              <a:buAutoNum type="arabicPeriod" startAt="3"/>
            </a:pPr>
            <a:r>
              <a:rPr lang="it-IT" sz="2000" dirty="0">
                <a:solidFill>
                  <a:srgbClr val="FFFF00"/>
                </a:solidFill>
              </a:rPr>
              <a:t>Ora,    se   c’è   un   </a:t>
            </a:r>
          </a:p>
          <a:p>
            <a:pPr marL="68580" indent="0" algn="ctr">
              <a:buNone/>
            </a:pP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FARMACO    CHE     AGISCE    MIRATAMENTE    INIBENDO    LA    IL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 </a:t>
            </a: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68580" indent="0" algn="ctr">
              <a:buNone/>
            </a:pPr>
            <a:r>
              <a:rPr lang="it-IT" sz="1700" b="1" dirty="0">
                <a:solidFill>
                  <a:srgbClr val="FF0000"/>
                </a:solidFill>
              </a:rPr>
              <a:t>QUESTA     È     PROPRIO    LA       </a:t>
            </a: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CICLOSPORINA </a:t>
            </a:r>
          </a:p>
          <a:p>
            <a:pPr marL="68580" indent="0" algn="just">
              <a:buNone/>
            </a:pPr>
            <a:endParaRPr lang="it-IT" sz="17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2000" b="1" dirty="0">
                <a:solidFill>
                  <a:srgbClr val="FFFF00"/>
                </a:solidFill>
              </a:rPr>
              <a:t>(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     nel     2005     il     Prof.  CUTOLO    pubblicò    un    suo   Studio    in    cui    dimostrò  la « EFFICACY »  e la</a:t>
            </a:r>
          </a:p>
          <a:p>
            <a:pPr marL="68580" indent="0" algn="just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« SAFETY »  della   CICLOSPORINA     nella    terapia    della  SSC </a:t>
            </a:r>
            <a:r>
              <a:rPr lang="it-IT" sz="2000" b="1" dirty="0">
                <a:solidFill>
                  <a:srgbClr val="FFFF00"/>
                </a:solidFill>
              </a:rPr>
              <a:t>)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>
              <a:buNone/>
            </a:pPr>
            <a:r>
              <a:rPr lang="it-IT" sz="2300" dirty="0">
                <a:solidFill>
                  <a:srgbClr val="FFFF00"/>
                </a:solidFill>
              </a:rPr>
              <a:t>   </a:t>
            </a:r>
            <a:r>
              <a:rPr lang="it-IT" sz="1700" b="1" u="sng" dirty="0">
                <a:solidFill>
                  <a:srgbClr val="FF0000"/>
                </a:solidFill>
              </a:rPr>
              <a:t>NESSUNO</a:t>
            </a:r>
            <a:r>
              <a:rPr lang="it-IT" sz="1700" b="1" dirty="0">
                <a:solidFill>
                  <a:srgbClr val="00FF00"/>
                </a:solidFill>
              </a:rPr>
              <a:t>    DEI     MIEI   PAZIENTI   TRATTATI     ALL’     </a:t>
            </a:r>
            <a:r>
              <a:rPr lang="it-IT" sz="1700" b="1" u="sng" dirty="0">
                <a:solidFill>
                  <a:srgbClr val="FF0000"/>
                </a:solidFill>
              </a:rPr>
              <a:t>ESORDIO     DELLA     </a:t>
            </a:r>
            <a:r>
              <a:rPr lang="it-IT" sz="1700" b="1" u="sng" dirty="0" err="1">
                <a:solidFill>
                  <a:srgbClr val="FF0000"/>
                </a:solidFill>
              </a:rPr>
              <a:t>SSc</a:t>
            </a:r>
            <a:r>
              <a:rPr lang="it-IT" sz="1700" b="1" dirty="0">
                <a:solidFill>
                  <a:srgbClr val="FFFF00"/>
                </a:solidFill>
              </a:rPr>
              <a:t>    </a:t>
            </a:r>
            <a:r>
              <a:rPr lang="it-IT" sz="1700" b="1" dirty="0">
                <a:solidFill>
                  <a:srgbClr val="00FF00"/>
                </a:solidFill>
              </a:rPr>
              <a:t>CON   </a:t>
            </a: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CICLOSPORINA  </a:t>
            </a:r>
            <a:r>
              <a:rPr lang="it-IT" sz="1700" b="1" dirty="0">
                <a:solidFill>
                  <a:srgbClr val="00FF00"/>
                </a:solidFill>
              </a:rPr>
              <a:t> HA   SVILUPPATO   UNA    </a:t>
            </a:r>
          </a:p>
          <a:p>
            <a:pPr marL="68580" indent="0" algn="ctr">
              <a:buNone/>
            </a:pPr>
            <a:r>
              <a:rPr lang="it-IT" sz="2300" b="1" dirty="0">
                <a:solidFill>
                  <a:srgbClr val="FF0000"/>
                </a:solidFill>
              </a:rPr>
              <a:t>«  </a:t>
            </a:r>
            <a:r>
              <a:rPr lang="it-IT" sz="2300" b="1" u="sng" dirty="0">
                <a:solidFill>
                  <a:srgbClr val="FF0000"/>
                </a:solidFill>
              </a:rPr>
              <a:t>PNEUMOPATIA   SCLERODERMICA</a:t>
            </a:r>
            <a:r>
              <a:rPr lang="it-IT" sz="2300" b="1" dirty="0">
                <a:solidFill>
                  <a:srgbClr val="FF0000"/>
                </a:solidFill>
              </a:rPr>
              <a:t>  »</a:t>
            </a:r>
          </a:p>
          <a:p>
            <a:pPr marL="68580" indent="0" algn="ctr">
              <a:buNone/>
            </a:pPr>
            <a:endParaRPr lang="it-IT" sz="23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1036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169030"/>
            <a:ext cx="8219256" cy="504056"/>
          </a:xfrm>
        </p:spPr>
        <p:txBody>
          <a:bodyPr/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TERAPIA DELLA IPERTENSIONE ARTERIOSA POLMONARE 1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16832"/>
            <a:ext cx="8784976" cy="4572000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2000" b="1" u="sng" dirty="0">
                <a:solidFill>
                  <a:srgbClr val="FFFF00"/>
                </a:solidFill>
              </a:rPr>
              <a:t> </a:t>
            </a:r>
          </a:p>
          <a:p>
            <a:pPr marL="68580" indent="0" algn="just">
              <a:buNone/>
            </a:pPr>
            <a:endParaRPr lang="it-IT" sz="32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3F239EE6-7CBC-4EF5-9A21-EA57440363E4}"/>
              </a:ext>
            </a:extLst>
          </p:cNvPr>
          <p:cNvSpPr/>
          <p:nvPr/>
        </p:nvSpPr>
        <p:spPr>
          <a:xfrm>
            <a:off x="251520" y="841215"/>
            <a:ext cx="864096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cap="all" dirty="0">
                <a:solidFill>
                  <a:srgbClr val="FFFF00"/>
                </a:solidFill>
                <a:latin typeface="Noto Sans"/>
              </a:rPr>
              <a:t> </a:t>
            </a:r>
            <a:endParaRPr lang="it-IT" sz="1000" dirty="0">
              <a:solidFill>
                <a:srgbClr val="FFFF00"/>
              </a:solidFill>
            </a:endParaRPr>
          </a:p>
          <a:p>
            <a:pPr algn="just"/>
            <a:r>
              <a:rPr lang="it-IT" sz="2200" dirty="0">
                <a:solidFill>
                  <a:srgbClr val="FFFF00"/>
                </a:solidFill>
              </a:rPr>
              <a:t>Nei Pazienti  che sviluppano la Ipertensione arteriosa polmonare, </a:t>
            </a:r>
            <a:r>
              <a:rPr lang="it-IT" sz="2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le arteriole polmonari mostrano un’ </a:t>
            </a:r>
            <a:r>
              <a:rPr lang="it-IT" sz="2200" b="1" dirty="0">
                <a:solidFill>
                  <a:srgbClr val="09FF09"/>
                </a:solidFill>
              </a:rPr>
              <a:t>anomala espressione, molto intensa,  dei recettori dell’ENDOTELINA 1</a:t>
            </a:r>
            <a:r>
              <a:rPr lang="it-IT" sz="2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e hanno </a:t>
            </a:r>
            <a:r>
              <a:rPr lang="it-IT" sz="2200" b="1" dirty="0">
                <a:solidFill>
                  <a:srgbClr val="09FF09"/>
                </a:solidFill>
              </a:rPr>
              <a:t>altissimi livelli di </a:t>
            </a:r>
            <a:r>
              <a:rPr lang="it-IT" sz="2200" b="1" dirty="0" err="1">
                <a:solidFill>
                  <a:srgbClr val="09FF09"/>
                </a:solidFill>
              </a:rPr>
              <a:t>Endotelina</a:t>
            </a:r>
            <a:r>
              <a:rPr lang="it-IT" sz="2200" b="1" dirty="0">
                <a:solidFill>
                  <a:srgbClr val="09FF09"/>
                </a:solidFill>
              </a:rPr>
              <a:t> 1 nel sangue</a:t>
            </a:r>
            <a:r>
              <a:rPr lang="it-IT" sz="2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just"/>
            <a:endParaRPr lang="it-IT" sz="2200" dirty="0">
              <a:solidFill>
                <a:srgbClr val="FFFF00"/>
              </a:solidFill>
            </a:endParaRPr>
          </a:p>
          <a:p>
            <a:pPr algn="just"/>
            <a:r>
              <a:rPr lang="it-IT" sz="2200" dirty="0">
                <a:solidFill>
                  <a:srgbClr val="FFFF00"/>
                </a:solidFill>
              </a:rPr>
              <a:t>Questa       condizione       determina        una       </a:t>
            </a:r>
            <a:r>
              <a:rPr lang="it-IT" sz="2200" b="1" dirty="0">
                <a:solidFill>
                  <a:srgbClr val="09FF09"/>
                </a:solidFill>
              </a:rPr>
              <a:t>forte   vasocostrizione     </a:t>
            </a:r>
            <a:r>
              <a:rPr lang="it-IT" sz="2200" dirty="0">
                <a:solidFill>
                  <a:srgbClr val="FFFF00"/>
                </a:solidFill>
              </a:rPr>
              <a:t>e </a:t>
            </a:r>
          </a:p>
          <a:p>
            <a:pPr algn="just"/>
            <a:r>
              <a:rPr lang="it-IT" sz="2200" b="1" dirty="0">
                <a:solidFill>
                  <a:srgbClr val="09FF09"/>
                </a:solidFill>
              </a:rPr>
              <a:t>l’ attivazione   e    la     proliferazione     delle   cellule   muscolari lisce   che   compongono   il   vaso</a:t>
            </a:r>
            <a:r>
              <a:rPr lang="it-IT" sz="2200" dirty="0">
                <a:solidFill>
                  <a:srgbClr val="FFFF00"/>
                </a:solidFill>
              </a:rPr>
              <a:t>. </a:t>
            </a: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r>
              <a:rPr lang="it-IT" dirty="0">
                <a:solidFill>
                  <a:srgbClr val="FFFF00"/>
                </a:solidFill>
              </a:rPr>
              <a:t> </a:t>
            </a:r>
            <a:endParaRPr lang="it-IT" sz="2400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1400" dirty="0">
                <a:solidFill>
                  <a:srgbClr val="FFFF00"/>
                </a:solidFill>
              </a:rPr>
              <a:t> </a:t>
            </a:r>
            <a:r>
              <a:rPr lang="it-IT" sz="1400" dirty="0">
                <a:solidFill>
                  <a:srgbClr val="09FF09"/>
                </a:solidFill>
              </a:rPr>
              <a:t> </a:t>
            </a:r>
          </a:p>
          <a:p>
            <a:pPr marL="68580" indent="0" algn="ctr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 marL="68580" indent="0" algn="ctr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 marL="68580" indent="0" algn="ctr">
              <a:buNone/>
            </a:pPr>
            <a:r>
              <a:rPr lang="it-IT" sz="1400" dirty="0">
                <a:solidFill>
                  <a:srgbClr val="FFFF00"/>
                </a:solidFill>
              </a:rPr>
              <a:t>Rimodellamento     della   struttura  </a:t>
            </a:r>
            <a:r>
              <a:rPr lang="it-IT" sz="2400" dirty="0">
                <a:solidFill>
                  <a:srgbClr val="FFFF00"/>
                </a:solidFill>
              </a:rPr>
              <a:t> </a:t>
            </a:r>
            <a:r>
              <a:rPr lang="it-IT" sz="1000" dirty="0">
                <a:solidFill>
                  <a:srgbClr val="FFFF00"/>
                </a:solidFill>
              </a:rPr>
              <a:t>delle    </a:t>
            </a:r>
            <a:r>
              <a:rPr lang="it-IT" sz="1000" b="1" dirty="0">
                <a:solidFill>
                  <a:srgbClr val="FF0000"/>
                </a:solidFill>
              </a:rPr>
              <a:t>ARTERIOLE   DEL  CIRCOLO  POLMONARE   </a:t>
            </a:r>
          </a:p>
          <a:p>
            <a:pPr marL="68580" indent="0" algn="ctr">
              <a:buNone/>
            </a:pPr>
            <a:r>
              <a:rPr lang="it-IT" sz="1200" b="1" dirty="0">
                <a:solidFill>
                  <a:srgbClr val="FF0000"/>
                </a:solidFill>
              </a:rPr>
              <a:t> (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« VASCULAR  REMODELLING » </a:t>
            </a:r>
            <a:r>
              <a:rPr lang="it-IT" sz="1200" b="1" dirty="0">
                <a:solidFill>
                  <a:srgbClr val="FF0000"/>
                </a:solidFill>
              </a:rPr>
              <a:t>)</a:t>
            </a:r>
          </a:p>
          <a:p>
            <a:pPr marL="68580" indent="0" algn="ctr">
              <a:buNone/>
            </a:pPr>
            <a:r>
              <a:rPr lang="it-IT" sz="12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VASOCOSTRIZIONE    +   PROLIFERAZIONE  CELLULE  MUSCOLARI  LISCE </a:t>
            </a:r>
          </a:p>
          <a:p>
            <a:pPr marL="68580" indent="0" algn="ctr">
              <a:buNone/>
            </a:pPr>
            <a:r>
              <a:rPr lang="it-IT" sz="1000" dirty="0">
                <a:solidFill>
                  <a:srgbClr val="FFFF00"/>
                </a:solidFill>
              </a:rPr>
              <a:t> </a:t>
            </a:r>
            <a:r>
              <a:rPr lang="it-IT" sz="1400" dirty="0">
                <a:solidFill>
                  <a:srgbClr val="FFFF00"/>
                </a:solidFill>
              </a:rPr>
              <a:t>Progressiva    </a:t>
            </a:r>
            <a:r>
              <a:rPr lang="it-IT" sz="1400" b="1" dirty="0">
                <a:solidFill>
                  <a:srgbClr val="FF0000"/>
                </a:solidFill>
              </a:rPr>
              <a:t>riduzione    del    calibro    delle    arteriole,    aumento    delle    resistenze     </a:t>
            </a:r>
          </a:p>
          <a:p>
            <a:pPr marL="68580" indent="0" algn="ctr">
              <a:buNone/>
            </a:pPr>
            <a:endParaRPr lang="it-IT" sz="1000" b="1" dirty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endParaRPr lang="it-IT" sz="1000" b="1" dirty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SCOMPENSO  CARDIACO</a:t>
            </a:r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sz="1000" b="0" i="0" dirty="0">
              <a:solidFill>
                <a:srgbClr val="FFFF00"/>
              </a:solidFill>
              <a:effectLst/>
              <a:latin typeface="Noto Sans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5102828A-8F85-443A-80B0-2C1E002D7C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933057"/>
            <a:ext cx="158417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188640"/>
            <a:ext cx="8219256" cy="504056"/>
          </a:xfrm>
        </p:spPr>
        <p:txBody>
          <a:bodyPr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TERAPIA DELLA IPERTENSIONE ARTERIOSA POLMONARE 2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916832"/>
            <a:ext cx="8363272" cy="4572000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2000" b="1" u="sng" dirty="0">
                <a:solidFill>
                  <a:srgbClr val="FFFF00"/>
                </a:solidFill>
              </a:rPr>
              <a:t> </a:t>
            </a:r>
          </a:p>
          <a:p>
            <a:pPr marL="68580" indent="0" algn="just">
              <a:buNone/>
            </a:pPr>
            <a:endParaRPr lang="it-IT" sz="32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algn="just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3F239EE6-7CBC-4EF5-9A21-EA57440363E4}"/>
              </a:ext>
            </a:extLst>
          </p:cNvPr>
          <p:cNvSpPr/>
          <p:nvPr/>
        </p:nvSpPr>
        <p:spPr>
          <a:xfrm>
            <a:off x="179512" y="702384"/>
            <a:ext cx="8784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cap="all" dirty="0">
                <a:solidFill>
                  <a:srgbClr val="FFFF00"/>
                </a:solidFill>
                <a:latin typeface="Noto Sans"/>
              </a:rPr>
              <a:t> </a:t>
            </a:r>
            <a:endParaRPr lang="it-IT" sz="1000" dirty="0">
              <a:solidFill>
                <a:srgbClr val="FFFF00"/>
              </a:solidFill>
            </a:endParaRPr>
          </a:p>
          <a:p>
            <a:r>
              <a:rPr lang="it-IT" sz="1400" dirty="0">
                <a:solidFill>
                  <a:srgbClr val="FFFF00"/>
                </a:solidFill>
              </a:rPr>
              <a:t> Ad   oggi,    le   terapie    in    uso    per    la   cura   dell’ ipertensione   polmonare   sono   divise   in        </a:t>
            </a:r>
            <a:r>
              <a:rPr lang="it-IT" b="1" dirty="0">
                <a:solidFill>
                  <a:srgbClr val="00B0F0"/>
                </a:solidFill>
              </a:rPr>
              <a:t>tre categorie</a:t>
            </a:r>
            <a:r>
              <a:rPr lang="it-IT" dirty="0">
                <a:solidFill>
                  <a:srgbClr val="00B0F0"/>
                </a:solidFill>
              </a:rPr>
              <a:t>:</a:t>
            </a:r>
          </a:p>
          <a:p>
            <a:endParaRPr lang="it-IT" dirty="0">
              <a:solidFill>
                <a:srgbClr val="00B0F0"/>
              </a:solidFill>
            </a:endParaRPr>
          </a:p>
          <a:p>
            <a:endParaRPr lang="it-IT" sz="1400" dirty="0">
              <a:solidFill>
                <a:srgbClr val="FFFF00"/>
              </a:solidFill>
            </a:endParaRPr>
          </a:p>
          <a:p>
            <a:pPr marL="342900" indent="-342900">
              <a:buAutoNum type="arabicPeriod"/>
            </a:pPr>
            <a:r>
              <a:rPr lang="it-IT" sz="1400" b="1" u="sng" dirty="0">
                <a:solidFill>
                  <a:srgbClr val="00B0F0"/>
                </a:solidFill>
              </a:rPr>
              <a:t>ANTAGONISTI     DEI     RECETTORI    DELL’ ENDOTELINA :</a:t>
            </a:r>
          </a:p>
          <a:p>
            <a:r>
              <a:rPr lang="it-IT" sz="1400" b="1" dirty="0">
                <a:solidFill>
                  <a:srgbClr val="00B0F0"/>
                </a:solidFill>
              </a:rPr>
              <a:t>          A.  BOSENTAN              B.  AMBRISENTAN</a:t>
            </a:r>
          </a:p>
          <a:p>
            <a:endParaRPr lang="it-IT" sz="1400" b="1" dirty="0">
              <a:solidFill>
                <a:srgbClr val="00B0F0"/>
              </a:solidFill>
            </a:endParaRPr>
          </a:p>
          <a:p>
            <a:r>
              <a:rPr lang="it-IT" sz="1400" b="1" dirty="0">
                <a:solidFill>
                  <a:srgbClr val="00B0F0"/>
                </a:solidFill>
              </a:rPr>
              <a:t>        </a:t>
            </a:r>
            <a:r>
              <a:rPr lang="it-IT" sz="1400" dirty="0">
                <a:solidFill>
                  <a:srgbClr val="FFFF00"/>
                </a:solidFill>
              </a:rPr>
              <a:t> farmaci      mirati      alla      riduzione     dello     spessore     della  parete    vascolare,       agendo     sul  </a:t>
            </a:r>
          </a:p>
          <a:p>
            <a:r>
              <a:rPr lang="it-IT" sz="1400" b="1" dirty="0">
                <a:solidFill>
                  <a:srgbClr val="00B0F0"/>
                </a:solidFill>
              </a:rPr>
              <a:t>         </a:t>
            </a:r>
            <a:r>
              <a:rPr lang="it-IT" sz="1200" b="1" dirty="0">
                <a:solidFill>
                  <a:srgbClr val="00B0F0"/>
                </a:solidFill>
              </a:rPr>
              <a:t>BLOCCO           DEI    RECETTORI      DELL’  ENDOTELINA 1</a:t>
            </a:r>
          </a:p>
          <a:p>
            <a:pPr marL="342900" indent="-342900">
              <a:buAutoNum type="arabicPeriod"/>
            </a:pPr>
            <a:endParaRPr lang="it-IT" sz="1400" dirty="0">
              <a:solidFill>
                <a:srgbClr val="FFFF00"/>
              </a:solidFill>
            </a:endParaRPr>
          </a:p>
          <a:p>
            <a:pPr marL="342900" indent="-342900">
              <a:buAutoNum type="arabicPeriod"/>
            </a:pPr>
            <a:endParaRPr lang="it-IT" sz="1400" dirty="0">
              <a:solidFill>
                <a:srgbClr val="FFFF00"/>
              </a:solidFill>
            </a:endParaRPr>
          </a:p>
          <a:p>
            <a:pPr marL="342900" indent="-342900">
              <a:buAutoNum type="arabicPeriod"/>
            </a:pPr>
            <a:endParaRPr lang="it-IT" sz="1400" dirty="0">
              <a:solidFill>
                <a:srgbClr val="FFFF00"/>
              </a:solidFill>
            </a:endParaRPr>
          </a:p>
          <a:p>
            <a:pPr marL="342900" indent="-342900">
              <a:buAutoNum type="arabicPeriod" startAt="2"/>
            </a:pPr>
            <a:r>
              <a:rPr lang="it-IT" sz="1400" b="1" u="sng" dirty="0">
                <a:solidFill>
                  <a:srgbClr val="00FF00"/>
                </a:solidFill>
              </a:rPr>
              <a:t>INIBITORI      DELLA      5 FOSFODIESTERASI : </a:t>
            </a:r>
          </a:p>
          <a:p>
            <a:r>
              <a:rPr lang="it-IT" sz="1400" b="1" dirty="0">
                <a:solidFill>
                  <a:srgbClr val="00FF00"/>
                </a:solidFill>
              </a:rPr>
              <a:t>          A.  TADALAFIL             B.  SILDENAFIL </a:t>
            </a:r>
          </a:p>
          <a:p>
            <a:endParaRPr lang="it-IT" sz="1400" b="1" dirty="0">
              <a:solidFill>
                <a:srgbClr val="00FF00"/>
              </a:solidFill>
            </a:endParaRPr>
          </a:p>
          <a:p>
            <a:r>
              <a:rPr lang="it-IT" sz="1400" dirty="0">
                <a:solidFill>
                  <a:srgbClr val="FFFF00"/>
                </a:solidFill>
              </a:rPr>
              <a:t>          farmaci     mirati     alla    </a:t>
            </a:r>
            <a:r>
              <a:rPr lang="it-IT" sz="1200" b="1" u="sng" dirty="0">
                <a:solidFill>
                  <a:srgbClr val="09FF09"/>
                </a:solidFill>
              </a:rPr>
              <a:t>PRODUZIONE    DI    OSSIDO NITRICO</a:t>
            </a:r>
            <a:r>
              <a:rPr lang="it-IT" sz="1400" dirty="0">
                <a:solidFill>
                  <a:srgbClr val="FFFF00"/>
                </a:solidFill>
              </a:rPr>
              <a:t>,     che    ha     una      potente      azione    di</a:t>
            </a:r>
          </a:p>
          <a:p>
            <a:r>
              <a:rPr lang="it-IT" sz="1400" dirty="0">
                <a:solidFill>
                  <a:srgbClr val="FFFF00"/>
                </a:solidFill>
              </a:rPr>
              <a:t>          </a:t>
            </a:r>
            <a:r>
              <a:rPr lang="it-IT" sz="1400" dirty="0">
                <a:solidFill>
                  <a:srgbClr val="00FF00"/>
                </a:solidFill>
              </a:rPr>
              <a:t>rilasciamento      della      muscolatura     liscia      dei     vasi</a:t>
            </a:r>
            <a:r>
              <a:rPr lang="it-IT" sz="1400" dirty="0">
                <a:solidFill>
                  <a:srgbClr val="FFFF00"/>
                </a:solidFill>
              </a:rPr>
              <a:t>,        determinando      una     </a:t>
            </a:r>
            <a:r>
              <a:rPr lang="it-IT" sz="1400" dirty="0">
                <a:solidFill>
                  <a:srgbClr val="00FF00"/>
                </a:solidFill>
              </a:rPr>
              <a:t>vasodilatazione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endParaRPr lang="it-IT" sz="1400" dirty="0">
              <a:solidFill>
                <a:srgbClr val="FFFF00"/>
              </a:solidFill>
            </a:endParaRPr>
          </a:p>
          <a:p>
            <a:endParaRPr lang="it-IT" sz="1400" dirty="0">
              <a:solidFill>
                <a:srgbClr val="FFFF00"/>
              </a:solidFill>
            </a:endParaRPr>
          </a:p>
          <a:p>
            <a:pPr marL="342900" indent="-342900">
              <a:buAutoNum type="arabicPeriod" startAt="3"/>
            </a:pPr>
            <a:r>
              <a:rPr lang="it-IT" sz="1400" b="1" u="sng" dirty="0">
                <a:solidFill>
                  <a:srgbClr val="B0169E"/>
                </a:solidFill>
              </a:rPr>
              <a:t>PROSTACICLINE : </a:t>
            </a:r>
            <a:r>
              <a:rPr lang="it-IT" sz="1400" b="1" u="sng" dirty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it-IT" sz="1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r>
              <a:rPr lang="it-IT" sz="1400" b="1" dirty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it-IT" sz="1400" b="1" dirty="0">
                <a:solidFill>
                  <a:srgbClr val="B0169E"/>
                </a:solidFill>
              </a:rPr>
              <a:t>A.  ILOPROST      </a:t>
            </a:r>
            <a:r>
              <a:rPr lang="it-IT" sz="1200" b="1" dirty="0">
                <a:solidFill>
                  <a:srgbClr val="B0169E"/>
                </a:solidFill>
              </a:rPr>
              <a:t>      </a:t>
            </a:r>
            <a:r>
              <a:rPr lang="it-IT" sz="1200" b="1" dirty="0">
                <a:solidFill>
                  <a:srgbClr val="FFFF00"/>
                </a:solidFill>
              </a:rPr>
              <a:t>per    via    inalatoria</a:t>
            </a:r>
          </a:p>
          <a:p>
            <a:r>
              <a:rPr lang="it-IT" sz="1200" b="1" dirty="0">
                <a:solidFill>
                  <a:schemeClr val="accent3">
                    <a:lumMod val="75000"/>
                  </a:schemeClr>
                </a:solidFill>
              </a:rPr>
              <a:t>          </a:t>
            </a:r>
            <a:r>
              <a:rPr lang="it-IT" sz="1400" b="1" dirty="0">
                <a:solidFill>
                  <a:srgbClr val="B0169E"/>
                </a:solidFill>
              </a:rPr>
              <a:t>B.  TREPROSTINIL    </a:t>
            </a:r>
            <a:r>
              <a:rPr lang="it-IT" sz="1400" b="1" dirty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it-IT" sz="1200" b="1" dirty="0">
                <a:solidFill>
                  <a:srgbClr val="FFFF00"/>
                </a:solidFill>
              </a:rPr>
              <a:t>per via  sottocutanea</a:t>
            </a:r>
          </a:p>
          <a:p>
            <a:r>
              <a:rPr lang="it-IT" sz="1200" b="1" dirty="0">
                <a:solidFill>
                  <a:schemeClr val="accent3">
                    <a:lumMod val="75000"/>
                  </a:schemeClr>
                </a:solidFill>
              </a:rPr>
              <a:t>          </a:t>
            </a:r>
            <a:r>
              <a:rPr lang="it-IT" sz="1400" b="1" dirty="0">
                <a:solidFill>
                  <a:srgbClr val="B0169E"/>
                </a:solidFill>
              </a:rPr>
              <a:t>C.  EPOPROSTENOLO         </a:t>
            </a:r>
            <a:r>
              <a:rPr lang="it-IT" sz="1200" b="1" dirty="0">
                <a:solidFill>
                  <a:srgbClr val="FFFF00"/>
                </a:solidFill>
              </a:rPr>
              <a:t>per  via  endovenosa</a:t>
            </a:r>
          </a:p>
          <a:p>
            <a:endParaRPr lang="it-IT" sz="12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it-IT" sz="1400" b="1" dirty="0">
                <a:solidFill>
                  <a:schemeClr val="accent3">
                    <a:lumMod val="75000"/>
                  </a:schemeClr>
                </a:solidFill>
              </a:rPr>
              <a:t>         </a:t>
            </a:r>
            <a:r>
              <a:rPr lang="it-IT" sz="1400" dirty="0">
                <a:solidFill>
                  <a:srgbClr val="FFFF00"/>
                </a:solidFill>
              </a:rPr>
              <a:t>farmaci anch’essi mirati ad   </a:t>
            </a:r>
            <a:r>
              <a:rPr lang="it-IT" sz="1400" b="1" dirty="0">
                <a:solidFill>
                  <a:srgbClr val="B0169E"/>
                </a:solidFill>
              </a:rPr>
              <a:t>aumentare   la     vasodilatazione    a    livello     dei    vasi    polmonari</a:t>
            </a:r>
            <a:r>
              <a:rPr lang="it-IT" sz="1400" dirty="0">
                <a:solidFill>
                  <a:srgbClr val="B0169E"/>
                </a:solidFill>
              </a:rPr>
              <a:t>.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r>
              <a:rPr lang="it-IT" sz="1400" dirty="0">
                <a:solidFill>
                  <a:srgbClr val="FFFF00"/>
                </a:solidFill>
              </a:rPr>
              <a:t> </a:t>
            </a:r>
          </a:p>
          <a:p>
            <a:pPr algn="just"/>
            <a:endParaRPr lang="it-IT" sz="1000" b="0" i="0" dirty="0">
              <a:solidFill>
                <a:srgbClr val="FFFF00"/>
              </a:solidFill>
              <a:effectLst/>
              <a:latin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1557723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188640"/>
            <a:ext cx="8219256" cy="504056"/>
          </a:xfrm>
        </p:spPr>
        <p:txBody>
          <a:bodyPr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TERAPIA DELLA IPERTENSIONE ARTERIOSA POLMONARE 3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348" y="1916832"/>
            <a:ext cx="8651304" cy="4572000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2000" b="1" u="sng" dirty="0">
                <a:solidFill>
                  <a:srgbClr val="FFFF00"/>
                </a:solidFill>
              </a:rPr>
              <a:t> </a:t>
            </a:r>
          </a:p>
          <a:p>
            <a:pPr marL="68580" indent="0" algn="just">
              <a:buNone/>
            </a:pPr>
            <a:endParaRPr lang="it-IT" sz="32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/>
            <a:endParaRPr lang="it-IT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1200" dirty="0"/>
              <a:t>   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3F239EE6-7CBC-4EF5-9A21-EA57440363E4}"/>
              </a:ext>
            </a:extLst>
          </p:cNvPr>
          <p:cNvSpPr/>
          <p:nvPr/>
        </p:nvSpPr>
        <p:spPr>
          <a:xfrm>
            <a:off x="179512" y="764704"/>
            <a:ext cx="885698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cap="all" dirty="0">
                <a:solidFill>
                  <a:srgbClr val="FFFF00"/>
                </a:solidFill>
                <a:latin typeface="Noto Sans"/>
              </a:rPr>
              <a:t> </a:t>
            </a:r>
            <a:endParaRPr lang="it-IT" sz="1000" dirty="0">
              <a:solidFill>
                <a:srgbClr val="FFFF00"/>
              </a:solidFill>
            </a:endParaRPr>
          </a:p>
          <a:p>
            <a:r>
              <a:rPr lang="it-IT" sz="1400" dirty="0">
                <a:solidFill>
                  <a:srgbClr val="FFFF0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rgbClr val="FFFF00"/>
                </a:solidFill>
              </a:rPr>
              <a:t>Al</a:t>
            </a:r>
            <a:r>
              <a:rPr lang="it-IT" sz="1400" b="1" dirty="0">
                <a:solidFill>
                  <a:srgbClr val="FFFF00"/>
                </a:solidFill>
              </a:rPr>
              <a:t>   </a:t>
            </a:r>
            <a:r>
              <a:rPr lang="it-IT" sz="1400" b="1" dirty="0">
                <a:solidFill>
                  <a:srgbClr val="FF0000"/>
                </a:solidFill>
              </a:rPr>
              <a:t>MOMENTO   DELLA   DIAGNOSI </a:t>
            </a:r>
            <a:r>
              <a:rPr lang="it-IT" sz="1400" b="1" dirty="0">
                <a:solidFill>
                  <a:srgbClr val="FFFF00"/>
                </a:solidFill>
              </a:rPr>
              <a:t>      </a:t>
            </a:r>
            <a:r>
              <a:rPr lang="it-IT" sz="1400" dirty="0">
                <a:solidFill>
                  <a:srgbClr val="FFFF00"/>
                </a:solidFill>
              </a:rPr>
              <a:t>si   introduce   un 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r>
              <a:rPr lang="it-IT" sz="1400" b="1" u="sng" dirty="0">
                <a:solidFill>
                  <a:srgbClr val="FF0000"/>
                </a:solidFill>
              </a:rPr>
              <a:t>PRIMO FARMACO</a:t>
            </a:r>
            <a:r>
              <a:rPr lang="it-IT" sz="1400" u="sng" dirty="0">
                <a:solidFill>
                  <a:srgbClr val="FF0000"/>
                </a:solidFill>
              </a:rPr>
              <a:t>:  </a:t>
            </a:r>
          </a:p>
          <a:p>
            <a:endParaRPr lang="it-IT" sz="14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it-IT" sz="1400" dirty="0">
                <a:solidFill>
                  <a:srgbClr val="FFFF00"/>
                </a:solidFill>
              </a:rPr>
              <a:t>un      </a:t>
            </a:r>
            <a:r>
              <a:rPr lang="it-IT" sz="1400" b="1" dirty="0">
                <a:solidFill>
                  <a:srgbClr val="00B0F0"/>
                </a:solidFill>
              </a:rPr>
              <a:t>ANTAGONISTA      DEL    RECETTORE    PER    L’ ENDOTELINA</a:t>
            </a:r>
            <a:r>
              <a:rPr lang="it-IT" sz="1400" dirty="0">
                <a:solidFill>
                  <a:srgbClr val="FFFF00"/>
                </a:solidFill>
              </a:rPr>
              <a:t>       </a:t>
            </a:r>
          </a:p>
          <a:p>
            <a:r>
              <a:rPr lang="it-IT" sz="2000" b="1" u="sng" dirty="0">
                <a:solidFill>
                  <a:srgbClr val="FFFF00"/>
                </a:solidFill>
              </a:rPr>
              <a:t>o</a:t>
            </a:r>
            <a:r>
              <a:rPr lang="it-IT" sz="1400" dirty="0">
                <a:solidFill>
                  <a:srgbClr val="FFFF00"/>
                </a:solidFill>
              </a:rPr>
              <a:t>   </a:t>
            </a:r>
          </a:p>
          <a:p>
            <a:r>
              <a:rPr lang="it-IT" sz="1400" dirty="0">
                <a:solidFill>
                  <a:srgbClr val="FFFF00"/>
                </a:solidFill>
              </a:rPr>
              <a:t>2.      un      </a:t>
            </a:r>
            <a:r>
              <a:rPr lang="it-IT" sz="1400" b="1" dirty="0">
                <a:solidFill>
                  <a:srgbClr val="00FF00"/>
                </a:solidFill>
              </a:rPr>
              <a:t>INIBITORE    DELLA       </a:t>
            </a:r>
            <a:r>
              <a:rPr lang="it-IT" sz="1400" b="1" dirty="0">
                <a:solidFill>
                  <a:srgbClr val="00FF00"/>
                </a:solidFill>
                <a:latin typeface="Noto Sans"/>
              </a:rPr>
              <a:t>5 FOSFODIESTERASI </a:t>
            </a:r>
            <a:r>
              <a:rPr lang="it-IT" sz="1400" b="1" dirty="0">
                <a:solidFill>
                  <a:srgbClr val="00FF00"/>
                </a:solidFill>
              </a:rPr>
              <a:t> 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r>
              <a:rPr lang="it-IT" sz="1400" dirty="0">
                <a:solidFill>
                  <a:srgbClr val="FFFF00"/>
                </a:solidFill>
              </a:rPr>
              <a:t>in      quanto        farmaci      prescrivibili     per        </a:t>
            </a:r>
            <a:r>
              <a:rPr lang="it-IT" sz="1400" b="1" dirty="0">
                <a:solidFill>
                  <a:srgbClr val="FF0000"/>
                </a:solidFill>
              </a:rPr>
              <a:t>CLASSE   FUNZIONALE    NYHA   II</a:t>
            </a:r>
          </a:p>
          <a:p>
            <a:endParaRPr lang="it-IT" sz="1400" b="1" dirty="0">
              <a:solidFill>
                <a:srgbClr val="FF0000"/>
              </a:solidFill>
            </a:endParaRPr>
          </a:p>
          <a:p>
            <a:endParaRPr lang="it-IT" sz="1400" dirty="0">
              <a:solidFill>
                <a:srgbClr val="FFFF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sz="1400" dirty="0">
                <a:solidFill>
                  <a:srgbClr val="FFFF00"/>
                </a:solidFill>
              </a:rPr>
              <a:t>In caso di       </a:t>
            </a:r>
            <a:r>
              <a:rPr lang="it-IT" sz="1400" b="1" dirty="0">
                <a:solidFill>
                  <a:srgbClr val="FF0000"/>
                </a:solidFill>
              </a:rPr>
              <a:t>NON   MIGLIORAMENTO   CLINICO      </a:t>
            </a:r>
            <a:r>
              <a:rPr lang="it-IT" sz="1400" dirty="0">
                <a:solidFill>
                  <a:srgbClr val="FFFF00"/>
                </a:solidFill>
              </a:rPr>
              <a:t>o  di      </a:t>
            </a:r>
            <a:r>
              <a:rPr lang="it-IT" sz="1400" b="1" dirty="0">
                <a:solidFill>
                  <a:srgbClr val="FF0000"/>
                </a:solidFill>
              </a:rPr>
              <a:t>PEGGIORAMENTO    DI   MALATTIA </a:t>
            </a:r>
          </a:p>
          <a:p>
            <a:r>
              <a:rPr lang="it-IT" sz="1400" dirty="0">
                <a:solidFill>
                  <a:srgbClr val="FFFF00"/>
                </a:solidFill>
              </a:rPr>
              <a:t>( valutato   sulla   base      dell’   </a:t>
            </a:r>
            <a:r>
              <a:rPr lang="it-IT" sz="1400" dirty="0">
                <a:solidFill>
                  <a:srgbClr val="FF0000"/>
                </a:solidFill>
              </a:rPr>
              <a:t>Esito   degli   esami   ematochimici,      del   controllo  dell’  </a:t>
            </a:r>
            <a:r>
              <a:rPr lang="it-IT" sz="1400" dirty="0" err="1">
                <a:solidFill>
                  <a:srgbClr val="FF0000"/>
                </a:solidFill>
              </a:rPr>
              <a:t>Ecocardiodoppler</a:t>
            </a:r>
            <a:r>
              <a:rPr lang="it-IT" sz="1400" dirty="0">
                <a:solidFill>
                  <a:srgbClr val="FF0000"/>
                </a:solidFill>
              </a:rPr>
              <a:t>,    del   Test  del cammino, della Spirometria, degli eventuali Ricoveri ospedalieri e sui Dati clinici riferiti dal paziente </a:t>
            </a:r>
            <a:r>
              <a:rPr lang="it-IT" sz="1400" dirty="0">
                <a:solidFill>
                  <a:srgbClr val="FFFF00"/>
                </a:solidFill>
              </a:rPr>
              <a:t>) 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FFFF00"/>
                </a:solidFill>
              </a:rPr>
              <a:t>si     aggiunge    un      </a:t>
            </a:r>
            <a:r>
              <a:rPr lang="it-IT" sz="1400" b="1" u="sng" dirty="0">
                <a:solidFill>
                  <a:srgbClr val="FF0000"/>
                </a:solidFill>
              </a:rPr>
              <a:t>SECONDO   FARMACO :</a:t>
            </a:r>
            <a:r>
              <a:rPr lang="it-IT" sz="1400" b="1" dirty="0">
                <a:solidFill>
                  <a:srgbClr val="FF0000"/>
                </a:solidFill>
              </a:rPr>
              <a:t>            </a:t>
            </a:r>
            <a:r>
              <a:rPr lang="it-IT" sz="1400" dirty="0">
                <a:solidFill>
                  <a:srgbClr val="FFFF00"/>
                </a:solidFill>
              </a:rPr>
              <a:t>usualmente    associando   </a:t>
            </a:r>
          </a:p>
          <a:p>
            <a:endParaRPr lang="it-IT" sz="1400" b="1" u="sng" dirty="0">
              <a:solidFill>
                <a:srgbClr val="FF0000"/>
              </a:solidFill>
            </a:endParaRPr>
          </a:p>
          <a:p>
            <a:r>
              <a:rPr lang="it-IT" sz="1400" dirty="0">
                <a:solidFill>
                  <a:srgbClr val="FFFF00"/>
                </a:solidFill>
              </a:rPr>
              <a:t> </a:t>
            </a:r>
            <a:r>
              <a:rPr lang="it-IT" sz="1400" b="1" dirty="0">
                <a:solidFill>
                  <a:srgbClr val="00B0F0"/>
                </a:solidFill>
              </a:rPr>
              <a:t>            ANTAGONISTA   DEL  RECETTORE   PER   L’ ENDOTELINA</a:t>
            </a:r>
            <a:r>
              <a:rPr lang="it-IT" sz="1400" dirty="0">
                <a:solidFill>
                  <a:srgbClr val="FFFF00"/>
                </a:solidFill>
              </a:rPr>
              <a:t>     +    </a:t>
            </a:r>
            <a:r>
              <a:rPr lang="it-IT" sz="1400" b="1" dirty="0">
                <a:solidFill>
                  <a:srgbClr val="00FF00"/>
                </a:solidFill>
              </a:rPr>
              <a:t>INIBITORE    DELLA     </a:t>
            </a:r>
            <a:r>
              <a:rPr lang="it-IT" sz="1400" b="1" dirty="0">
                <a:solidFill>
                  <a:srgbClr val="00FF00"/>
                </a:solidFill>
                <a:latin typeface="Noto Sans"/>
              </a:rPr>
              <a:t>5</a:t>
            </a:r>
            <a:r>
              <a:rPr lang="it-IT" sz="1400" b="1" dirty="0">
                <a:solidFill>
                  <a:srgbClr val="00FF00"/>
                </a:solidFill>
              </a:rPr>
              <a:t> FOSFODIESTERASI </a:t>
            </a:r>
            <a:endParaRPr lang="it-IT" sz="1400" dirty="0">
              <a:solidFill>
                <a:srgbClr val="FFFF00"/>
              </a:solidFill>
            </a:endParaRPr>
          </a:p>
          <a:p>
            <a:endParaRPr lang="it-IT" sz="1400" b="1" u="sng" dirty="0">
              <a:solidFill>
                <a:srgbClr val="FF0000"/>
              </a:solidFill>
            </a:endParaRPr>
          </a:p>
          <a:p>
            <a:endParaRPr lang="it-IT" sz="1400" dirty="0">
              <a:solidFill>
                <a:srgbClr val="FFFF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FFFF00"/>
                </a:solidFill>
              </a:rPr>
              <a:t>o   associando     un        </a:t>
            </a:r>
            <a:r>
              <a:rPr lang="it-IT" sz="1400" b="1" u="sng" dirty="0">
                <a:solidFill>
                  <a:srgbClr val="FF0000"/>
                </a:solidFill>
              </a:rPr>
              <a:t>TERZO  FARMACO :</a:t>
            </a:r>
            <a:r>
              <a:rPr lang="it-IT" sz="1400" b="1" dirty="0">
                <a:solidFill>
                  <a:srgbClr val="FF0000"/>
                </a:solidFill>
              </a:rPr>
              <a:t>            </a:t>
            </a:r>
            <a:r>
              <a:rPr lang="it-IT" sz="1400" b="1" dirty="0">
                <a:solidFill>
                  <a:srgbClr val="B0169E"/>
                </a:solidFill>
              </a:rPr>
              <a:t>PROSTACICLINE</a:t>
            </a:r>
          </a:p>
          <a:p>
            <a:r>
              <a:rPr lang="it-IT" sz="1400" dirty="0">
                <a:solidFill>
                  <a:srgbClr val="FFFF00"/>
                </a:solidFill>
              </a:rPr>
              <a:t>                     solitamente       quando      il      paziente      raggiunge      una        </a:t>
            </a:r>
            <a:r>
              <a:rPr lang="it-IT" sz="1400" b="1" dirty="0">
                <a:solidFill>
                  <a:srgbClr val="B0169E"/>
                </a:solidFill>
              </a:rPr>
              <a:t>CLASSE      FUNZIONALE     NYHA  III </a:t>
            </a:r>
            <a:r>
              <a:rPr lang="it-IT" sz="1400" dirty="0">
                <a:solidFill>
                  <a:srgbClr val="FFFF00"/>
                </a:solidFill>
              </a:rPr>
              <a:t>,         </a:t>
            </a:r>
          </a:p>
          <a:p>
            <a:r>
              <a:rPr lang="it-IT" sz="1400" dirty="0">
                <a:solidFill>
                  <a:srgbClr val="FFFF00"/>
                </a:solidFill>
              </a:rPr>
              <a:t>                     ( classe       in      cui     è      consentita      la      prescrizione      delle     </a:t>
            </a:r>
            <a:r>
              <a:rPr lang="it-IT" sz="1400" dirty="0" err="1">
                <a:solidFill>
                  <a:srgbClr val="FFFF00"/>
                </a:solidFill>
              </a:rPr>
              <a:t>prostacicline</a:t>
            </a:r>
            <a:r>
              <a:rPr lang="it-IT" sz="1400" dirty="0">
                <a:solidFill>
                  <a:srgbClr val="FFFF00"/>
                </a:solidFill>
              </a:rPr>
              <a:t> ).</a:t>
            </a:r>
          </a:p>
          <a:p>
            <a:pPr algn="just"/>
            <a:endParaRPr lang="it-IT" sz="1000" b="0" i="0" dirty="0">
              <a:solidFill>
                <a:srgbClr val="FFFF00"/>
              </a:solidFill>
              <a:effectLst/>
              <a:latin typeface="Noto Sans"/>
            </a:endParaRPr>
          </a:p>
        </p:txBody>
      </p:sp>
    </p:spTree>
    <p:extLst>
      <p:ext uri="{BB962C8B-B14F-4D97-AF65-F5344CB8AC3E}">
        <p14:creationId xmlns:p14="http://schemas.microsoft.com/office/powerpoint/2010/main" val="3188433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24" y="38640"/>
            <a:ext cx="8399276" cy="726064"/>
          </a:xfrm>
        </p:spPr>
        <p:txBody>
          <a:bodyPr/>
          <a:lstStyle/>
          <a:p>
            <a:pPr algn="ctr"/>
            <a:r>
              <a:rPr lang="it-IT" sz="2800" dirty="0"/>
              <a:t> </a:t>
            </a:r>
            <a:r>
              <a:rPr lang="it-IT" sz="1600" b="1" dirty="0">
                <a:solidFill>
                  <a:srgbClr val="FF0000"/>
                </a:solidFill>
              </a:rPr>
              <a:t>TRE NUOVI SCHEMI FARMACOLOGICI </a:t>
            </a:r>
            <a:br>
              <a:rPr lang="it-IT" sz="1600" b="1" dirty="0">
                <a:solidFill>
                  <a:srgbClr val="FF0000"/>
                </a:solidFill>
              </a:rPr>
            </a:br>
            <a:r>
              <a:rPr lang="it-IT" sz="1600" dirty="0"/>
              <a:t>PER LA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TERAPIA DELLA IPERTENSIONE ARTERIOSA POLMONARE </a:t>
            </a: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1783560"/>
            <a:ext cx="8748972" cy="4572000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/>
            </a:pPr>
            <a:endParaRPr lang="it-IT" sz="2000" dirty="0"/>
          </a:p>
          <a:p>
            <a:pPr marL="68580" indent="0" algn="just">
              <a:buNone/>
            </a:pPr>
            <a:r>
              <a:rPr lang="it-IT" sz="2000" b="1" u="sng" dirty="0"/>
              <a:t> </a:t>
            </a:r>
          </a:p>
          <a:p>
            <a:pPr marL="68580" indent="0" algn="just">
              <a:buNone/>
            </a:pPr>
            <a:endParaRPr lang="it-IT" sz="32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B7A01790-95DE-460B-9112-4BE91529D0CC}"/>
              </a:ext>
            </a:extLst>
          </p:cNvPr>
          <p:cNvSpPr/>
          <p:nvPr/>
        </p:nvSpPr>
        <p:spPr>
          <a:xfrm>
            <a:off x="143508" y="1340768"/>
            <a:ext cx="88569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200" dirty="0">
                <a:solidFill>
                  <a:srgbClr val="FFFF00"/>
                </a:solidFill>
                <a:latin typeface="Noto Sans"/>
              </a:rPr>
              <a:t> </a:t>
            </a:r>
            <a:r>
              <a:rPr lang="it-IT" b="1" dirty="0">
                <a:solidFill>
                  <a:srgbClr val="FFFF00"/>
                </a:solidFill>
                <a:latin typeface="Noto Sans"/>
              </a:rPr>
              <a:t>IL  PRIMO  STUDIO,  CHIAMATO  </a:t>
            </a:r>
            <a:r>
              <a:rPr lang="it-IT" b="1" dirty="0">
                <a:solidFill>
                  <a:srgbClr val="FF0000"/>
                </a:solidFill>
                <a:latin typeface="Noto Sans"/>
              </a:rPr>
              <a:t>« SERAPHIN »</a:t>
            </a:r>
            <a:endParaRPr lang="it-IT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b="1" dirty="0">
              <a:solidFill>
                <a:srgbClr val="FFFF00"/>
              </a:solidFill>
              <a:latin typeface="Noto Sans"/>
            </a:endParaRPr>
          </a:p>
          <a:p>
            <a:pPr marL="228600" indent="-228600" algn="just">
              <a:buAutoNum type="arabicPeriod"/>
            </a:pPr>
            <a:endParaRPr lang="it-IT" b="1" dirty="0">
              <a:solidFill>
                <a:srgbClr val="FFFF00"/>
              </a:solidFill>
              <a:latin typeface="Noto Sans"/>
            </a:endParaRPr>
          </a:p>
          <a:p>
            <a:r>
              <a:rPr lang="it-IT" sz="1600" b="1" dirty="0">
                <a:solidFill>
                  <a:srgbClr val="FF0000"/>
                </a:solidFill>
              </a:rPr>
              <a:t>SERAPHIN</a:t>
            </a:r>
            <a:r>
              <a:rPr lang="it-IT" sz="1600" dirty="0">
                <a:solidFill>
                  <a:srgbClr val="FF0000"/>
                </a:solidFill>
              </a:rPr>
              <a:t>        </a:t>
            </a:r>
            <a:r>
              <a:rPr lang="it-IT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Engl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J Med  </a:t>
            </a:r>
            <a:r>
              <a:rPr lang="en-US" sz="1600" b="1" dirty="0">
                <a:solidFill>
                  <a:srgbClr val="FF0000"/>
                </a:solidFill>
              </a:rPr>
              <a:t>August 29, 2013</a:t>
            </a:r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; 369:809-818     DOI: 10.1056/NEJMoa1213917</a:t>
            </a:r>
          </a:p>
          <a:p>
            <a:endParaRPr lang="en-US" sz="1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en-US" sz="1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endParaRPr lang="it-IT" sz="1200" dirty="0"/>
          </a:p>
          <a:p>
            <a:endParaRPr lang="it-IT" sz="1200" dirty="0"/>
          </a:p>
          <a:p>
            <a:endParaRPr lang="it-IT" sz="1200" dirty="0"/>
          </a:p>
          <a:p>
            <a:endParaRPr lang="it-IT" sz="1200" dirty="0"/>
          </a:p>
          <a:p>
            <a:endParaRPr lang="it-IT" sz="1200" dirty="0"/>
          </a:p>
          <a:p>
            <a:endParaRPr lang="it-IT" sz="1200" dirty="0"/>
          </a:p>
          <a:p>
            <a:endParaRPr lang="it-IT" sz="1200" dirty="0"/>
          </a:p>
          <a:p>
            <a:pPr algn="just"/>
            <a:r>
              <a:rPr lang="it-IT" sz="1200" dirty="0"/>
              <a:t>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è  un trial clinico che presenta un nuovo farmaco ,     </a:t>
            </a:r>
            <a:r>
              <a:rPr lang="it-IT" b="1" dirty="0">
                <a:solidFill>
                  <a:srgbClr val="FF0000"/>
                </a:solidFill>
                <a:latin typeface="Noto Sans"/>
              </a:rPr>
              <a:t>MACITENTAN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,</a:t>
            </a:r>
            <a:r>
              <a:rPr lang="it-IT" b="1" dirty="0">
                <a:solidFill>
                  <a:srgbClr val="FF0000"/>
                </a:solidFill>
                <a:latin typeface="Noto Sans"/>
              </a:rPr>
              <a:t> 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  che agisce sempre come </a:t>
            </a:r>
            <a:r>
              <a:rPr lang="it-IT" sz="1200" b="1" dirty="0">
                <a:solidFill>
                  <a:srgbClr val="09FF09"/>
                </a:solidFill>
                <a:latin typeface="Noto Sans"/>
              </a:rPr>
              <a:t>ANTAGONISTA  DEI  RECETTORI  DELL’ ENDOTELINA</a:t>
            </a:r>
            <a:r>
              <a:rPr lang="it-IT" sz="1200" b="1" dirty="0">
                <a:solidFill>
                  <a:srgbClr val="FFFF00"/>
                </a:solidFill>
                <a:latin typeface="Noto Sans"/>
              </a:rPr>
              <a:t>,    </a:t>
            </a:r>
            <a:r>
              <a:rPr lang="it-IT" sz="1200" b="1" dirty="0">
                <a:solidFill>
                  <a:srgbClr val="FF0000"/>
                </a:solidFill>
                <a:latin typeface="Noto Sans"/>
              </a:rPr>
              <a:t> MA IN MODO PIÙ DURATURO    ( TEMPO DI DISSOCIAZIONE DAL RECETTORE MOLTO PIÙ LUNGO)      E     SELETTIVO     ( MAGGIORE   PENETRAZIONE    NEI    TESSUTI )</a:t>
            </a:r>
            <a:r>
              <a:rPr lang="it-IT" sz="1200" b="1" dirty="0">
                <a:solidFill>
                  <a:srgbClr val="09FF09"/>
                </a:solidFill>
                <a:latin typeface="Noto Sans"/>
              </a:rPr>
              <a:t>    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rispetto   ai   farmaci   già   in   commercio.</a:t>
            </a: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I risultati di questo studio evidenziano la </a:t>
            </a:r>
            <a:r>
              <a:rPr lang="it-IT" sz="1200" dirty="0">
                <a:solidFill>
                  <a:srgbClr val="09FF09"/>
                </a:solidFill>
                <a:latin typeface="Noto Sans"/>
              </a:rPr>
              <a:t>capacità del </a:t>
            </a:r>
            <a:r>
              <a:rPr lang="it-IT" sz="1200" dirty="0" err="1">
                <a:solidFill>
                  <a:srgbClr val="09FF09"/>
                </a:solidFill>
                <a:latin typeface="Noto Sans"/>
              </a:rPr>
              <a:t>Macitentan</a:t>
            </a:r>
            <a:r>
              <a:rPr lang="it-IT" sz="1200" dirty="0">
                <a:solidFill>
                  <a:srgbClr val="09FF09"/>
                </a:solidFill>
                <a:latin typeface="Noto Sans"/>
              </a:rPr>
              <a:t>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al dosaggio di 10 mg di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RIDURRE DEL 45% IL RISCHIO DI SVILUPPO DI UN ENDPOINT PRIMARIO</a:t>
            </a:r>
            <a:r>
              <a:rPr lang="it-IT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(morte, intervento di </a:t>
            </a:r>
            <a:r>
              <a:rPr lang="it-IT" sz="1200" dirty="0" err="1">
                <a:solidFill>
                  <a:srgbClr val="FFFF00"/>
                </a:solidFill>
                <a:latin typeface="Noto Sans"/>
              </a:rPr>
              <a:t>settostomia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 atriale, trapianto di polmoni, inizio di trattamento con </a:t>
            </a:r>
            <a:r>
              <a:rPr lang="it-IT" sz="1200" dirty="0" err="1">
                <a:solidFill>
                  <a:srgbClr val="FFFF00"/>
                </a:solidFill>
                <a:latin typeface="Noto Sans"/>
              </a:rPr>
              <a:t>prostacicline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 per via endovenosa o sottocutanea o peggioramento dei valori di pressione in arteria polmonare)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RISPETTO AI PAZIENTI CHE ASSUMEVANO ESCLUSIVAMENTE    O     INIBITORI    DELLA    5 FOSFODIESTERASI    O    PROSTACICLINE    INALATORIE. </a:t>
            </a:r>
          </a:p>
          <a:p>
            <a:pPr algn="just"/>
            <a:endParaRPr lang="it-IT" sz="1200" dirty="0">
              <a:solidFill>
                <a:srgbClr val="09FF09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09FF09"/>
                </a:solidFill>
                <a:latin typeface="Noto Sans"/>
              </a:rPr>
              <a:t>Inoltre, ha evidenziato anche la </a:t>
            </a:r>
          </a:p>
          <a:p>
            <a:pPr algn="just"/>
            <a:r>
              <a:rPr lang="it-IT" sz="1400" b="1" dirty="0">
                <a:solidFill>
                  <a:srgbClr val="FF0000"/>
                </a:solidFill>
                <a:latin typeface="Noto Sans"/>
              </a:rPr>
              <a:t>RIDUZIONE    DEL    50 %    DELLE   OSPEDALIZZAZIONI  PER  COMPLICANZE  LEGATE  ALL’ IPERTENSIONE  POLMONARE</a:t>
            </a:r>
            <a:r>
              <a:rPr lang="it-IT" sz="1400" dirty="0">
                <a:solidFill>
                  <a:srgbClr val="FF0000"/>
                </a:solidFill>
                <a:latin typeface="Noto Sans"/>
              </a:rPr>
              <a:t>.</a:t>
            </a:r>
          </a:p>
          <a:p>
            <a:pPr algn="just"/>
            <a:endParaRPr lang="it-IT" sz="1200" dirty="0">
              <a:solidFill>
                <a:srgbClr val="FF00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00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00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 </a:t>
            </a:r>
            <a:endParaRPr lang="it-IT" sz="1200" b="0" i="0" dirty="0">
              <a:solidFill>
                <a:srgbClr val="FFFF00"/>
              </a:solidFill>
              <a:effectLst/>
              <a:latin typeface="Noto Sans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C313557-0AAD-4DA2-9B57-F40C054C0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195" y="2852936"/>
            <a:ext cx="8219256" cy="67710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Macitentan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 and 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Morbidity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 and 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Mortality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 in 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Pulmonary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 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Arterial</a:t>
            </a:r>
            <a:r>
              <a:rPr kumimoji="0" lang="it-IT" altLang="it-IT" sz="1000" b="0" i="0" u="none" strike="noStrike" cap="none" normalizeH="0" baseline="0" dirty="0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 </a:t>
            </a:r>
            <a:r>
              <a:rPr kumimoji="0" lang="it-IT" altLang="it-IT" sz="1000" b="0" i="0" u="none" strike="noStrike" cap="none" normalizeH="0" baseline="0" dirty="0" err="1">
                <a:ln>
                  <a:noFill/>
                </a:ln>
                <a:solidFill>
                  <a:srgbClr val="1A1A1A"/>
                </a:solidFill>
                <a:effectLst/>
                <a:latin typeface="inherit"/>
              </a:rPr>
              <a:t>Hypertension</a:t>
            </a: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rgbClr val="1A1A1A"/>
              </a:solidFill>
              <a:effectLst/>
              <a:latin typeface="ff-quadraat-web-pr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Tomás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Pulido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 Igor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Adzerikho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 Richard N.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Channick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 Marion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Delcroix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 Nazzareno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Galiè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Hossein-Ardeschir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Ghofrani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M.D.,Pavel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Jansa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Zhi-Cheng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Jing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Franck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-Olivier Le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Brun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M.Sc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.,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Sanjay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Mehta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M.D., Camilla M.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Mittelholzer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Ph.D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.,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Loïc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Perchenet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,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Ph.D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.,  et al., for the SERAPHIN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inherit"/>
              </a:rPr>
              <a:t>Investigators</a:t>
            </a:r>
            <a:r>
              <a:rPr kumimoji="0" lang="it-IT" altLang="it-IT" sz="800" b="0" i="0" u="none" strike="noStrike" cap="none" normalizeH="0" baseline="30000" dirty="0">
                <a:ln>
                  <a:noFill/>
                </a:ln>
                <a:solidFill>
                  <a:srgbClr val="0B4F82"/>
                </a:solidFill>
                <a:effectLst/>
                <a:latin typeface="inherit"/>
                <a:hlinkClick r:id="rId2"/>
              </a:rPr>
              <a:t>*</a:t>
            </a:r>
            <a:endParaRPr kumimoji="0" lang="it-IT" altLang="it-IT" sz="800" b="0" i="0" u="none" strike="noStrike" cap="none" normalizeH="0" baseline="0" dirty="0">
              <a:ln>
                <a:noFill/>
              </a:ln>
              <a:solidFill>
                <a:srgbClr val="666666"/>
              </a:solidFill>
              <a:effectLst/>
              <a:latin typeface="ff-scala-sans-web-pr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880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24" y="38640"/>
            <a:ext cx="8399276" cy="654056"/>
          </a:xfrm>
        </p:spPr>
        <p:txBody>
          <a:bodyPr/>
          <a:lstStyle/>
          <a:p>
            <a:pPr algn="ctr"/>
            <a:r>
              <a:rPr lang="it-IT" sz="2800" dirty="0"/>
              <a:t> </a:t>
            </a:r>
            <a:r>
              <a:rPr lang="it-IT" sz="1600" b="1" dirty="0">
                <a:solidFill>
                  <a:srgbClr val="FF0000"/>
                </a:solidFill>
              </a:rPr>
              <a:t>TRE NUOVI SCHEMI FARMACOLOGICI </a:t>
            </a:r>
            <a:br>
              <a:rPr lang="it-IT" sz="1600" b="1" dirty="0">
                <a:solidFill>
                  <a:srgbClr val="FF0000"/>
                </a:solidFill>
              </a:rPr>
            </a:br>
            <a:r>
              <a:rPr lang="it-IT" sz="1600" dirty="0"/>
              <a:t>PER LA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TERAPIA DELLA IPERTENSIONE ARTERIOSA POLMONARE </a:t>
            </a:r>
            <a:r>
              <a:rPr lang="it-IT" sz="1600" dirty="0"/>
              <a:t/>
            </a:r>
            <a:br>
              <a:rPr lang="it-IT" sz="1600" dirty="0"/>
            </a:br>
            <a:endParaRPr lang="it-IT" sz="1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83560"/>
            <a:ext cx="8219256" cy="4572000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/>
            </a:pPr>
            <a:endParaRPr lang="it-IT" sz="2000" dirty="0"/>
          </a:p>
          <a:p>
            <a:pPr marL="68580" indent="0" algn="just">
              <a:buNone/>
            </a:pPr>
            <a:r>
              <a:rPr lang="it-IT" sz="2000" b="1" u="sng" dirty="0"/>
              <a:t> </a:t>
            </a:r>
          </a:p>
          <a:p>
            <a:pPr marL="68580" indent="0" algn="just">
              <a:buNone/>
            </a:pPr>
            <a:endParaRPr lang="it-IT" sz="32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B7A01790-95DE-460B-9112-4BE91529D0CC}"/>
              </a:ext>
            </a:extLst>
          </p:cNvPr>
          <p:cNvSpPr/>
          <p:nvPr/>
        </p:nvSpPr>
        <p:spPr>
          <a:xfrm>
            <a:off x="163296" y="1340768"/>
            <a:ext cx="8817407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 </a:t>
            </a:r>
          </a:p>
          <a:p>
            <a:pPr algn="ctr"/>
            <a:r>
              <a:rPr lang="it-IT" sz="1200" b="1" dirty="0">
                <a:solidFill>
                  <a:srgbClr val="FFFF00"/>
                </a:solidFill>
                <a:latin typeface="Noto Sans"/>
              </a:rPr>
              <a:t>IL   SECONDO   STUDIO,   CHIAMATO       </a:t>
            </a:r>
            <a:r>
              <a:rPr lang="it-IT" sz="2000" b="1" dirty="0">
                <a:solidFill>
                  <a:srgbClr val="FF0000"/>
                </a:solidFill>
                <a:latin typeface="Noto Sans"/>
              </a:rPr>
              <a:t>«</a:t>
            </a:r>
            <a:r>
              <a:rPr lang="it-IT" sz="1200" b="1" dirty="0">
                <a:solidFill>
                  <a:srgbClr val="FFFF00"/>
                </a:solidFill>
                <a:latin typeface="Noto Sans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Noto Sans"/>
              </a:rPr>
              <a:t>AMBITION »</a:t>
            </a: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r>
              <a:rPr lang="it-IT" b="1" dirty="0">
                <a:hlinkClick r:id="rId2"/>
              </a:rPr>
              <a:t>THE LANCET </a:t>
            </a:r>
            <a:r>
              <a:rPr lang="it-IT" b="1" dirty="0" err="1">
                <a:hlinkClick r:id="rId2"/>
              </a:rPr>
              <a:t>Respiratory</a:t>
            </a:r>
            <a:r>
              <a:rPr lang="it-IT" b="1" dirty="0">
                <a:hlinkClick r:id="rId2"/>
              </a:rPr>
              <a:t> Medicine     Volume 4, No. 11</a:t>
            </a:r>
            <a:r>
              <a:rPr lang="it-IT" dirty="0"/>
              <a:t>, p894–901, </a:t>
            </a:r>
            <a:r>
              <a:rPr lang="it-IT" b="1" dirty="0">
                <a:solidFill>
                  <a:srgbClr val="FF0000"/>
                </a:solidFill>
              </a:rPr>
              <a:t>November 2016</a:t>
            </a: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ctr"/>
            <a:endParaRPr lang="it-IT" sz="1200" b="1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è  un  trial  clinico  che  dimostra  la 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SUPERIORITÀ   DI   EFFICACIA   TERAPEUTICA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   (riduzione dell’ospedalizzazione, aumento del numero dei metri percorsi al test del cammino,  miglioramento  clinico  e  dei  valori di pressione media in arteria polmonare) nell’assunzione </a:t>
            </a:r>
            <a:r>
              <a:rPr lang="it-IT" sz="1200" b="1" dirty="0">
                <a:solidFill>
                  <a:srgbClr val="00FF00"/>
                </a:solidFill>
                <a:latin typeface="Noto Sans"/>
              </a:rPr>
              <a:t>sin dalla CLASSE FUNZIONALE NYHA   II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  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DELLA   COMBINAZIONE   AMBRISENTAN + TADALAFIL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(antagonista del recettore dell’</a:t>
            </a:r>
            <a:r>
              <a:rPr lang="it-IT" sz="1200" dirty="0" err="1">
                <a:solidFill>
                  <a:srgbClr val="FFFF00"/>
                </a:solidFill>
                <a:latin typeface="Noto Sans"/>
              </a:rPr>
              <a:t>endotelina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 + inibitore della 5 </a:t>
            </a:r>
            <a:r>
              <a:rPr lang="it-IT" sz="1200" dirty="0" err="1">
                <a:solidFill>
                  <a:srgbClr val="FFFF00"/>
                </a:solidFill>
                <a:latin typeface="Noto Sans"/>
              </a:rPr>
              <a:t>fosfodiesterasi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) rispetto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ALL’INIZIO DELLA TERAPIA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con uno solo dei due farmaci.</a:t>
            </a: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ctr"/>
            <a:r>
              <a: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f-quadraat-web-pro"/>
              </a:rPr>
              <a:t>“BECAUSE AMBRISENTAN, A SELECTIVE ENDOTHELIN-A–RECEPTOR ANTAGONIST, </a:t>
            </a:r>
          </a:p>
          <a:p>
            <a:pPr algn="ctr"/>
            <a:r>
              <a: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f-quadraat-web-pro"/>
              </a:rPr>
              <a:t>AND TADALAFIL, A PHOSPHODIESTERASE TYPE 5 INHIBITOR, </a:t>
            </a:r>
          </a:p>
          <a:p>
            <a:pPr algn="ctr"/>
            <a:r>
              <a: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ff-quadraat-web-pro"/>
              </a:rPr>
              <a:t>TARGET DIFFERENT INTRACELLULAR PATHWAYS AND DO NOT HAVE PHARMACOKINETIC INTERACTIONS”</a:t>
            </a:r>
            <a:endParaRPr lang="it-IT" sz="1400" b="1" dirty="0">
              <a:solidFill>
                <a:schemeClr val="accent4">
                  <a:lumMod val="60000"/>
                  <a:lumOff val="40000"/>
                </a:schemeClr>
              </a:solidFill>
              <a:latin typeface="Noto Sans"/>
            </a:endParaRPr>
          </a:p>
          <a:p>
            <a:pPr marL="228600" indent="-228600" algn="ctr">
              <a:buAutoNum type="arabicPeriod"/>
            </a:pPr>
            <a:endParaRPr lang="it-IT" sz="1200" b="1" dirty="0">
              <a:solidFill>
                <a:schemeClr val="accent4">
                  <a:lumMod val="60000"/>
                  <a:lumOff val="40000"/>
                </a:schemeClr>
              </a:solidFill>
              <a:latin typeface="Noto Sans"/>
            </a:endParaRPr>
          </a:p>
          <a:p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 </a:t>
            </a:r>
            <a:endParaRPr lang="it-IT" sz="1200" b="0" i="0" dirty="0">
              <a:solidFill>
                <a:srgbClr val="FFFF00"/>
              </a:solidFill>
              <a:effectLst/>
              <a:latin typeface="Noto Sans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DFC8E8F3-D60B-4687-8C6C-C7E5FE719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524" y="2780928"/>
            <a:ext cx="8568952" cy="73866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Initial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combination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therapy with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ambrisentan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and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tadalafil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and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mortality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in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patients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with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pulmonary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arterial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hypertension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: a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secondary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analysis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of the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results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from the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randomised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controlled</a:t>
            </a:r>
            <a:r>
              <a:rPr kumimoji="0" lang="it-IT" altLang="it-IT" sz="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AMBITION </a:t>
            </a:r>
            <a:r>
              <a:rPr kumimoji="0" lang="it-IT" altLang="it-IT" sz="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study</a:t>
            </a:r>
            <a:endParaRPr kumimoji="0" lang="it-IT" altLang="it-IT" sz="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Source Sans Pr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Prof Marius M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Hoeper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     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Correspondence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information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about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the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author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Prof Marius M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Hoeper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  <a:hlinkClick r:id="rId3"/>
              </a:rPr>
              <a:t>  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   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Source Sans Pro"/>
              </a:rPr>
              <a:t> Em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Source Sans Pro"/>
                <a:hlinkClick r:id="rId3"/>
              </a:rPr>
              <a:t>ail the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Source Sans Pro"/>
                <a:hlinkClick r:id="rId3"/>
              </a:rPr>
              <a:t>author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Source Sans Pro"/>
                <a:hlinkClick r:id="rId3"/>
              </a:rPr>
              <a:t> Prof Marius M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Source Sans Pro"/>
                <a:hlinkClick r:id="rId3"/>
              </a:rPr>
              <a:t>Hoeper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Source Sans Pro"/>
              </a:rPr>
              <a:t>,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Prof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Vallerie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V McLaughlin, MD, Prof Joan Albert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Barberá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Adaani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E Frost, MD, Prof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Hossein-Ardeschir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Ghofrani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Andrew J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Peacock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Gérald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Simonneau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Stephan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Rosenkranz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Ronald J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Oudiz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R James White, MD, Karen L Miller,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PhD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 Jonathan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Langley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BSc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 Julia H N Harris, MA, Christiana Blair, MS, Prof Lewis J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Rubin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MD, Prof Jean-Luc </a:t>
            </a:r>
            <a:r>
              <a:rPr kumimoji="0" lang="it-IT" altLang="it-IT" sz="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Vachiery</a:t>
            </a:r>
            <a:r>
              <a:rPr kumimoji="0" lang="it-IT" altLang="it-IT" sz="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Source Sans Pro"/>
              </a:rPr>
              <a:t>, MD</a:t>
            </a:r>
          </a:p>
        </p:txBody>
      </p:sp>
      <p:pic>
        <p:nvPicPr>
          <p:cNvPr id="4098" name="Picture 2" descr="'">
            <a:extLst>
              <a:ext uri="{FF2B5EF4-FFF2-40B4-BE49-F238E27FC236}">
                <a16:creationId xmlns:a16="http://schemas.microsoft.com/office/drawing/2014/main" xmlns="" id="{3C99FEBD-427B-4CEA-8471-73D5B25E5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-1851025"/>
            <a:ext cx="142875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ttps://www.thelancet.com/templates/jsp/_style2/_marlin/images/icon_email.png">
            <a:hlinkClick r:id="rId3"/>
            <a:extLst>
              <a:ext uri="{FF2B5EF4-FFF2-40B4-BE49-F238E27FC236}">
                <a16:creationId xmlns:a16="http://schemas.microsoft.com/office/drawing/2014/main" xmlns="" id="{C9369F94-ADCD-4AE2-9B88-75FE301C8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-1851025"/>
            <a:ext cx="1524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844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524" y="38640"/>
            <a:ext cx="8399276" cy="654056"/>
          </a:xfrm>
        </p:spPr>
        <p:txBody>
          <a:bodyPr/>
          <a:lstStyle/>
          <a:p>
            <a:pPr algn="ctr"/>
            <a:r>
              <a:rPr lang="it-IT" sz="2800" dirty="0"/>
              <a:t> </a:t>
            </a:r>
            <a:r>
              <a:rPr lang="it-IT" sz="1600" b="1" dirty="0">
                <a:solidFill>
                  <a:srgbClr val="FF0000"/>
                </a:solidFill>
              </a:rPr>
              <a:t>TRE NUOVI SCHEMI FARMACOLOGICI </a:t>
            </a:r>
            <a:br>
              <a:rPr lang="it-IT" sz="1600" b="1" dirty="0">
                <a:solidFill>
                  <a:srgbClr val="FF0000"/>
                </a:solidFill>
              </a:rPr>
            </a:br>
            <a:r>
              <a:rPr lang="it-IT" sz="1600" dirty="0"/>
              <a:t>PER LA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TERAPIA DELLA IPERTENSIONE ARTERIOSA POLMONARE </a:t>
            </a:r>
            <a:r>
              <a:rPr lang="it-IT" sz="1600" dirty="0"/>
              <a:t/>
            </a:r>
            <a:br>
              <a:rPr lang="it-IT" sz="1600" dirty="0"/>
            </a:br>
            <a:endParaRPr lang="it-IT" sz="1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83560"/>
            <a:ext cx="8219256" cy="4572000"/>
          </a:xfrm>
        </p:spPr>
        <p:txBody>
          <a:bodyPr>
            <a:normAutofit/>
          </a:bodyPr>
          <a:lstStyle/>
          <a:p>
            <a:pPr marL="525780" indent="-457200" algn="just">
              <a:buFont typeface="+mj-lt"/>
              <a:buAutoNum type="arabicPeriod"/>
            </a:pPr>
            <a:endParaRPr lang="it-IT" sz="2000" dirty="0"/>
          </a:p>
          <a:p>
            <a:pPr marL="68580" indent="0" algn="just">
              <a:buNone/>
            </a:pPr>
            <a:r>
              <a:rPr lang="it-IT" sz="2000" b="1" u="sng" dirty="0"/>
              <a:t> </a:t>
            </a:r>
          </a:p>
          <a:p>
            <a:pPr marL="68580" indent="0" algn="just">
              <a:buNone/>
            </a:pPr>
            <a:endParaRPr lang="it-IT" sz="32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B7A01790-95DE-460B-9112-4BE91529D0CC}"/>
              </a:ext>
            </a:extLst>
          </p:cNvPr>
          <p:cNvSpPr/>
          <p:nvPr/>
        </p:nvSpPr>
        <p:spPr>
          <a:xfrm>
            <a:off x="287524" y="502440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 </a:t>
            </a: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Infine,    il   terzo  studio,  presenta  un  nuovo  farmaco  della  classe  degli         </a:t>
            </a:r>
            <a:r>
              <a:rPr lang="it-IT" sz="1200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INIBITORI    DELLA    5    FOSFODIESTERASI,   IL    </a:t>
            </a: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ctr"/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« RIOCIGUAT »</a:t>
            </a:r>
          </a:p>
          <a:p>
            <a:pPr algn="just"/>
            <a:endParaRPr lang="it-IT" sz="800" b="1" dirty="0">
              <a:solidFill>
                <a:srgbClr val="FF00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r>
              <a:rPr lang="it-IT" sz="1000" u="sng" dirty="0" err="1">
                <a:hlinkClick r:id="rId2"/>
              </a:rPr>
              <a:t>Riociguat</a:t>
            </a:r>
            <a:r>
              <a:rPr lang="it-IT" sz="1000" u="sng" dirty="0">
                <a:hlinkClick r:id="rId2"/>
              </a:rPr>
              <a:t> for the treatment of </a:t>
            </a:r>
            <a:r>
              <a:rPr lang="it-IT" sz="1000" u="sng" dirty="0" err="1">
                <a:hlinkClick r:id="rId2"/>
              </a:rPr>
              <a:t>pulmonary</a:t>
            </a:r>
            <a:r>
              <a:rPr lang="it-IT" sz="1000" u="sng" dirty="0">
                <a:hlinkClick r:id="rId2"/>
              </a:rPr>
              <a:t> </a:t>
            </a:r>
            <a:r>
              <a:rPr lang="it-IT" sz="1000" u="sng" dirty="0" err="1">
                <a:hlinkClick r:id="rId2"/>
              </a:rPr>
              <a:t>arterial</a:t>
            </a:r>
            <a:r>
              <a:rPr lang="it-IT" sz="1000" u="sng" dirty="0">
                <a:hlinkClick r:id="rId2"/>
              </a:rPr>
              <a:t> </a:t>
            </a:r>
            <a:r>
              <a:rPr lang="it-IT" sz="1000" u="sng" dirty="0" err="1">
                <a:hlinkClick r:id="rId2"/>
              </a:rPr>
              <a:t>hypertension</a:t>
            </a:r>
            <a:endParaRPr lang="it-IT" sz="1000" dirty="0"/>
          </a:p>
          <a:p>
            <a:r>
              <a:rPr lang="it-IT" sz="1000" u="sng" dirty="0">
                <a:hlinkClick r:id="rId3"/>
              </a:rPr>
              <a:t>HA </a:t>
            </a:r>
            <a:r>
              <a:rPr lang="it-IT" sz="1000" u="sng" dirty="0" err="1">
                <a:hlinkClick r:id="rId3"/>
              </a:rPr>
              <a:t>Ghofrani</a:t>
            </a:r>
            <a:r>
              <a:rPr lang="it-IT" sz="1000" dirty="0"/>
              <a:t>, </a:t>
            </a:r>
            <a:r>
              <a:rPr lang="it-IT" sz="1000" u="sng" dirty="0">
                <a:hlinkClick r:id="rId4"/>
              </a:rPr>
              <a:t>N </a:t>
            </a:r>
            <a:r>
              <a:rPr lang="it-IT" sz="1000" u="sng" dirty="0" err="1">
                <a:hlinkClick r:id="rId4"/>
              </a:rPr>
              <a:t>Galiè</a:t>
            </a:r>
            <a:r>
              <a:rPr lang="it-IT" sz="1000" dirty="0"/>
              <a:t>, F </a:t>
            </a:r>
            <a:r>
              <a:rPr lang="it-IT" sz="1000" dirty="0" err="1"/>
              <a:t>Grimminger</a:t>
            </a:r>
            <a:r>
              <a:rPr lang="it-IT" sz="1000" dirty="0"/>
              <a:t>… - … </a:t>
            </a:r>
            <a:r>
              <a:rPr lang="it-IT" sz="1000" dirty="0" err="1"/>
              <a:t>England</a:t>
            </a:r>
            <a:r>
              <a:rPr lang="it-IT" sz="1000" dirty="0"/>
              <a:t> Journal of …, 2013 - Mass </a:t>
            </a:r>
            <a:r>
              <a:rPr lang="it-IT" sz="1000" dirty="0" err="1"/>
              <a:t>Medical</a:t>
            </a:r>
            <a:r>
              <a:rPr lang="it-IT" sz="1000" dirty="0"/>
              <a:t> </a:t>
            </a:r>
            <a:r>
              <a:rPr lang="it-IT" sz="1000" dirty="0" err="1"/>
              <a:t>Soc</a:t>
            </a:r>
            <a:endParaRPr lang="it-IT" sz="1000" dirty="0"/>
          </a:p>
          <a:p>
            <a:pPr algn="just"/>
            <a:endParaRPr lang="it-IT" sz="10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000" dirty="0">
                <a:solidFill>
                  <a:srgbClr val="FFFF00"/>
                </a:solidFill>
                <a:latin typeface="Noto Sans"/>
              </a:rPr>
              <a:t> </a:t>
            </a:r>
            <a:r>
              <a:rPr lang="en-US" sz="1000" dirty="0"/>
              <a:t>ARD Online First, published on </a:t>
            </a:r>
            <a:r>
              <a:rPr lang="en-US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July 25, 2016 </a:t>
            </a:r>
            <a:r>
              <a:rPr lang="en-US" sz="1000" dirty="0"/>
              <a:t>as 10.1136/annrheumdis-2015-209087</a:t>
            </a:r>
          </a:p>
          <a:p>
            <a:r>
              <a:rPr lang="en-US" sz="1000" dirty="0"/>
              <a:t>Clinical and epidemiological research ARD Online First, published on July 25, 2016 as 10.11</a:t>
            </a:r>
            <a:endParaRPr lang="it-IT" sz="1000" dirty="0">
              <a:solidFill>
                <a:srgbClr val="FF0000"/>
              </a:solidFill>
            </a:endParaRPr>
          </a:p>
          <a:p>
            <a:endParaRPr lang="it-IT" sz="1000" dirty="0">
              <a:solidFill>
                <a:srgbClr val="FF0000"/>
              </a:solidFill>
            </a:endParaRPr>
          </a:p>
          <a:p>
            <a:r>
              <a:rPr lang="it-IT" sz="1000" dirty="0" err="1">
                <a:solidFill>
                  <a:srgbClr val="FF0000"/>
                </a:solidFill>
              </a:rPr>
              <a:t>Riociguat</a:t>
            </a:r>
            <a:r>
              <a:rPr lang="it-IT" sz="1000" dirty="0">
                <a:solidFill>
                  <a:srgbClr val="FF0000"/>
                </a:solidFill>
              </a:rPr>
              <a:t> for the treatment of </a:t>
            </a:r>
            <a:r>
              <a:rPr lang="it-IT" sz="1000" dirty="0" err="1">
                <a:solidFill>
                  <a:srgbClr val="FF0000"/>
                </a:solidFill>
              </a:rPr>
              <a:t>pulmonary</a:t>
            </a:r>
            <a:r>
              <a:rPr lang="it-IT" sz="1000" dirty="0">
                <a:solidFill>
                  <a:srgbClr val="FF0000"/>
                </a:solidFill>
              </a:rPr>
              <a:t> </a:t>
            </a:r>
            <a:r>
              <a:rPr lang="it-IT" sz="1000" dirty="0" err="1">
                <a:solidFill>
                  <a:srgbClr val="FF0000"/>
                </a:solidFill>
              </a:rPr>
              <a:t>arterial</a:t>
            </a:r>
            <a:r>
              <a:rPr lang="it-IT" sz="1000" dirty="0">
                <a:solidFill>
                  <a:srgbClr val="FF0000"/>
                </a:solidFill>
              </a:rPr>
              <a:t> </a:t>
            </a:r>
            <a:r>
              <a:rPr lang="it-IT" sz="1000" dirty="0" err="1">
                <a:solidFill>
                  <a:srgbClr val="FF0000"/>
                </a:solidFill>
              </a:rPr>
              <a:t>hypertension</a:t>
            </a:r>
            <a:r>
              <a:rPr lang="it-IT" sz="1000" dirty="0">
                <a:solidFill>
                  <a:srgbClr val="FF0000"/>
                </a:solidFill>
              </a:rPr>
              <a:t> </a:t>
            </a:r>
            <a:r>
              <a:rPr lang="it-IT" sz="1000" dirty="0" err="1">
                <a:solidFill>
                  <a:srgbClr val="FF0000"/>
                </a:solidFill>
              </a:rPr>
              <a:t>associated</a:t>
            </a:r>
            <a:r>
              <a:rPr lang="it-IT" sz="1000" dirty="0">
                <a:solidFill>
                  <a:srgbClr val="FF0000"/>
                </a:solidFill>
              </a:rPr>
              <a:t> with </a:t>
            </a:r>
            <a:r>
              <a:rPr lang="it-IT" sz="1000" dirty="0" err="1">
                <a:solidFill>
                  <a:srgbClr val="FF0000"/>
                </a:solidFill>
              </a:rPr>
              <a:t>connective</a:t>
            </a:r>
            <a:r>
              <a:rPr lang="it-IT" sz="1000" dirty="0">
                <a:solidFill>
                  <a:srgbClr val="FF0000"/>
                </a:solidFill>
              </a:rPr>
              <a:t> </a:t>
            </a:r>
            <a:r>
              <a:rPr lang="it-IT" sz="1000" dirty="0" err="1">
                <a:solidFill>
                  <a:srgbClr val="FF0000"/>
                </a:solidFill>
              </a:rPr>
              <a:t>tissue</a:t>
            </a:r>
            <a:r>
              <a:rPr lang="it-IT" sz="1000" dirty="0">
                <a:solidFill>
                  <a:srgbClr val="FF0000"/>
                </a:solidFill>
              </a:rPr>
              <a:t> </a:t>
            </a:r>
            <a:r>
              <a:rPr lang="it-IT" sz="1000" dirty="0" err="1">
                <a:solidFill>
                  <a:srgbClr val="FF0000"/>
                </a:solidFill>
              </a:rPr>
              <a:t>disease</a:t>
            </a:r>
            <a:r>
              <a:rPr lang="it-IT" sz="1000" dirty="0">
                <a:solidFill>
                  <a:srgbClr val="FF0000"/>
                </a:solidFill>
              </a:rPr>
              <a:t>: </a:t>
            </a:r>
            <a:r>
              <a:rPr lang="it-IT" sz="1000" dirty="0" err="1">
                <a:solidFill>
                  <a:srgbClr val="FF0000"/>
                </a:solidFill>
              </a:rPr>
              <a:t>results</a:t>
            </a:r>
            <a:r>
              <a:rPr lang="it-IT" sz="1000" dirty="0">
                <a:solidFill>
                  <a:srgbClr val="FF0000"/>
                </a:solidFill>
              </a:rPr>
              <a:t> from PATENT-1 and PATENT-2</a:t>
            </a:r>
          </a:p>
          <a:p>
            <a:r>
              <a:rPr lang="it-IT" sz="1000" dirty="0">
                <a:solidFill>
                  <a:srgbClr val="FF0000"/>
                </a:solidFill>
              </a:rPr>
              <a:t> </a:t>
            </a:r>
          </a:p>
          <a:p>
            <a:r>
              <a:rPr lang="it-IT" sz="1000" dirty="0">
                <a:solidFill>
                  <a:srgbClr val="FF0000"/>
                </a:solidFill>
              </a:rPr>
              <a:t>Marc Humbert</a:t>
            </a:r>
            <a:r>
              <a:rPr lang="it-IT" sz="1000" dirty="0">
                <a:solidFill>
                  <a:srgbClr val="FF0000"/>
                </a:solidFill>
                <a:hlinkClick r:id="rId5"/>
              </a:rPr>
              <a:t>1</a:t>
            </a:r>
            <a:r>
              <a:rPr lang="it-IT" sz="1000" dirty="0">
                <a:solidFill>
                  <a:srgbClr val="FF0000"/>
                </a:solidFill>
              </a:rPr>
              <a:t>,</a:t>
            </a:r>
            <a:r>
              <a:rPr lang="it-IT" sz="1000" dirty="0">
                <a:solidFill>
                  <a:srgbClr val="FF0000"/>
                </a:solidFill>
                <a:hlinkClick r:id="rId6"/>
              </a:rPr>
              <a:t>2</a:t>
            </a:r>
            <a:r>
              <a:rPr lang="it-IT" sz="1000" dirty="0">
                <a:solidFill>
                  <a:srgbClr val="FF0000"/>
                </a:solidFill>
              </a:rPr>
              <a:t>,</a:t>
            </a:r>
            <a:r>
              <a:rPr lang="it-IT" sz="1000" dirty="0">
                <a:solidFill>
                  <a:srgbClr val="FF0000"/>
                </a:solidFill>
                <a:hlinkClick r:id="rId7"/>
              </a:rPr>
              <a:t>3</a:t>
            </a:r>
            <a:r>
              <a:rPr lang="it-IT" sz="1000" dirty="0">
                <a:solidFill>
                  <a:srgbClr val="FF0000"/>
                </a:solidFill>
              </a:rPr>
              <a:t>, J Gerry Coghlan</a:t>
            </a:r>
            <a:r>
              <a:rPr lang="it-IT" sz="1000" dirty="0">
                <a:solidFill>
                  <a:srgbClr val="FF0000"/>
                </a:solidFill>
                <a:hlinkClick r:id="rId8"/>
              </a:rPr>
              <a:t>4</a:t>
            </a:r>
            <a:r>
              <a:rPr lang="it-IT" sz="1000" dirty="0">
                <a:solidFill>
                  <a:srgbClr val="FF0000"/>
                </a:solidFill>
              </a:rPr>
              <a:t>, </a:t>
            </a:r>
            <a:r>
              <a:rPr lang="it-IT" sz="1000" dirty="0" err="1">
                <a:solidFill>
                  <a:srgbClr val="FF0000"/>
                </a:solidFill>
              </a:rPr>
              <a:t>Hossein-Ardeschir</a:t>
            </a:r>
            <a:r>
              <a:rPr lang="it-IT" sz="1000" dirty="0">
                <a:solidFill>
                  <a:srgbClr val="FF0000"/>
                </a:solidFill>
              </a:rPr>
              <a:t> Ghofrani</a:t>
            </a:r>
            <a:r>
              <a:rPr lang="it-IT" sz="1000" dirty="0">
                <a:solidFill>
                  <a:srgbClr val="FF0000"/>
                </a:solidFill>
                <a:hlinkClick r:id="rId9"/>
              </a:rPr>
              <a:t>5</a:t>
            </a:r>
            <a:r>
              <a:rPr lang="it-IT" sz="1000" dirty="0">
                <a:solidFill>
                  <a:srgbClr val="FF0000"/>
                </a:solidFill>
              </a:rPr>
              <a:t>,</a:t>
            </a:r>
            <a:r>
              <a:rPr lang="it-IT" sz="1000" dirty="0">
                <a:solidFill>
                  <a:srgbClr val="FF0000"/>
                </a:solidFill>
                <a:hlinkClick r:id="rId10"/>
              </a:rPr>
              <a:t>6</a:t>
            </a:r>
            <a:r>
              <a:rPr lang="it-IT" sz="1000" dirty="0">
                <a:solidFill>
                  <a:srgbClr val="FF0000"/>
                </a:solidFill>
              </a:rPr>
              <a:t>, Friedrich Grimminger</a:t>
            </a:r>
            <a:r>
              <a:rPr lang="it-IT" sz="1000" dirty="0">
                <a:solidFill>
                  <a:srgbClr val="FF0000"/>
                </a:solidFill>
                <a:hlinkClick r:id="rId9"/>
              </a:rPr>
              <a:t>5</a:t>
            </a:r>
            <a:r>
              <a:rPr lang="it-IT" sz="1000" dirty="0">
                <a:solidFill>
                  <a:srgbClr val="FF0000"/>
                </a:solidFill>
              </a:rPr>
              <a:t>, </a:t>
            </a:r>
            <a:r>
              <a:rPr lang="it-IT" sz="1000" dirty="0" err="1">
                <a:solidFill>
                  <a:srgbClr val="FF0000"/>
                </a:solidFill>
              </a:rPr>
              <a:t>Jian-Guo</a:t>
            </a:r>
            <a:r>
              <a:rPr lang="it-IT" sz="1000" dirty="0">
                <a:solidFill>
                  <a:srgbClr val="FF0000"/>
                </a:solidFill>
              </a:rPr>
              <a:t> He</a:t>
            </a:r>
            <a:r>
              <a:rPr lang="it-IT" sz="1000" dirty="0">
                <a:solidFill>
                  <a:srgbClr val="FF0000"/>
                </a:solidFill>
                <a:hlinkClick r:id="rId11"/>
              </a:rPr>
              <a:t>7</a:t>
            </a:r>
            <a:r>
              <a:rPr lang="it-IT" sz="1000" dirty="0">
                <a:solidFill>
                  <a:srgbClr val="FF0000"/>
                </a:solidFill>
              </a:rPr>
              <a:t>, Gabriela Riemekasten</a:t>
            </a:r>
            <a:r>
              <a:rPr lang="it-IT" sz="1000" dirty="0">
                <a:solidFill>
                  <a:srgbClr val="FF0000"/>
                </a:solidFill>
                <a:hlinkClick r:id="rId12"/>
              </a:rPr>
              <a:t>8</a:t>
            </a:r>
            <a:r>
              <a:rPr lang="it-IT" sz="1000" dirty="0">
                <a:solidFill>
                  <a:srgbClr val="FF0000"/>
                </a:solidFill>
              </a:rPr>
              <a:t>,Carmine Dario Vizza</a:t>
            </a:r>
            <a:r>
              <a:rPr lang="it-IT" sz="1000" dirty="0">
                <a:solidFill>
                  <a:srgbClr val="FF0000"/>
                </a:solidFill>
                <a:hlinkClick r:id="rId13"/>
              </a:rPr>
              <a:t>9</a:t>
            </a:r>
            <a:r>
              <a:rPr lang="it-IT" sz="1000" dirty="0">
                <a:solidFill>
                  <a:srgbClr val="FF0000"/>
                </a:solidFill>
              </a:rPr>
              <a:t>, </a:t>
            </a:r>
          </a:p>
          <a:p>
            <a:r>
              <a:rPr lang="it-IT" sz="1000" dirty="0">
                <a:solidFill>
                  <a:srgbClr val="FF0000"/>
                </a:solidFill>
              </a:rPr>
              <a:t>Annette Boeckenhoff</a:t>
            </a:r>
            <a:r>
              <a:rPr lang="it-IT" sz="1000" dirty="0">
                <a:solidFill>
                  <a:srgbClr val="FF0000"/>
                </a:solidFill>
                <a:hlinkClick r:id="rId14"/>
              </a:rPr>
              <a:t>10</a:t>
            </a:r>
            <a:r>
              <a:rPr lang="it-IT" sz="1000" dirty="0">
                <a:solidFill>
                  <a:srgbClr val="FF0000"/>
                </a:solidFill>
              </a:rPr>
              <a:t>, Christian Meier</a:t>
            </a:r>
            <a:r>
              <a:rPr lang="it-IT" sz="1000" dirty="0">
                <a:solidFill>
                  <a:srgbClr val="FF0000"/>
                </a:solidFill>
                <a:hlinkClick r:id="rId15"/>
              </a:rPr>
              <a:t>11</a:t>
            </a:r>
            <a:r>
              <a:rPr lang="it-IT" sz="1000" dirty="0">
                <a:solidFill>
                  <a:srgbClr val="FF0000"/>
                </a:solidFill>
              </a:rPr>
              <a:t>, </a:t>
            </a:r>
            <a:r>
              <a:rPr lang="it-IT" sz="1000" dirty="0" err="1">
                <a:solidFill>
                  <a:srgbClr val="FF0000"/>
                </a:solidFill>
              </a:rPr>
              <a:t>Janethe</a:t>
            </a:r>
            <a:r>
              <a:rPr lang="it-IT" sz="1000" dirty="0">
                <a:solidFill>
                  <a:srgbClr val="FF0000"/>
                </a:solidFill>
              </a:rPr>
              <a:t> de Oliveira Pena</a:t>
            </a:r>
            <a:r>
              <a:rPr lang="it-IT" sz="1000" dirty="0">
                <a:solidFill>
                  <a:srgbClr val="FF0000"/>
                </a:solidFill>
                <a:hlinkClick r:id="rId16"/>
              </a:rPr>
              <a:t>12</a:t>
            </a:r>
            <a:r>
              <a:rPr lang="it-IT" sz="1000" dirty="0">
                <a:solidFill>
                  <a:srgbClr val="FF0000"/>
                </a:solidFill>
              </a:rPr>
              <a:t>, Christopher P Denton</a:t>
            </a:r>
            <a:r>
              <a:rPr lang="it-IT" sz="1000" dirty="0">
                <a:solidFill>
                  <a:srgbClr val="FF0000"/>
                </a:solidFill>
                <a:hlinkClick r:id="rId17"/>
              </a:rPr>
              <a:t>13</a:t>
            </a:r>
            <a:endParaRPr lang="it-IT" sz="1000" dirty="0">
              <a:solidFill>
                <a:srgbClr val="FF0000"/>
              </a:solidFill>
            </a:endParaRPr>
          </a:p>
          <a:p>
            <a:endParaRPr lang="it-IT" sz="1000" dirty="0">
              <a:solidFill>
                <a:srgbClr val="FF0000"/>
              </a:solidFill>
            </a:endParaRPr>
          </a:p>
          <a:p>
            <a:endParaRPr lang="it-IT" sz="1000" dirty="0">
              <a:solidFill>
                <a:srgbClr val="FF0000"/>
              </a:solidFill>
            </a:endParaRPr>
          </a:p>
          <a:p>
            <a:endParaRPr lang="it-IT" sz="1000" dirty="0">
              <a:solidFill>
                <a:srgbClr val="FF0000"/>
              </a:solidFill>
            </a:endParaRPr>
          </a:p>
          <a:p>
            <a:endParaRPr lang="it-IT" sz="1000" dirty="0">
              <a:solidFill>
                <a:srgbClr val="FF0000"/>
              </a:solidFill>
            </a:endParaRP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RIOCIGUAT </a:t>
            </a:r>
            <a:r>
              <a:rPr lang="it-IT" sz="1600" dirty="0">
                <a:solidFill>
                  <a:srgbClr val="FFFF00"/>
                </a:solidFill>
                <a:latin typeface="Noto Sans"/>
              </a:rPr>
              <a:t>agisce sulla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VASODILATAZIONE</a:t>
            </a:r>
            <a:r>
              <a:rPr lang="it-IT" sz="1600" dirty="0">
                <a:solidFill>
                  <a:srgbClr val="FFFF00"/>
                </a:solidFill>
                <a:latin typeface="Noto Sans"/>
              </a:rPr>
              <a:t> e sulla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PROLIFERAZIONE VASALE </a:t>
            </a:r>
            <a:r>
              <a:rPr lang="it-IT" sz="1600" dirty="0">
                <a:solidFill>
                  <a:srgbClr val="FFFF00"/>
                </a:solidFill>
                <a:latin typeface="Noto Sans"/>
              </a:rPr>
              <a:t>non soltanto aumentando la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PRODUZIONE DI OSSIDO NITRICO</a:t>
            </a:r>
            <a:r>
              <a:rPr lang="it-IT" sz="1600" dirty="0">
                <a:solidFill>
                  <a:srgbClr val="FFFF00"/>
                </a:solidFill>
                <a:latin typeface="Noto Sans"/>
              </a:rPr>
              <a:t>, ma agendo anche a livello dei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RECETTORI   CHE NE STIMOLANO LA PRODUZIONE</a:t>
            </a:r>
            <a:r>
              <a:rPr lang="it-IT" sz="1600" dirty="0">
                <a:solidFill>
                  <a:srgbClr val="FFFF00"/>
                </a:solidFill>
                <a:latin typeface="Noto Sans"/>
              </a:rPr>
              <a:t>.</a:t>
            </a: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Lo studio evidenzia l’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EFFICACIA DEL RIOCIGUAT SIA IN MONOTERAPIA, CHE IN COMBINAZIONE CON I FARMACI ANTI-ENDOTELINA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(dal dosaggio minimo di 1 mg al dosaggio massimo di 2.5 mg) nella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RIDUZIONE DELLE RESISTENZE VASCOLARI POLMONARI, DELLA PRESSIONE IN ARTERIA POLMONARE, NELL’AUMENTO DELL’INDICE CARDIACO</a:t>
            </a:r>
            <a:r>
              <a:rPr lang="it-IT" sz="1400" dirty="0">
                <a:solidFill>
                  <a:srgbClr val="FFFF00"/>
                </a:solidFill>
                <a:latin typeface="Noto Sans"/>
              </a:rPr>
              <a:t> </a:t>
            </a:r>
            <a:r>
              <a:rPr lang="it-IT" sz="1200" dirty="0">
                <a:solidFill>
                  <a:srgbClr val="FFFF00"/>
                </a:solidFill>
                <a:latin typeface="Noto Sans"/>
              </a:rPr>
              <a:t>(indice di miglioramento della capacità di pompa del cuore) e nel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Noto Sans"/>
              </a:rPr>
              <a:t>MIGLIORAMENTO DEL TEST DEL CAMMINO</a:t>
            </a:r>
            <a:r>
              <a:rPr lang="it-IT" sz="1400" dirty="0">
                <a:solidFill>
                  <a:srgbClr val="FFFF00"/>
                </a:solidFill>
                <a:latin typeface="Noto Sans"/>
              </a:rPr>
              <a:t>.</a:t>
            </a:r>
          </a:p>
          <a:p>
            <a:pPr algn="just"/>
            <a:endParaRPr lang="it-IT" sz="1200" dirty="0">
              <a:solidFill>
                <a:srgbClr val="FFFF00"/>
              </a:solidFill>
              <a:latin typeface="Noto Sans"/>
            </a:endParaRPr>
          </a:p>
          <a:p>
            <a:pPr algn="just"/>
            <a:r>
              <a:rPr lang="it-IT" sz="1200" dirty="0">
                <a:solidFill>
                  <a:srgbClr val="FFFF00"/>
                </a:solidFill>
                <a:latin typeface="Noto Sans"/>
              </a:rPr>
              <a:t> </a:t>
            </a:r>
          </a:p>
          <a:p>
            <a:pPr algn="ctr"/>
            <a:r>
              <a:rPr lang="it-IT" sz="1200" b="1" dirty="0">
                <a:solidFill>
                  <a:srgbClr val="FFFF00"/>
                </a:solidFill>
                <a:latin typeface="Noto Sans"/>
              </a:rPr>
              <a:t> </a:t>
            </a:r>
            <a:endParaRPr lang="it-IT" sz="1200" b="0" i="0" dirty="0">
              <a:solidFill>
                <a:srgbClr val="FFFF00"/>
              </a:solidFill>
              <a:effectLst/>
              <a:latin typeface="Noto Sans"/>
            </a:endParaRPr>
          </a:p>
        </p:txBody>
      </p:sp>
      <p:pic>
        <p:nvPicPr>
          <p:cNvPr id="4098" name="Picture 2" descr="'">
            <a:extLst>
              <a:ext uri="{FF2B5EF4-FFF2-40B4-BE49-F238E27FC236}">
                <a16:creationId xmlns:a16="http://schemas.microsoft.com/office/drawing/2014/main" xmlns="" id="{3C99FEBD-427B-4CEA-8471-73D5B25E5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-1851025"/>
            <a:ext cx="142875" cy="13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ttps://www.thelancet.com/templates/jsp/_style2/_marlin/images/icon_email.png">
            <a:hlinkClick r:id="rId19"/>
            <a:extLst>
              <a:ext uri="{FF2B5EF4-FFF2-40B4-BE49-F238E27FC236}">
                <a16:creationId xmlns:a16="http://schemas.microsoft.com/office/drawing/2014/main" xmlns="" id="{C9369F94-ADCD-4AE2-9B88-75FE301C8E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2375" y="-1851025"/>
            <a:ext cx="1524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285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76" y="476672"/>
            <a:ext cx="8147248" cy="468664"/>
          </a:xfrm>
        </p:spPr>
        <p:txBody>
          <a:bodyPr/>
          <a:lstStyle/>
          <a:p>
            <a:pPr algn="ctr"/>
            <a:r>
              <a:rPr lang="it-IT" sz="2800" dirty="0"/>
              <a:t>  </a:t>
            </a:r>
            <a:r>
              <a:rPr lang="it-IT" sz="2400" b="1" dirty="0">
                <a:solidFill>
                  <a:srgbClr val="FF0000"/>
                </a:solidFill>
              </a:rPr>
              <a:t>SCLEROSI SISTEMICA (</a:t>
            </a:r>
            <a:r>
              <a:rPr lang="it-IT" sz="2400" b="1" dirty="0" err="1">
                <a:solidFill>
                  <a:srgbClr val="FF0000"/>
                </a:solidFill>
              </a:rPr>
              <a:t>SSc</a:t>
            </a:r>
            <a:r>
              <a:rPr lang="it-IT" sz="2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83560"/>
            <a:ext cx="8640960" cy="4572000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it-IT" sz="2000" dirty="0">
                <a:solidFill>
                  <a:srgbClr val="FFFF00"/>
                </a:solidFill>
              </a:rPr>
              <a:t>La      </a:t>
            </a:r>
            <a:r>
              <a:rPr lang="it-IT" sz="20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SSc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</a:t>
            </a:r>
            <a:r>
              <a:rPr lang="it-IT" sz="2000" dirty="0">
                <a:solidFill>
                  <a:srgbClr val="FFFF00"/>
                </a:solidFill>
              </a:rPr>
              <a:t>  è    una    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MALATTIA   AUTOIMMUNE      </a:t>
            </a:r>
            <a:r>
              <a:rPr lang="it-IT" sz="2000" dirty="0">
                <a:solidFill>
                  <a:srgbClr val="FFFF00"/>
                </a:solidFill>
              </a:rPr>
              <a:t>caratterizzata    da </a:t>
            </a:r>
          </a:p>
          <a:p>
            <a:pPr marL="68580" indent="0" algn="ctr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VASCULOPATIA    </a:t>
            </a:r>
            <a:r>
              <a:rPr lang="it-IT" sz="2000" dirty="0">
                <a:solidFill>
                  <a:srgbClr val="FFFF00"/>
                </a:solidFill>
              </a:rPr>
              <a:t> e 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FIBROSI</a:t>
            </a:r>
            <a:r>
              <a:rPr lang="it-IT" sz="2000" dirty="0">
                <a:solidFill>
                  <a:srgbClr val="FFFF00"/>
                </a:solidFill>
              </a:rPr>
              <a:t> </a:t>
            </a:r>
          </a:p>
          <a:p>
            <a:pPr marL="68580" indent="0" algn="ctr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/>
            <a:endParaRPr lang="it-IT" sz="2000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2400" b="1" dirty="0">
                <a:solidFill>
                  <a:srgbClr val="FF0000"/>
                </a:solidFill>
              </a:rPr>
              <a:t>COMPROMISSIONE   POLMONARE</a:t>
            </a:r>
            <a:r>
              <a:rPr lang="it-IT" sz="2400" dirty="0">
                <a:solidFill>
                  <a:srgbClr val="FFFF00"/>
                </a:solidFill>
              </a:rPr>
              <a:t> </a:t>
            </a:r>
          </a:p>
          <a:p>
            <a:pPr marL="68580" indent="0" algn="ctr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è una evenienza frequente e molto seria della malattia, e rappresenta il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PRINCIPALE   FATTORE   </a:t>
            </a:r>
            <a:r>
              <a:rPr lang="it-IT" sz="2000" dirty="0">
                <a:solidFill>
                  <a:srgbClr val="FFFF00"/>
                </a:solidFill>
              </a:rPr>
              <a:t>che  condiziona la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2000" dirty="0">
                <a:solidFill>
                  <a:srgbClr val="FFFF00"/>
                </a:solidFill>
              </a:rPr>
              <a:t>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PROGNOSI</a:t>
            </a:r>
            <a:r>
              <a:rPr lang="it-IT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2000" dirty="0">
                <a:solidFill>
                  <a:srgbClr val="FFFF00"/>
                </a:solidFill>
              </a:rPr>
              <a:t>    </a:t>
            </a:r>
            <a:r>
              <a:rPr lang="it-IT" sz="1800" b="1" dirty="0">
                <a:solidFill>
                  <a:srgbClr val="04FC2D"/>
                </a:solidFill>
              </a:rPr>
              <a:t>« QUOAD  VALETUDINEM »      e      « QUOAD  MORTEM »</a:t>
            </a:r>
          </a:p>
        </p:txBody>
      </p:sp>
    </p:spTree>
    <p:extLst>
      <p:ext uri="{BB962C8B-B14F-4D97-AF65-F5344CB8AC3E}">
        <p14:creationId xmlns:p14="http://schemas.microsoft.com/office/powerpoint/2010/main" val="1427676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571480"/>
            <a:ext cx="8090072" cy="571504"/>
          </a:xfrm>
        </p:spPr>
        <p:txBody>
          <a:bodyPr/>
          <a:lstStyle/>
          <a:p>
            <a:pPr algn="ctr"/>
            <a:r>
              <a:rPr lang="it-IT" sz="2800" dirty="0">
                <a:solidFill>
                  <a:srgbClr val="00FF00"/>
                </a:solidFill>
                <a:latin typeface="Comic Sans MS" pitchFamily="66" charset="0"/>
              </a:rPr>
              <a:t>Grazie    per   l’ attenzione</a:t>
            </a:r>
          </a:p>
        </p:txBody>
      </p:sp>
      <p:pic>
        <p:nvPicPr>
          <p:cNvPr id="19458" name="Picture 2" descr="C:\Users\PINO\Documents\slide fin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916832"/>
            <a:ext cx="6912768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13AA537-38F9-443A-A317-99AA9A7A3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392" y="476672"/>
            <a:ext cx="8229600" cy="626368"/>
          </a:xfrm>
        </p:spPr>
        <p:txBody>
          <a:bodyPr/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COMPROMISSIONE POLMONARE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555181A6-BBC1-42A7-BD30-8F6852B004D3}"/>
              </a:ext>
            </a:extLst>
          </p:cNvPr>
          <p:cNvSpPr/>
          <p:nvPr/>
        </p:nvSpPr>
        <p:spPr>
          <a:xfrm>
            <a:off x="508982" y="1916832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FF00"/>
                </a:solidFill>
                <a:latin typeface="Open Sans"/>
              </a:rPr>
              <a:t> </a:t>
            </a:r>
            <a:r>
              <a:rPr lang="it-IT" dirty="0">
                <a:solidFill>
                  <a:srgbClr val="FFFF00"/>
                </a:solidFill>
              </a:rPr>
              <a:t/>
            </a:r>
            <a:br>
              <a:rPr lang="it-IT" dirty="0">
                <a:solidFill>
                  <a:srgbClr val="FFFF00"/>
                </a:solidFill>
              </a:rPr>
            </a:br>
            <a:r>
              <a:rPr lang="it-IT" dirty="0">
                <a:solidFill>
                  <a:srgbClr val="FFFF00"/>
                </a:solidFill>
                <a:latin typeface="Open Sans"/>
              </a:rPr>
              <a:t>Possono  essere  coinvolti  </a:t>
            </a:r>
          </a:p>
          <a:p>
            <a:pPr algn="ctr"/>
            <a:endParaRPr lang="it-IT" dirty="0">
              <a:latin typeface="Open Sans"/>
            </a:endParaRPr>
          </a:p>
          <a:p>
            <a:pPr algn="ctr"/>
            <a:endParaRPr lang="it-IT" dirty="0">
              <a:solidFill>
                <a:srgbClr val="FFFF00"/>
              </a:solidFill>
              <a:latin typeface="Open Sans"/>
            </a:endParaRPr>
          </a:p>
          <a:p>
            <a:pPr algn="ctr"/>
            <a:endParaRPr lang="it-IT" dirty="0">
              <a:solidFill>
                <a:srgbClr val="FFFF00"/>
              </a:solidFill>
              <a:latin typeface="Open Sans"/>
            </a:endParaRPr>
          </a:p>
          <a:p>
            <a:r>
              <a:rPr lang="it-IT" sz="2000" b="1" dirty="0">
                <a:solidFill>
                  <a:srgbClr val="FFFF00"/>
                </a:solidFill>
                <a:latin typeface="Open Sans"/>
              </a:rPr>
              <a:t>1.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PARENCHIMA  POLMONARE</a:t>
            </a:r>
          </a:p>
          <a:p>
            <a:pPr marL="457200" indent="-457200">
              <a:buFont typeface="+mj-lt"/>
              <a:buAutoNum type="arabicPeriod"/>
            </a:pPr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  <a:latin typeface="Open Sans"/>
            </a:endParaRPr>
          </a:p>
          <a:p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  <a:latin typeface="Open Sans"/>
            </a:endParaRPr>
          </a:p>
          <a:p>
            <a:pPr marL="457200" indent="-457200">
              <a:buFont typeface="+mj-lt"/>
              <a:buAutoNum type="arabicPeriod"/>
            </a:pPr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  <a:latin typeface="Open Sans"/>
            </a:endParaRPr>
          </a:p>
          <a:p>
            <a:r>
              <a:rPr lang="it-IT" sz="2000" b="1" dirty="0">
                <a:solidFill>
                  <a:srgbClr val="FFFF00"/>
                </a:solidFill>
                <a:latin typeface="Open Sans"/>
              </a:rPr>
              <a:t>2.   </a:t>
            </a:r>
            <a:r>
              <a:rPr lang="it-IT" sz="2000" b="1" dirty="0">
                <a:solidFill>
                  <a:srgbClr val="04FC2D"/>
                </a:solidFill>
                <a:latin typeface="Open Sans"/>
              </a:rPr>
              <a:t>COMPONENTE   VASCOLARE  (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ARTERIOLE POLMONARI </a:t>
            </a:r>
            <a:r>
              <a:rPr lang="it-IT" sz="2000" b="1" dirty="0">
                <a:solidFill>
                  <a:srgbClr val="04FC2D"/>
                </a:solidFill>
                <a:latin typeface="Open Sans"/>
              </a:rPr>
              <a:t>)  </a:t>
            </a:r>
          </a:p>
          <a:p>
            <a:r>
              <a:rPr lang="it-IT" sz="2000" b="1" dirty="0">
                <a:solidFill>
                  <a:srgbClr val="04FC2D"/>
                </a:solidFill>
                <a:latin typeface="Open Sans"/>
              </a:rPr>
              <a:t>      CON  SVILUPPO  DI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IPERTENSIONE  POLMONARE</a:t>
            </a:r>
            <a:r>
              <a:rPr lang="it-IT" sz="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rgbClr val="04FC2D"/>
              </a:solidFill>
              <a:latin typeface="Open Sans"/>
            </a:endParaRPr>
          </a:p>
          <a:p>
            <a:pPr marL="457200" indent="-457200">
              <a:buFont typeface="+mj-lt"/>
              <a:buAutoNum type="arabicPeriod"/>
            </a:pPr>
            <a:endParaRPr lang="it-IT" sz="2000" dirty="0">
              <a:solidFill>
                <a:srgbClr val="04FC2D"/>
              </a:solidFill>
              <a:latin typeface="Open Sans"/>
            </a:endParaRPr>
          </a:p>
          <a:p>
            <a:r>
              <a:rPr lang="it-IT" sz="2000" b="1" dirty="0">
                <a:solidFill>
                  <a:srgbClr val="FFFF00"/>
                </a:solidFill>
                <a:latin typeface="Open Sans"/>
              </a:rPr>
              <a:t>3.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Open Sans"/>
              </a:rPr>
              <a:t>ENTRAMBE   LE   COMPONENTI   CONTEMPORANEAMENTE</a:t>
            </a:r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72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84965C9-0D8E-4F89-8CC7-CA720645A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074" y="260648"/>
            <a:ext cx="8291264" cy="396656"/>
          </a:xfrm>
        </p:spPr>
        <p:txBody>
          <a:bodyPr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COMPROMISSIONE POLMONARE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F4B2C16-AA06-4101-92A7-67EE92118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218" y="863640"/>
            <a:ext cx="8784976" cy="5877728"/>
          </a:xfrm>
        </p:spPr>
        <p:txBody>
          <a:bodyPr>
            <a:normAutofit fontScale="92500" lnSpcReduction="20000"/>
          </a:bodyPr>
          <a:lstStyle/>
          <a:p>
            <a:pPr marL="68580" indent="0" algn="just">
              <a:buNone/>
            </a:pPr>
            <a:r>
              <a:rPr lang="it-IT" sz="1400" b="1" dirty="0">
                <a:solidFill>
                  <a:srgbClr val="FFFF00"/>
                </a:solidFill>
              </a:rPr>
              <a:t>1.     </a:t>
            </a:r>
            <a:r>
              <a:rPr lang="it-IT" sz="1600" b="1" dirty="0">
                <a:solidFill>
                  <a:srgbClr val="FF0000"/>
                </a:solidFill>
              </a:rPr>
              <a:t>PNEUMOPATIA SCLERODERMICA  </a:t>
            </a:r>
            <a:r>
              <a:rPr lang="it-IT" sz="1400" dirty="0">
                <a:solidFill>
                  <a:srgbClr val="FFFF00"/>
                </a:solidFill>
              </a:rPr>
              <a:t>( Malattia  del  Parenchima Polmonare ) :</a:t>
            </a:r>
          </a:p>
          <a:p>
            <a:pPr marL="68580" indent="0" algn="just">
              <a:buNone/>
            </a:pPr>
            <a:r>
              <a:rPr lang="it-IT" sz="1400" dirty="0"/>
              <a:t>        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Malattia   interstiziale   polmonare</a:t>
            </a:r>
            <a:r>
              <a:rPr lang="it-IT" sz="1400" b="1" dirty="0"/>
              <a:t> </a:t>
            </a:r>
            <a:r>
              <a:rPr lang="it-IT" sz="1400" dirty="0">
                <a:solidFill>
                  <a:srgbClr val="FFFF00"/>
                </a:solidFill>
              </a:rPr>
              <a:t>,</a:t>
            </a:r>
            <a:r>
              <a:rPr lang="it-IT" sz="1400" dirty="0"/>
              <a:t>   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«Fibrosi polmonare»   </a:t>
            </a:r>
            <a:r>
              <a:rPr lang="it-IT" sz="1600" b="1" dirty="0">
                <a:solidFill>
                  <a:srgbClr val="FF0000"/>
                </a:solidFill>
              </a:rPr>
              <a:t> ( ILD ) </a:t>
            </a:r>
          </a:p>
          <a:p>
            <a:pPr marL="68580" indent="0" algn="just">
              <a:buNone/>
            </a:pPr>
            <a:endParaRPr lang="it-IT" sz="1600" b="1" dirty="0">
              <a:solidFill>
                <a:srgbClr val="FF0000"/>
              </a:solidFill>
            </a:endParaRPr>
          </a:p>
          <a:p>
            <a:pPr marL="68580" indent="0" algn="just">
              <a:buNone/>
            </a:pPr>
            <a:endParaRPr lang="it-IT" sz="1600" b="1" dirty="0">
              <a:solidFill>
                <a:srgbClr val="FF0000"/>
              </a:solidFill>
            </a:endParaRPr>
          </a:p>
          <a:p>
            <a:pPr algn="just">
              <a:buAutoNum type="arabicPeriod" startAt="2"/>
            </a:pPr>
            <a:r>
              <a:rPr lang="it-IT" sz="1600" b="1" dirty="0">
                <a:solidFill>
                  <a:srgbClr val="FF0000"/>
                </a:solidFill>
              </a:rPr>
              <a:t>IPERTERTENSIONE  POLMONARE  ( PH ) :</a:t>
            </a:r>
          </a:p>
          <a:p>
            <a:pPr algn="just">
              <a:buAutoNum type="arabicPeriod" startAt="2"/>
            </a:pPr>
            <a:endParaRPr lang="it-IT" sz="1600" b="1" dirty="0">
              <a:solidFill>
                <a:srgbClr val="FF0000"/>
              </a:solidFill>
            </a:endParaRPr>
          </a:p>
          <a:p>
            <a:pPr marL="68580" indent="0" algn="just">
              <a:buNone/>
            </a:pPr>
            <a:r>
              <a:rPr lang="it-IT" sz="1400" dirty="0"/>
              <a:t>         </a:t>
            </a:r>
            <a:r>
              <a:rPr lang="it-IT" sz="1400" b="1" dirty="0">
                <a:solidFill>
                  <a:srgbClr val="FFFF00"/>
                </a:solidFill>
              </a:rPr>
              <a:t>A.  </a:t>
            </a:r>
            <a:r>
              <a:rPr lang="it-IT" sz="1400" b="1" dirty="0">
                <a:solidFill>
                  <a:srgbClr val="04FC2D"/>
                </a:solidFill>
              </a:rPr>
              <a:t>IPERTESIONE   POLMONARE   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ASSOCIATA  ALLA  PEUMOPATIA  SCLERODERMICA </a:t>
            </a:r>
          </a:p>
          <a:p>
            <a:pPr marL="68580" indent="0" algn="just">
              <a:buNone/>
            </a:pPr>
            <a:r>
              <a:rPr lang="it-IT" sz="1400" dirty="0"/>
              <a:t>               </a:t>
            </a:r>
            <a:r>
              <a:rPr lang="it-IT" sz="1400" b="1" u="sng" dirty="0">
                <a:solidFill>
                  <a:srgbClr val="FF0000"/>
                </a:solidFill>
              </a:rPr>
              <a:t>ASSOCIATA  A  ILD</a:t>
            </a:r>
            <a:r>
              <a:rPr lang="it-IT" sz="1400" dirty="0">
                <a:solidFill>
                  <a:srgbClr val="FFFF00"/>
                </a:solidFill>
              </a:rPr>
              <a:t>,   alla  </a:t>
            </a:r>
            <a:r>
              <a:rPr lang="it-IT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Fibrosi </a:t>
            </a:r>
            <a:r>
              <a:rPr lang="it-IT" sz="1400" dirty="0">
                <a:solidFill>
                  <a:srgbClr val="FFFF00"/>
                </a:solidFill>
              </a:rPr>
              <a:t> e  alla  </a:t>
            </a:r>
            <a:r>
              <a:rPr lang="it-IT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alterazione  degli  scambi  gassosi   alveolo / capillari </a:t>
            </a:r>
          </a:p>
          <a:p>
            <a:pPr marL="68580" indent="0" algn="just">
              <a:buNone/>
            </a:pPr>
            <a:r>
              <a:rPr lang="it-IT" sz="1400" dirty="0">
                <a:solidFill>
                  <a:srgbClr val="FFFF00"/>
                </a:solidFill>
              </a:rPr>
              <a:t>                ( </a:t>
            </a:r>
            <a:r>
              <a:rPr lang="it-IT" sz="12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RUOLO  DELL’ IPOSSIA  NEL   MANTENERE / AGGRAVARE   LA  VASOCOSTRIZIONE </a:t>
            </a:r>
            <a:r>
              <a:rPr lang="it-IT" sz="1400" dirty="0">
                <a:solidFill>
                  <a:srgbClr val="FFFF00"/>
                </a:solidFill>
              </a:rPr>
              <a:t>) </a:t>
            </a:r>
          </a:p>
          <a:p>
            <a:pPr marL="68580" indent="0" algn="just">
              <a:buNone/>
            </a:pPr>
            <a:r>
              <a:rPr lang="it-IT" sz="1400" dirty="0">
                <a:solidFill>
                  <a:srgbClr val="FFFF00"/>
                </a:solidFill>
              </a:rPr>
              <a:t>                </a:t>
            </a:r>
            <a:r>
              <a:rPr lang="it-IT" sz="1200" dirty="0">
                <a:solidFill>
                  <a:srgbClr val="FFFF00"/>
                </a:solidFill>
              </a:rPr>
              <a:t>Caratteristica  della  </a:t>
            </a:r>
            <a:r>
              <a:rPr lang="it-IT" sz="1200" dirty="0" err="1">
                <a:solidFill>
                  <a:srgbClr val="FFFF00"/>
                </a:solidFill>
              </a:rPr>
              <a:t>SSc</a:t>
            </a:r>
            <a:r>
              <a:rPr lang="it-IT" sz="1200" dirty="0">
                <a:solidFill>
                  <a:srgbClr val="FFFF00"/>
                </a:solidFill>
              </a:rPr>
              <a:t>  diffusa  viscerale   Anti - SCL70+           (  Generalmente  decorso  lentamente  ingravescente )</a:t>
            </a:r>
          </a:p>
          <a:p>
            <a:pPr marL="68580" indent="0" algn="just">
              <a:buNone/>
            </a:pPr>
            <a:endParaRPr lang="it-IT" sz="12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r>
              <a:rPr lang="it-IT" sz="1400" dirty="0">
                <a:solidFill>
                  <a:srgbClr val="FFFF00"/>
                </a:solidFill>
              </a:rPr>
              <a:t>         B.  </a:t>
            </a:r>
            <a:r>
              <a:rPr lang="it-IT" sz="1400" b="1" dirty="0">
                <a:solidFill>
                  <a:srgbClr val="04FC2D"/>
                </a:solidFill>
              </a:rPr>
              <a:t>IPERTENSIONE   ARTERIOSA   POLMONARE       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 « MALATTIA   DEI   VASI   ARTERIOLARI   POLMONARI » ) </a:t>
            </a:r>
            <a:r>
              <a:rPr lang="it-IT" sz="1400" dirty="0">
                <a:solidFill>
                  <a:srgbClr val="FFFF00"/>
                </a:solidFill>
              </a:rPr>
              <a:t> </a:t>
            </a:r>
          </a:p>
          <a:p>
            <a:pPr marL="68580" indent="0" algn="just">
              <a:buNone/>
            </a:pPr>
            <a:r>
              <a:rPr lang="it-IT" sz="1400" dirty="0">
                <a:solidFill>
                  <a:srgbClr val="FFFF00"/>
                </a:solidFill>
              </a:rPr>
              <a:t>               </a:t>
            </a:r>
            <a:r>
              <a:rPr lang="it-IT" sz="1400" b="1" u="sng" dirty="0">
                <a:solidFill>
                  <a:srgbClr val="FF0000"/>
                </a:solidFill>
              </a:rPr>
              <a:t>SENZA  ILD</a:t>
            </a:r>
            <a:r>
              <a:rPr lang="it-IT" sz="1400" dirty="0">
                <a:solidFill>
                  <a:srgbClr val="FFFF00"/>
                </a:solidFill>
              </a:rPr>
              <a:t>,       dovuta    all’    </a:t>
            </a:r>
            <a:r>
              <a:rPr lang="it-IT" sz="13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ALTERAZIONE  ANATOMICA  DELLE  ARTERIOLE  POLMONARI,   CON   RIDUZIONE</a:t>
            </a:r>
          </a:p>
          <a:p>
            <a:pPr marL="68580" indent="0" algn="just">
              <a:buNone/>
            </a:pPr>
            <a:r>
              <a:rPr lang="it-IT" sz="13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STRUTTURALE  PATOLOGICA  DEL   LORO  CALIBRO  </a:t>
            </a:r>
          </a:p>
          <a:p>
            <a:pPr marL="68580" indent="0" algn="just">
              <a:buNone/>
            </a:pPr>
            <a:r>
              <a:rPr lang="it-IT" sz="1200" dirty="0">
                <a:solidFill>
                  <a:srgbClr val="09FF09"/>
                </a:solidFill>
              </a:rPr>
              <a:t>                 </a:t>
            </a:r>
            <a:r>
              <a:rPr lang="it-IT" sz="1200" dirty="0">
                <a:solidFill>
                  <a:srgbClr val="FFFF00"/>
                </a:solidFill>
              </a:rPr>
              <a:t>Caratteristica   della  SSC  localizzata  CREST  Anti - Centromero +  ( Generalmente   ha  un  decorso  rapidamente  ingravescente )</a:t>
            </a:r>
          </a:p>
          <a:p>
            <a:pPr marL="68580" indent="0" algn="just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 marL="68580" indent="0" algn="just">
              <a:buNone/>
            </a:pPr>
            <a:r>
              <a:rPr lang="it-IT" sz="1000" dirty="0">
                <a:solidFill>
                  <a:srgbClr val="09FF09"/>
                </a:solidFill>
              </a:rPr>
              <a:t>                                                                                                                                      </a:t>
            </a:r>
          </a:p>
          <a:p>
            <a:pPr marL="68580" indent="0" algn="ctr">
              <a:buNone/>
            </a:pPr>
            <a:r>
              <a:rPr lang="it-IT" sz="1000" dirty="0">
                <a:solidFill>
                  <a:srgbClr val="09FF09"/>
                </a:solidFill>
              </a:rPr>
              <a:t>   </a:t>
            </a:r>
            <a:r>
              <a:rPr lang="it-IT" sz="1000" dirty="0">
                <a:solidFill>
                  <a:srgbClr val="FFFF00"/>
                </a:solidFill>
              </a:rPr>
              <a:t> </a:t>
            </a:r>
            <a:endParaRPr lang="it-IT" sz="1000" dirty="0">
              <a:solidFill>
                <a:srgbClr val="FF0000"/>
              </a:solidFill>
            </a:endParaRPr>
          </a:p>
          <a:p>
            <a:pPr marL="68580" indent="0" algn="just">
              <a:buNone/>
            </a:pPr>
            <a:r>
              <a:rPr lang="it-IT" sz="1400" dirty="0">
                <a:solidFill>
                  <a:srgbClr val="FFFF00"/>
                </a:solidFill>
              </a:rPr>
              <a:t>          C.</a:t>
            </a:r>
            <a:r>
              <a:rPr lang="it-IT" sz="1400" dirty="0">
                <a:solidFill>
                  <a:srgbClr val="09FF09"/>
                </a:solidFill>
              </a:rPr>
              <a:t>  </a:t>
            </a:r>
            <a:r>
              <a:rPr lang="it-IT" sz="1400" b="1" dirty="0">
                <a:solidFill>
                  <a:srgbClr val="04FC2D"/>
                </a:solidFill>
              </a:rPr>
              <a:t>ILD </a:t>
            </a:r>
            <a:r>
              <a:rPr lang="it-IT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it-IT" sz="1400" b="1" dirty="0">
                <a:solidFill>
                  <a:srgbClr val="04FC2D"/>
                </a:solidFill>
              </a:rPr>
              <a:t>+   IPERTENSIONE  ARTERIOSA  POLMONARE</a:t>
            </a:r>
          </a:p>
          <a:p>
            <a:pPr marL="68580" indent="0" algn="just">
              <a:buNone/>
            </a:pPr>
            <a:endParaRPr lang="it-IT" sz="1400" b="1" dirty="0">
              <a:solidFill>
                <a:srgbClr val="04FC2D"/>
              </a:solidFill>
            </a:endParaRPr>
          </a:p>
          <a:p>
            <a:pPr marL="68580" indent="0" algn="just">
              <a:buNone/>
            </a:pPr>
            <a:endParaRPr lang="it-IT" sz="1400" b="1" dirty="0">
              <a:solidFill>
                <a:srgbClr val="04FC2D"/>
              </a:solidFill>
            </a:endParaRPr>
          </a:p>
          <a:p>
            <a:pPr marL="68580" indent="0" algn="ctr">
              <a:buNone/>
            </a:pPr>
            <a:r>
              <a:rPr lang="it-IT" sz="2000" dirty="0">
                <a:solidFill>
                  <a:srgbClr val="09FF09"/>
                </a:solidFill>
              </a:rPr>
              <a:t>       </a:t>
            </a:r>
            <a:r>
              <a:rPr lang="it-IT" sz="1600" b="1" dirty="0">
                <a:solidFill>
                  <a:srgbClr val="FF0000"/>
                </a:solidFill>
              </a:rPr>
              <a:t>(  B + C  =  CIRCA   10 %   DEI    PAZIENTI   CON   </a:t>
            </a:r>
            <a:r>
              <a:rPr lang="it-IT" sz="1600" b="1" dirty="0" err="1">
                <a:solidFill>
                  <a:srgbClr val="FF0000"/>
                </a:solidFill>
              </a:rPr>
              <a:t>SSc</a:t>
            </a:r>
            <a:r>
              <a:rPr lang="it-IT" sz="1600" b="1" dirty="0">
                <a:solidFill>
                  <a:srgbClr val="FF0000"/>
                </a:solidFill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87493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920D45F-8EF1-4178-9DA2-B6702A65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8250088" cy="432048"/>
          </a:xfrm>
        </p:spPr>
        <p:txBody>
          <a:bodyPr/>
          <a:lstStyle/>
          <a:p>
            <a:pPr algn="ctr"/>
            <a:r>
              <a:rPr lang="it-IT" sz="1800" b="1" dirty="0">
                <a:solidFill>
                  <a:srgbClr val="FF0000"/>
                </a:solidFill>
              </a:rPr>
              <a:t>PATOGENESI  DELLA  ILD E DELLA IPERTENSIONE ARTERIOSA POLMONARE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A2F10B2-A01B-4ED4-AA7E-4C69BA6CC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6255151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r>
              <a:rPr lang="it-IT" sz="2000" dirty="0">
                <a:solidFill>
                  <a:srgbClr val="FFFF00"/>
                </a:solidFill>
              </a:rPr>
              <a:t>Alla  base  del  danno  iniziale  c’è  l’</a:t>
            </a:r>
          </a:p>
          <a:p>
            <a:pPr marL="68580" indent="0" algn="ctr">
              <a:buNone/>
            </a:pPr>
            <a:r>
              <a:rPr lang="it-IT" sz="2000" dirty="0"/>
              <a:t>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ATTIVAZIONE   DEL    SISTEMA   IMMUNITARIO    CONTRO   IL   SELF</a:t>
            </a:r>
          </a:p>
          <a:p>
            <a:pPr marL="68580" indent="0" algn="ctr">
              <a:buNone/>
            </a:pPr>
            <a:r>
              <a:rPr lang="it-IT" sz="1800" dirty="0">
                <a:solidFill>
                  <a:srgbClr val="FFFF00"/>
                </a:solidFill>
              </a:rPr>
              <a:t>con  rilascio  di </a:t>
            </a:r>
          </a:p>
          <a:p>
            <a:pPr marL="68580" indent="0" algn="ctr">
              <a:buNone/>
            </a:pP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CITOCHINE   INFIAMMATORIE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</a:t>
            </a:r>
            <a:r>
              <a:rPr lang="it-IT" sz="2000" dirty="0">
                <a:solidFill>
                  <a:srgbClr val="FFFF00"/>
                </a:solidFill>
              </a:rPr>
              <a:t>e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FATTORI  DI  CRESCITA</a:t>
            </a:r>
          </a:p>
          <a:p>
            <a:pPr marL="68580" indent="0" algn="ctr">
              <a:buNone/>
            </a:pPr>
            <a:endParaRPr lang="it-IT" sz="18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>
              <a:buNone/>
            </a:pPr>
            <a:endParaRPr lang="it-IT" sz="2000" dirty="0"/>
          </a:p>
          <a:p>
            <a:pPr marL="68580" indent="0" algn="ctr">
              <a:buNone/>
            </a:pPr>
            <a:r>
              <a:rPr lang="it-IT" sz="1800" b="1" dirty="0">
                <a:solidFill>
                  <a:srgbClr val="FF0000"/>
                </a:solidFill>
              </a:rPr>
              <a:t>DANNO  INIZIALE   </a:t>
            </a:r>
            <a:r>
              <a:rPr lang="it-IT" sz="2000" dirty="0">
                <a:solidFill>
                  <a:srgbClr val="FFFF00"/>
                </a:solidFill>
              </a:rPr>
              <a:t>è   </a:t>
            </a:r>
            <a:r>
              <a:rPr lang="it-IT" sz="1800" b="1" dirty="0">
                <a:solidFill>
                  <a:srgbClr val="FF0000"/>
                </a:solidFill>
              </a:rPr>
              <a:t>VASCOLARE</a:t>
            </a:r>
            <a:r>
              <a:rPr lang="it-IT" sz="2000" b="1" dirty="0">
                <a:solidFill>
                  <a:srgbClr val="FF0000"/>
                </a:solidFill>
              </a:rPr>
              <a:t>    </a:t>
            </a:r>
            <a:r>
              <a:rPr lang="it-IT" sz="2000" dirty="0">
                <a:solidFill>
                  <a:srgbClr val="FFFF00"/>
                </a:solidFill>
              </a:rPr>
              <a:t>con</a:t>
            </a:r>
            <a:r>
              <a:rPr lang="it-IT" sz="2000" b="1" dirty="0">
                <a:solidFill>
                  <a:srgbClr val="FF0000"/>
                </a:solidFill>
              </a:rPr>
              <a:t>   </a:t>
            </a:r>
            <a:r>
              <a:rPr lang="it-IT" sz="1800" b="1" dirty="0">
                <a:solidFill>
                  <a:srgbClr val="FF0000"/>
                </a:solidFill>
              </a:rPr>
              <a:t>LESIONE   DELLE  CELLULE  ENDOTELIALI</a:t>
            </a:r>
          </a:p>
          <a:p>
            <a:pPr marL="68580" indent="0" algn="ctr">
              <a:buNone/>
            </a:pPr>
            <a:r>
              <a:rPr lang="it-IT" sz="1800" b="1" dirty="0">
                <a:solidFill>
                  <a:srgbClr val="09FF09"/>
                </a:solidFill>
              </a:rPr>
              <a:t>ATTIVAZIONE   e   AGGREGAZIONE  PIASTRINICA</a:t>
            </a:r>
          </a:p>
          <a:p>
            <a:pPr marL="68580" indent="0" algn="ctr">
              <a:buNone/>
            </a:pPr>
            <a:endParaRPr lang="it-IT" sz="2000" b="1" dirty="0">
              <a:solidFill>
                <a:srgbClr val="09FF09"/>
              </a:solidFill>
            </a:endParaRPr>
          </a:p>
          <a:p>
            <a:pPr marL="68580" indent="0" algn="ctr">
              <a:buNone/>
            </a:pPr>
            <a:endParaRPr lang="it-IT" sz="2000" b="1" dirty="0">
              <a:solidFill>
                <a:srgbClr val="09FF09"/>
              </a:solidFill>
            </a:endParaRPr>
          </a:p>
          <a:p>
            <a:pPr marL="68580" indent="0" algn="ctr">
              <a:buNone/>
            </a:pPr>
            <a:r>
              <a:rPr lang="it-IT" sz="2000" dirty="0"/>
              <a:t> </a:t>
            </a:r>
            <a:r>
              <a:rPr lang="it-IT" sz="2000" dirty="0">
                <a:solidFill>
                  <a:srgbClr val="FFFF00"/>
                </a:solidFill>
              </a:rPr>
              <a:t>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Cellule  Endoteliali  danneggiate  </a:t>
            </a:r>
            <a:r>
              <a:rPr lang="it-IT" sz="2000" dirty="0">
                <a:solidFill>
                  <a:srgbClr val="FFFF00"/>
                </a:solidFill>
              </a:rPr>
              <a:t>e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Piastrine  attivate  </a:t>
            </a:r>
            <a:r>
              <a:rPr lang="it-IT" sz="2000" dirty="0">
                <a:solidFill>
                  <a:srgbClr val="FFFF00"/>
                </a:solidFill>
              </a:rPr>
              <a:t> </a:t>
            </a:r>
          </a:p>
          <a:p>
            <a:pPr marL="68580" indent="0" algn="ctr">
              <a:buNone/>
            </a:pPr>
            <a:r>
              <a:rPr lang="it-IT" sz="1700" b="1" dirty="0">
                <a:solidFill>
                  <a:srgbClr val="FF0000"/>
                </a:solidFill>
              </a:rPr>
              <a:t>MINORE PRODUZIONE DI  OSSIDO NITRICO  </a:t>
            </a:r>
            <a:r>
              <a:rPr lang="it-IT" sz="1700" dirty="0">
                <a:solidFill>
                  <a:srgbClr val="FFFF00"/>
                </a:solidFill>
              </a:rPr>
              <a:t>e  </a:t>
            </a:r>
            <a:r>
              <a:rPr lang="it-IT" sz="1700" b="1" dirty="0">
                <a:solidFill>
                  <a:srgbClr val="FF0000"/>
                </a:solidFill>
              </a:rPr>
              <a:t>AUMENTO DELLA PRODUZIONE </a:t>
            </a:r>
            <a:r>
              <a:rPr lang="it-IT" sz="1700" dirty="0">
                <a:solidFill>
                  <a:srgbClr val="FFFF00"/>
                </a:solidFill>
              </a:rPr>
              <a:t> di </a:t>
            </a:r>
            <a:r>
              <a:rPr lang="it-IT" sz="1700" dirty="0"/>
              <a:t>  </a:t>
            </a:r>
            <a:r>
              <a:rPr lang="it-IT" sz="1700" b="1" dirty="0">
                <a:solidFill>
                  <a:srgbClr val="FF0000"/>
                </a:solidFill>
              </a:rPr>
              <a:t>MEDIATORI  VASOATTIVI</a:t>
            </a:r>
            <a:r>
              <a:rPr lang="it-IT" sz="1700" dirty="0">
                <a:solidFill>
                  <a:srgbClr val="FFFF00"/>
                </a:solidFill>
              </a:rPr>
              <a:t>  come </a:t>
            </a:r>
          </a:p>
          <a:p>
            <a:pPr marL="68580" indent="0" algn="ctr">
              <a:buNone/>
            </a:pPr>
            <a:r>
              <a:rPr lang="it-IT" sz="1700" b="1" dirty="0">
                <a:solidFill>
                  <a:srgbClr val="FF0000"/>
                </a:solidFill>
              </a:rPr>
              <a:t>TROMBINA,     TROMBOSSANO    </a:t>
            </a:r>
            <a:r>
              <a:rPr lang="it-IT" sz="1700" dirty="0">
                <a:solidFill>
                  <a:srgbClr val="FFFF00"/>
                </a:solidFill>
              </a:rPr>
              <a:t>ed </a:t>
            </a:r>
            <a:r>
              <a:rPr lang="it-IT" sz="1700" b="1" dirty="0">
                <a:solidFill>
                  <a:srgbClr val="FF0000"/>
                </a:solidFill>
              </a:rPr>
              <a:t>  ENDOTELINA-1</a:t>
            </a:r>
          </a:p>
          <a:p>
            <a:pPr marL="68580" indent="0" algn="ctr">
              <a:buNone/>
            </a:pPr>
            <a:endParaRPr lang="it-IT" sz="1700" b="1" dirty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endParaRPr lang="it-IT" sz="1700" b="1" dirty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ATTIVAZIONE   CELLULE  DEL  SISTEMA  IMMUNITARIO    e    PIASTRINE </a:t>
            </a:r>
          </a:p>
          <a:p>
            <a:pPr marL="68580" indent="0" algn="ctr">
              <a:buNone/>
            </a:pPr>
            <a:r>
              <a:rPr lang="it-IT" sz="2000" dirty="0"/>
              <a:t>   </a:t>
            </a:r>
            <a:r>
              <a:rPr lang="it-IT" sz="2000" dirty="0">
                <a:solidFill>
                  <a:srgbClr val="FFFF00"/>
                </a:solidFill>
              </a:rPr>
              <a:t>rilascio     di   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Citochine    </a:t>
            </a:r>
            <a:r>
              <a:rPr lang="it-IT" sz="2000" dirty="0">
                <a:solidFill>
                  <a:srgbClr val="FFFF00"/>
                </a:solidFill>
              </a:rPr>
              <a:t>che    </a:t>
            </a:r>
            <a:r>
              <a:rPr lang="it-IT" sz="2000" dirty="0" smtClean="0">
                <a:solidFill>
                  <a:srgbClr val="FFFF00"/>
                </a:solidFill>
              </a:rPr>
              <a:t>svolgono    </a:t>
            </a:r>
            <a:r>
              <a:rPr lang="it-IT" sz="2000" dirty="0">
                <a:solidFill>
                  <a:srgbClr val="FFFF00"/>
                </a:solidFill>
              </a:rPr>
              <a:t>una    funzione   di </a:t>
            </a:r>
          </a:p>
          <a:p>
            <a:pPr marL="68580" indent="0">
              <a:buNone/>
            </a:pPr>
            <a:endParaRPr lang="it-IT" sz="2000" dirty="0"/>
          </a:p>
          <a:p>
            <a:pPr marL="68580" indent="0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FATTORI   DI   CRESCITA</a:t>
            </a:r>
            <a:endParaRPr lang="it-IT" sz="20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                                                                                               tra  cui  il </a:t>
            </a:r>
          </a:p>
          <a:p>
            <a:pPr marL="68580" indent="0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FATTORE   ATTIVANTE   I   FIBROBLASTI</a:t>
            </a:r>
            <a:r>
              <a:rPr lang="it-IT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                                                                                    responsabile  della </a:t>
            </a:r>
          </a:p>
          <a:p>
            <a:pPr marL="68580" indent="0">
              <a:buNone/>
            </a:pPr>
            <a:r>
              <a:rPr lang="it-IT" sz="3400" b="1" dirty="0">
                <a:solidFill>
                  <a:srgbClr val="FF0000"/>
                </a:solidFill>
              </a:rPr>
              <a:t>                                                       FIBROSI</a:t>
            </a:r>
          </a:p>
        </p:txBody>
      </p:sp>
      <p:cxnSp>
        <p:nvCxnSpPr>
          <p:cNvPr id="6" name="Connettore 2 5">
            <a:extLst>
              <a:ext uri="{FF2B5EF4-FFF2-40B4-BE49-F238E27FC236}">
                <a16:creationId xmlns:a16="http://schemas.microsoft.com/office/drawing/2014/main" xmlns="" id="{FA40E1D3-9772-4749-AB48-EBEA177CBEDA}"/>
              </a:ext>
            </a:extLst>
          </p:cNvPr>
          <p:cNvCxnSpPr>
            <a:cxnSpLocks/>
          </p:cNvCxnSpPr>
          <p:nvPr/>
        </p:nvCxnSpPr>
        <p:spPr>
          <a:xfrm>
            <a:off x="4579684" y="2924944"/>
            <a:ext cx="0" cy="288032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xmlns="" id="{05E0C30D-F06C-4914-9F3A-4A963D184AB1}"/>
              </a:ext>
            </a:extLst>
          </p:cNvPr>
          <p:cNvCxnSpPr>
            <a:cxnSpLocks/>
          </p:cNvCxnSpPr>
          <p:nvPr/>
        </p:nvCxnSpPr>
        <p:spPr>
          <a:xfrm>
            <a:off x="3995936" y="5085184"/>
            <a:ext cx="216024" cy="144016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97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612680"/>
          </a:xfrm>
        </p:spPr>
        <p:txBody>
          <a:bodyPr/>
          <a:lstStyle/>
          <a:p>
            <a:pPr algn="ctr"/>
            <a:r>
              <a:rPr lang="it-IT" sz="2400" b="1" dirty="0">
                <a:solidFill>
                  <a:srgbClr val="FF0000"/>
                </a:solidFill>
              </a:rPr>
              <a:t>PATOGENESI  DELLA ILD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30282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sz="2000" dirty="0">
                <a:solidFill>
                  <a:srgbClr val="FFFF00"/>
                </a:solidFill>
              </a:rPr>
              <a:t>La     Citochina      fondamentale    della     attivazione     dei    Fibroblasti     e   della  induzione   della   FIBROSI   nella   SSC   è  il  </a:t>
            </a:r>
          </a:p>
          <a:p>
            <a:pPr algn="ctr"/>
            <a:endParaRPr lang="it-IT" sz="2000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2800" b="1" dirty="0">
                <a:solidFill>
                  <a:srgbClr val="FF0000"/>
                </a:solidFill>
              </a:rPr>
              <a:t>TGF-ß </a:t>
            </a:r>
          </a:p>
          <a:p>
            <a:pPr marL="68580" indent="0" algn="ctr">
              <a:buNone/>
            </a:pPr>
            <a:r>
              <a:rPr lang="it-IT" sz="2200" b="1" dirty="0">
                <a:solidFill>
                  <a:srgbClr val="FF0000"/>
                </a:solidFill>
              </a:rPr>
              <a:t> </a:t>
            </a:r>
            <a:r>
              <a:rPr lang="it-IT" sz="1600" b="1" dirty="0">
                <a:solidFill>
                  <a:srgbClr val="FF0000"/>
                </a:solidFill>
              </a:rPr>
              <a:t>TRANSFORMING   GROWTH   FACTOR-ß    </a:t>
            </a:r>
          </a:p>
          <a:p>
            <a:pPr marL="68580" indent="0" algn="just">
              <a:buNone/>
            </a:pPr>
            <a:r>
              <a:rPr lang="it-IT" sz="2000" dirty="0"/>
              <a:t>        </a:t>
            </a:r>
            <a:endParaRPr lang="it-IT" sz="1800" dirty="0"/>
          </a:p>
          <a:p>
            <a:pPr marL="68580" indent="0" algn="just">
              <a:buNone/>
            </a:pPr>
            <a:r>
              <a:rPr lang="it-IT" sz="1800" dirty="0"/>
              <a:t>    </a:t>
            </a:r>
            <a:r>
              <a:rPr lang="it-IT" sz="1800" dirty="0">
                <a:solidFill>
                  <a:srgbClr val="FFFF00"/>
                </a:solidFill>
              </a:rPr>
              <a:t>Il</a:t>
            </a:r>
            <a:r>
              <a:rPr lang="it-IT" sz="1800" b="1" dirty="0">
                <a:solidFill>
                  <a:srgbClr val="FFFF00"/>
                </a:solidFill>
              </a:rPr>
              <a:t> </a:t>
            </a:r>
            <a:r>
              <a:rPr lang="it-IT" sz="1800" b="1" dirty="0">
                <a:solidFill>
                  <a:srgbClr val="FF0000"/>
                </a:solidFill>
              </a:rPr>
              <a:t>     </a:t>
            </a:r>
            <a:r>
              <a:rPr lang="it-IT" sz="2400" b="1" dirty="0">
                <a:solidFill>
                  <a:srgbClr val="FF0000"/>
                </a:solidFill>
              </a:rPr>
              <a:t>TGF-ß</a:t>
            </a:r>
            <a:r>
              <a:rPr lang="it-IT" sz="1800" b="1" dirty="0">
                <a:solidFill>
                  <a:srgbClr val="FF0000"/>
                </a:solidFill>
              </a:rPr>
              <a:t>    </a:t>
            </a:r>
            <a:r>
              <a:rPr lang="it-IT" sz="1800" dirty="0">
                <a:solidFill>
                  <a:srgbClr val="FFFF00"/>
                </a:solidFill>
              </a:rPr>
              <a:t>stimola </a:t>
            </a:r>
            <a:r>
              <a:rPr lang="it-IT" sz="1800" b="1" dirty="0">
                <a:solidFill>
                  <a:srgbClr val="FF0000"/>
                </a:solidFill>
              </a:rPr>
              <a:t>   </a:t>
            </a:r>
            <a:r>
              <a:rPr lang="it-IT" sz="1800" dirty="0">
                <a:solidFill>
                  <a:srgbClr val="FFFF00"/>
                </a:solidFill>
              </a:rPr>
              <a:t>i </a:t>
            </a:r>
            <a:r>
              <a:rPr lang="it-IT" sz="1800" b="1" dirty="0">
                <a:solidFill>
                  <a:srgbClr val="FF0000"/>
                </a:solidFill>
              </a:rPr>
              <a:t> 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FIBROBLASTI</a:t>
            </a:r>
            <a:r>
              <a:rPr lang="it-IT" sz="1800" b="1" dirty="0">
                <a:solidFill>
                  <a:srgbClr val="FF0000"/>
                </a:solidFill>
              </a:rPr>
              <a:t>     </a:t>
            </a:r>
            <a:r>
              <a:rPr lang="it-IT" sz="1800" dirty="0">
                <a:solidFill>
                  <a:srgbClr val="FFFF00"/>
                </a:solidFill>
              </a:rPr>
              <a:t>a </a:t>
            </a:r>
            <a:r>
              <a:rPr lang="it-IT" sz="1800" b="1" dirty="0">
                <a:solidFill>
                  <a:srgbClr val="FF0000"/>
                </a:solidFill>
              </a:rPr>
              <a:t>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PROLIFERARE</a:t>
            </a:r>
            <a:r>
              <a:rPr lang="it-IT" sz="1800" b="1" dirty="0">
                <a:solidFill>
                  <a:srgbClr val="FF0000"/>
                </a:solidFill>
              </a:rPr>
              <a:t>      </a:t>
            </a:r>
            <a:r>
              <a:rPr lang="it-IT" sz="1800" dirty="0">
                <a:solidFill>
                  <a:srgbClr val="FFFF00"/>
                </a:solidFill>
              </a:rPr>
              <a:t>e     a</a:t>
            </a:r>
            <a:r>
              <a:rPr lang="it-IT" sz="1800" b="1" dirty="0">
                <a:solidFill>
                  <a:srgbClr val="FFFF00"/>
                </a:solidFill>
              </a:rPr>
              <a:t>   </a:t>
            </a:r>
            <a:r>
              <a:rPr lang="it-IT" sz="1800" b="1" dirty="0">
                <a:solidFill>
                  <a:srgbClr val="FF0000"/>
                </a:solidFill>
              </a:rPr>
              <a:t>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PRODURRE</a:t>
            </a:r>
          </a:p>
          <a:p>
            <a:pPr marL="68580" indent="0" algn="just">
              <a:buNone/>
            </a:pP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MATRICE        EXTRACELLULARE        ( ECM ),          </a:t>
            </a:r>
            <a:r>
              <a:rPr lang="it-IT" sz="1800" dirty="0">
                <a:solidFill>
                  <a:srgbClr val="FFFF00"/>
                </a:solidFill>
              </a:rPr>
              <a:t>responsabile      della </a:t>
            </a:r>
            <a:r>
              <a:rPr lang="it-IT" sz="1800" dirty="0">
                <a:solidFill>
                  <a:srgbClr val="C00000"/>
                </a:solidFill>
              </a:rPr>
              <a:t>     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FIBROSI</a:t>
            </a:r>
          </a:p>
          <a:p>
            <a:pPr marL="68580" indent="0" algn="just">
              <a:buNone/>
            </a:pPr>
            <a:endParaRPr lang="it-IT" sz="18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 algn="just">
              <a:buNone/>
            </a:pPr>
            <a:endParaRPr lang="it-IT" sz="1800" dirty="0"/>
          </a:p>
          <a:p>
            <a:pPr marL="68580" indent="0" algn="just">
              <a:buNone/>
            </a:pPr>
            <a:r>
              <a:rPr lang="it-IT" sz="1800" dirty="0"/>
              <a:t>     </a:t>
            </a:r>
            <a:r>
              <a:rPr lang="it-IT" sz="1800" dirty="0">
                <a:solidFill>
                  <a:srgbClr val="FFFF00"/>
                </a:solidFill>
              </a:rPr>
              <a:t>Anche</a:t>
            </a:r>
            <a:r>
              <a:rPr lang="it-IT" sz="1800" dirty="0"/>
              <a:t>   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L’ INTERLEUCHINA 6 </a:t>
            </a:r>
            <a:r>
              <a:rPr lang="it-IT" sz="1800" dirty="0">
                <a:solidFill>
                  <a:srgbClr val="FFFF00"/>
                </a:solidFill>
              </a:rPr>
              <a:t>(</a:t>
            </a:r>
            <a:r>
              <a:rPr lang="it-IT" sz="1800" dirty="0"/>
              <a:t>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IL6 </a:t>
            </a:r>
            <a:r>
              <a:rPr lang="it-IT" sz="1800" dirty="0">
                <a:solidFill>
                  <a:srgbClr val="FFFF00"/>
                </a:solidFill>
              </a:rPr>
              <a:t>),    secreta  dalle   cellule  attivate     del    sistema</a:t>
            </a:r>
          </a:p>
          <a:p>
            <a:pPr marL="68580" indent="0" algn="just">
              <a:buNone/>
            </a:pPr>
            <a:r>
              <a:rPr lang="it-IT" sz="1800" dirty="0">
                <a:solidFill>
                  <a:srgbClr val="FFFF00"/>
                </a:solidFill>
              </a:rPr>
              <a:t>     immunitario,       gioca      un      ruolo      nella   </a:t>
            </a:r>
            <a:r>
              <a:rPr lang="it-IT" sz="1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PROLIFERAZIONE    DI   FIBROBLASTI</a:t>
            </a:r>
          </a:p>
          <a:p>
            <a:pPr marL="68580" indent="0" algn="just">
              <a:buNone/>
            </a:pPr>
            <a:endParaRPr lang="it-IT" sz="1800" dirty="0"/>
          </a:p>
          <a:p>
            <a:pPr marL="68580" indent="0" algn="just">
              <a:buNone/>
            </a:pPr>
            <a:endParaRPr lang="it-IT" sz="1800" dirty="0"/>
          </a:p>
          <a:p>
            <a:pPr algn="just"/>
            <a:endParaRPr lang="it-IT" sz="1800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09627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920D45F-8EF1-4178-9DA2-B6702A657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76" y="44624"/>
            <a:ext cx="8147248" cy="540672"/>
          </a:xfrm>
        </p:spPr>
        <p:txBody>
          <a:bodyPr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PROGNOSI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A2F10B2-A01B-4ED4-AA7E-4C69BA6CC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94984"/>
            <a:ext cx="8784976" cy="5760640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r>
              <a:rPr lang="it-IT" sz="1700" b="1" dirty="0">
                <a:solidFill>
                  <a:srgbClr val="FFFF00"/>
                </a:solidFill>
              </a:rPr>
              <a:t>NELL’ AMBITO  DEL  « POLMONE  SCLERODERMICO »,    E’   ESSENZIALMENTE </a:t>
            </a:r>
          </a:p>
          <a:p>
            <a:pPr marL="68580" indent="0" algn="ctr">
              <a:buNone/>
            </a:pPr>
            <a:endParaRPr lang="it-IT" sz="1700" b="1" dirty="0">
              <a:solidFill>
                <a:srgbClr val="FFFF00"/>
              </a:solidFill>
            </a:endParaRPr>
          </a:p>
          <a:p>
            <a:pPr marL="68580" indent="0" algn="ctr">
              <a:buNone/>
            </a:pP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L’   </a:t>
            </a:r>
            <a:r>
              <a:rPr lang="it-IT" sz="2400" b="1" dirty="0">
                <a:solidFill>
                  <a:srgbClr val="FF0000"/>
                </a:solidFill>
              </a:rPr>
              <a:t>IPERTENSIONE  POLMONARE  ( PH ) </a:t>
            </a:r>
          </a:p>
          <a:p>
            <a:pPr marL="68580" indent="0" algn="ctr">
              <a:buNone/>
            </a:pPr>
            <a:endParaRPr lang="it-IT" sz="2400" b="1" dirty="0">
              <a:solidFill>
                <a:srgbClr val="FF0000"/>
              </a:solidFill>
            </a:endParaRPr>
          </a:p>
          <a:p>
            <a:pPr marL="68580" indent="0" algn="ctr">
              <a:buNone/>
            </a:pP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QUELLA   CHE   INFLUENZA   LA   PROGNOSI</a:t>
            </a:r>
          </a:p>
          <a:p>
            <a:pPr marL="68580" indent="0" algn="ctr">
              <a:buNone/>
            </a:pPr>
            <a:r>
              <a:rPr lang="it-IT" sz="17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INTESA   COME   QUALITA’   DI   VITA   E   SOPRAVVIVENZA   DEI   PAZIENTI</a:t>
            </a:r>
          </a:p>
          <a:p>
            <a:pPr marL="68580" indent="0" algn="ctr">
              <a:buNone/>
            </a:pPr>
            <a:endParaRPr lang="it-IT" sz="1700" dirty="0"/>
          </a:p>
          <a:p>
            <a:pPr marL="68580" indent="0" algn="ctr">
              <a:buNone/>
            </a:pPr>
            <a:r>
              <a:rPr lang="it-IT" sz="2000" b="1" dirty="0">
                <a:solidFill>
                  <a:srgbClr val="FFFF00"/>
                </a:solidFill>
              </a:rPr>
              <a:t>In  uno  studio recente , a otto anni, i pazienti trattati  al momento  del  riconoscimento  dei  segni  precoci hanno una   sopravvivenza  superiore   del   47%  rispetto  ai  pazienti  trattati  al  momento dell’ insorgenza  dei  sintomi</a:t>
            </a:r>
          </a:p>
          <a:p>
            <a:pPr marL="68580" indent="0" algn="ctr">
              <a:buNone/>
            </a:pPr>
            <a:r>
              <a:rPr lang="it-IT" sz="2000" b="1" dirty="0">
                <a:solidFill>
                  <a:srgbClr val="04FC2D"/>
                </a:solidFill>
              </a:rPr>
              <a:t>( </a:t>
            </a:r>
            <a:r>
              <a:rPr lang="it-IT" sz="2600" b="1" dirty="0">
                <a:solidFill>
                  <a:srgbClr val="FF0000"/>
                </a:solidFill>
              </a:rPr>
              <a:t>DLCO,  FVC , </a:t>
            </a:r>
            <a:r>
              <a:rPr lang="it-IT" sz="2600" b="1" dirty="0" err="1">
                <a:solidFill>
                  <a:srgbClr val="FF0000"/>
                </a:solidFill>
              </a:rPr>
              <a:t>PAPs</a:t>
            </a:r>
            <a:r>
              <a:rPr lang="it-IT" sz="2600" b="1" dirty="0">
                <a:solidFill>
                  <a:srgbClr val="FF0000"/>
                </a:solidFill>
              </a:rPr>
              <a:t>, </a:t>
            </a:r>
            <a:r>
              <a:rPr lang="it-IT" sz="2000" b="1" dirty="0">
                <a:solidFill>
                  <a:srgbClr val="04FC2D"/>
                </a:solidFill>
              </a:rPr>
              <a:t>SONO I  TRE  PARAMETRI STRUMENTALI DA MONITOARE ATTENTAMENTE )</a:t>
            </a:r>
          </a:p>
          <a:p>
            <a:pPr marL="68580" indent="0" algn="ctr">
              <a:buNone/>
            </a:pPr>
            <a:endParaRPr lang="it-IT" sz="2000" b="1" dirty="0">
              <a:solidFill>
                <a:srgbClr val="04FC2D"/>
              </a:solidFill>
            </a:endParaRPr>
          </a:p>
          <a:p>
            <a:pPr marL="68580" indent="0">
              <a:buNone/>
            </a:pPr>
            <a:endParaRPr lang="it-IT" sz="2000" dirty="0"/>
          </a:p>
          <a:p>
            <a:pPr marL="68580" indent="0" algn="ctr">
              <a:buNone/>
            </a:pPr>
            <a:r>
              <a:rPr lang="it-IT" sz="2600" b="1" dirty="0">
                <a:solidFill>
                  <a:srgbClr val="FF0000"/>
                </a:solidFill>
              </a:rPr>
              <a:t>TERAPIA   DELLA   IPERTENSIONE   POLMONARE   ( PH )</a:t>
            </a:r>
          </a:p>
          <a:p>
            <a:pPr marL="68580" indent="0" algn="ctr">
              <a:buNone/>
            </a:pPr>
            <a:endParaRPr lang="it-IT" sz="2600" dirty="0"/>
          </a:p>
          <a:p>
            <a:pPr marL="68580" indent="0">
              <a:buNone/>
            </a:pPr>
            <a:r>
              <a:rPr lang="it-IT" sz="2000" dirty="0"/>
              <a:t>       </a:t>
            </a:r>
            <a:r>
              <a:rPr lang="it-IT" sz="2000" dirty="0">
                <a:solidFill>
                  <a:srgbClr val="FFFF00"/>
                </a:solidFill>
              </a:rPr>
              <a:t>A. L’ </a:t>
            </a:r>
            <a:r>
              <a:rPr lang="it-IT" sz="2000" b="1" dirty="0">
                <a:solidFill>
                  <a:srgbClr val="FF0000"/>
                </a:solidFill>
              </a:rPr>
              <a:t>PH  ASSOCIATA  A ILD  </a:t>
            </a:r>
            <a:r>
              <a:rPr lang="it-IT" sz="2000" dirty="0">
                <a:solidFill>
                  <a:srgbClr val="FFFF00"/>
                </a:solidFill>
              </a:rPr>
              <a:t>usualmente  </a:t>
            </a:r>
            <a:r>
              <a:rPr lang="it-IT" sz="2000" dirty="0" err="1">
                <a:solidFill>
                  <a:srgbClr val="FFFF00"/>
                </a:solidFill>
              </a:rPr>
              <a:t>e’</a:t>
            </a:r>
            <a:r>
              <a:rPr lang="it-IT" sz="2000" dirty="0">
                <a:solidFill>
                  <a:srgbClr val="FFFF00"/>
                </a:solidFill>
              </a:rPr>
              <a:t>  lentamente    ingravescente,   e </a:t>
            </a:r>
            <a:r>
              <a:rPr lang="it-IT" sz="2000" dirty="0"/>
              <a:t>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b="1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SI   CURA   CURANDO   LA   ILD</a:t>
            </a:r>
          </a:p>
          <a:p>
            <a:pPr marL="68580" indent="0">
              <a:buNone/>
            </a:pPr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 algn="just">
              <a:buNone/>
            </a:pPr>
            <a:r>
              <a:rPr lang="it-IT" sz="2000" dirty="0"/>
              <a:t>       </a:t>
            </a:r>
            <a:r>
              <a:rPr lang="it-IT" sz="2000" dirty="0">
                <a:solidFill>
                  <a:srgbClr val="FFFF00"/>
                </a:solidFill>
              </a:rPr>
              <a:t>B. L’ </a:t>
            </a:r>
            <a:r>
              <a:rPr lang="it-IT" sz="2000" b="1" dirty="0">
                <a:solidFill>
                  <a:srgbClr val="FF0000"/>
                </a:solidFill>
              </a:rPr>
              <a:t>IPERTENSIONE ARTERIOSA POLMONARE       SENZA   ILD</a:t>
            </a:r>
          </a:p>
          <a:p>
            <a:pPr marL="68580" indent="0" algn="just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</a:t>
            </a:r>
            <a:r>
              <a:rPr lang="it-IT" sz="2000" dirty="0">
                <a:solidFill>
                  <a:srgbClr val="FFFF00"/>
                </a:solidFill>
              </a:rPr>
              <a:t>non  </a:t>
            </a:r>
            <a:r>
              <a:rPr lang="it-IT" sz="2000" dirty="0" err="1">
                <a:solidFill>
                  <a:srgbClr val="FFFF00"/>
                </a:solidFill>
              </a:rPr>
              <a:t>e’</a:t>
            </a:r>
            <a:r>
              <a:rPr lang="it-IT" sz="2000" dirty="0">
                <a:solidFill>
                  <a:srgbClr val="FFFF00"/>
                </a:solidFill>
              </a:rPr>
              <a:t>  secondaria  alla  Fibrosi   polmonare,  ma  </a:t>
            </a:r>
            <a:r>
              <a:rPr lang="it-IT" sz="2000" dirty="0" err="1">
                <a:solidFill>
                  <a:srgbClr val="FFFF00"/>
                </a:solidFill>
              </a:rPr>
              <a:t>e’</a:t>
            </a:r>
            <a:r>
              <a:rPr lang="it-IT" sz="2000" dirty="0">
                <a:solidFill>
                  <a:srgbClr val="FFFF00"/>
                </a:solidFill>
              </a:rPr>
              <a:t> una  patologia   diretta  dei  piccoli  vasi  arteriosi  del  circolo</a:t>
            </a:r>
          </a:p>
          <a:p>
            <a:pPr marL="68580" indent="0" algn="just">
              <a:buNone/>
            </a:pPr>
            <a:r>
              <a:rPr lang="it-IT" sz="2000" dirty="0">
                <a:solidFill>
                  <a:srgbClr val="FFFF00"/>
                </a:solidFill>
              </a:rPr>
              <a:t>            polmonare,  ed  in  genere  ha  una  evoluzione  molto  rapida  se  non  riconosciuta  e  trattata. </a:t>
            </a:r>
          </a:p>
          <a:p>
            <a:pPr marL="68580" indent="0" algn="just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</a:t>
            </a:r>
            <a:r>
              <a:rPr lang="it-IT" sz="2000" b="1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IL     TRATTAMENTO   FARMACOLOGICO       E’    MIRATO        ALLE      ARTERIOLE     POLMONARI</a:t>
            </a:r>
          </a:p>
          <a:p>
            <a:pPr marL="68580" indent="0" algn="just">
              <a:buNone/>
            </a:pPr>
            <a:endParaRPr lang="it-IT" sz="20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580" indent="0" algn="just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</a:t>
            </a:r>
            <a:r>
              <a:rPr lang="it-IT" sz="2000" b="1" dirty="0">
                <a:solidFill>
                  <a:srgbClr val="FFFF00"/>
                </a:solidFill>
              </a:rPr>
              <a:t>C.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b="1" dirty="0">
                <a:solidFill>
                  <a:srgbClr val="FF0000"/>
                </a:solidFill>
              </a:rPr>
              <a:t>ILD +  IPERTENSIONE ARTERIOSA POLMONARE </a:t>
            </a:r>
            <a:r>
              <a:rPr lang="it-IT" sz="2000" b="1" dirty="0">
                <a:solidFill>
                  <a:srgbClr val="FFFF00"/>
                </a:solidFill>
              </a:rPr>
              <a:t>:  </a:t>
            </a: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it-IT" sz="2000" b="1" u="sng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SI   ASSOCIANO   I   TRATTAMENTI   </a:t>
            </a:r>
          </a:p>
          <a:p>
            <a:endParaRPr lang="it-IT" sz="2000" dirty="0"/>
          </a:p>
          <a:p>
            <a:endParaRPr lang="it-IT" sz="2000" dirty="0"/>
          </a:p>
          <a:p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8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12064"/>
            <a:ext cx="8219256" cy="914400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TERAPIA    IMMUNOSOPPRESSIVA   DELLA  </a:t>
            </a:r>
            <a:r>
              <a:rPr lang="it-IT" sz="2800" b="1" dirty="0" err="1">
                <a:solidFill>
                  <a:srgbClr val="FF0000"/>
                </a:solidFill>
              </a:rPr>
              <a:t>SSc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83560"/>
            <a:ext cx="8712968" cy="4572000"/>
          </a:xfrm>
        </p:spPr>
        <p:txBody>
          <a:bodyPr/>
          <a:lstStyle/>
          <a:p>
            <a:pPr algn="just"/>
            <a:r>
              <a:rPr lang="it-IT" sz="2000" dirty="0">
                <a:solidFill>
                  <a:srgbClr val="FFFF00"/>
                </a:solidFill>
              </a:rPr>
              <a:t>Attualmente </a:t>
            </a:r>
          </a:p>
          <a:p>
            <a:pPr marL="68580" indent="0" algn="just">
              <a:buNone/>
            </a:pPr>
            <a:r>
              <a:rPr lang="it-IT" sz="2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NON VI SONO TERAPIE IMMUNOSOPPRESSIVE SPECIFICHE APPROVATE, CODIFICATE   PER   IL   TRATTAMENTO   DELLA   SSC.</a:t>
            </a: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marL="68580" indent="0" algn="just">
              <a:buNone/>
            </a:pPr>
            <a:endParaRPr lang="it-IT" sz="2000" dirty="0">
              <a:solidFill>
                <a:srgbClr val="FFFF00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rgbClr val="FFFF00"/>
                </a:solidFill>
              </a:rPr>
              <a:t>I   trattamenti   terapeutici   utilizzano  i </a:t>
            </a:r>
          </a:p>
          <a:p>
            <a:pPr marL="68580" indent="0" algn="just">
              <a:buNone/>
            </a:pPr>
            <a:r>
              <a:rPr lang="it-IT" sz="2000" b="1" dirty="0">
                <a:solidFill>
                  <a:srgbClr val="00FF00"/>
                </a:solidFill>
              </a:rPr>
              <a:t>FARMACI IMMUNOSOPPRESSIVI  CHE  HANNO  DIMOSTRATO ESSERE EFFICACI   NELLE   ALTRE   MALATTIE   REUMATICHE  AUTOIMMUNI</a:t>
            </a:r>
          </a:p>
          <a:p>
            <a:pPr marL="68580" indent="0" algn="just">
              <a:buNone/>
            </a:pPr>
            <a:endParaRPr lang="it-IT" sz="3200" dirty="0"/>
          </a:p>
          <a:p>
            <a:pPr marL="68580" indent="0" algn="just">
              <a:buNone/>
            </a:pPr>
            <a:endParaRPr lang="it-IT" sz="2000" dirty="0"/>
          </a:p>
          <a:p>
            <a:pPr marL="68580" indent="0" algn="just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9591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715AE4B-CE2C-428E-A035-91AFB31A7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332656"/>
            <a:ext cx="8219256" cy="504056"/>
          </a:xfrm>
        </p:spPr>
        <p:txBody>
          <a:bodyPr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TERAPIA  DELLA  ILD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7CF68F-32E1-4DEC-8559-28AE4D587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26819"/>
            <a:ext cx="8784976" cy="5616624"/>
          </a:xfrm>
        </p:spPr>
        <p:txBody>
          <a:bodyPr>
            <a:normAutofit/>
          </a:bodyPr>
          <a:lstStyle/>
          <a:p>
            <a:pPr marL="525780" indent="-457200">
              <a:buAutoNum type="arabicPeriod"/>
            </a:pP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« UPDATE     OF     </a:t>
            </a:r>
            <a:r>
              <a:rPr lang="it-IT" sz="1600" b="1" dirty="0">
                <a:solidFill>
                  <a:srgbClr val="09FF09"/>
                </a:solidFill>
              </a:rPr>
              <a:t>EULAR     RECOMMENDATIONS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FOR    THE    TRETMENT    OF    SYSTEMIC    SCLEROSIS »</a:t>
            </a:r>
          </a:p>
          <a:p>
            <a:pPr marL="68580" indent="0">
              <a:buNone/>
            </a:pPr>
            <a:r>
              <a:rPr lang="it-IT" sz="1400" dirty="0" err="1">
                <a:solidFill>
                  <a:schemeClr val="accent3">
                    <a:lumMod val="75000"/>
                  </a:schemeClr>
                </a:solidFill>
              </a:rPr>
              <a:t>Ann</a:t>
            </a:r>
            <a:r>
              <a:rPr lang="it-IT" sz="1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3">
                    <a:lumMod val="75000"/>
                  </a:schemeClr>
                </a:solidFill>
              </a:rPr>
              <a:t>Rheum</a:t>
            </a:r>
            <a:r>
              <a:rPr lang="it-IT" sz="14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it-IT" sz="1400" dirty="0" err="1">
                <a:solidFill>
                  <a:schemeClr val="accent3">
                    <a:lumMod val="75000"/>
                  </a:schemeClr>
                </a:solidFill>
              </a:rPr>
              <a:t>Dis</a:t>
            </a:r>
            <a:r>
              <a:rPr lang="it-IT" sz="1400" dirty="0">
                <a:solidFill>
                  <a:schemeClr val="accent3">
                    <a:lumMod val="75000"/>
                  </a:schemeClr>
                </a:solidFill>
              </a:rPr>
              <a:t> – November 9</a:t>
            </a:r>
            <a:r>
              <a:rPr lang="it-IT" sz="1400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,</a:t>
            </a:r>
            <a:r>
              <a:rPr lang="it-IT" sz="1400" dirty="0">
                <a:solidFill>
                  <a:schemeClr val="accent3">
                    <a:lumMod val="75000"/>
                  </a:schemeClr>
                </a:solidFill>
              </a:rPr>
              <a:t> 2016</a:t>
            </a:r>
          </a:p>
          <a:p>
            <a:pPr marL="68580" indent="0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 marL="68580" indent="0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>
              <a:buAutoNum type="arabicPeriod" startAt="2"/>
            </a:pPr>
            <a:r>
              <a:rPr lang="it-IT" sz="1600" b="1" dirty="0"/>
              <a:t>  </a:t>
            </a:r>
            <a:r>
              <a:rPr lang="it-IT" sz="1600" b="1" dirty="0">
                <a:solidFill>
                  <a:srgbClr val="FFFF00"/>
                </a:solidFill>
              </a:rPr>
              <a:t>«</a:t>
            </a:r>
            <a:r>
              <a:rPr lang="it-IT" sz="1600" b="1" dirty="0"/>
              <a:t>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MYCOPHENOLATE    MOFETIL         </a:t>
            </a:r>
            <a:r>
              <a:rPr lang="it-IT" sz="1600" b="1" dirty="0"/>
              <a:t> </a:t>
            </a:r>
            <a:r>
              <a:rPr lang="it-IT" sz="1600" dirty="0">
                <a:solidFill>
                  <a:srgbClr val="FFFF00"/>
                </a:solidFill>
              </a:rPr>
              <a:t>versus      </a:t>
            </a:r>
            <a:r>
              <a:rPr lang="it-IT" sz="1600" b="1" dirty="0"/>
              <a:t>  </a:t>
            </a:r>
            <a:r>
              <a:rPr lang="it-IT" sz="16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ORAL  CYCLOPHOSPHAMIDE    </a:t>
            </a:r>
            <a:r>
              <a:rPr lang="it-IT" sz="1600" dirty="0">
                <a:solidFill>
                  <a:srgbClr val="FFFF00"/>
                </a:solidFill>
              </a:rPr>
              <a:t>in</a:t>
            </a:r>
            <a:r>
              <a:rPr lang="it-IT" sz="1600" b="1" dirty="0"/>
              <a:t> </a:t>
            </a:r>
          </a:p>
          <a:p>
            <a:pPr marL="68580" indent="0">
              <a:buNone/>
            </a:pPr>
            <a:r>
              <a:rPr lang="it-IT" sz="1600" b="1" dirty="0">
                <a:solidFill>
                  <a:srgbClr val="FF0000"/>
                </a:solidFill>
              </a:rPr>
              <a:t>              SCLERODERMA – RELATED      INTERSTITIAL        LUNG   DISEASE      </a:t>
            </a:r>
            <a:r>
              <a:rPr lang="it-IT" sz="1600" b="1" dirty="0">
                <a:solidFill>
                  <a:srgbClr val="FFFF00"/>
                </a:solidFill>
              </a:rPr>
              <a:t>(  SLS  II ) :</a:t>
            </a:r>
          </a:p>
          <a:p>
            <a:pPr marL="68580" indent="0">
              <a:buNone/>
            </a:pPr>
            <a:r>
              <a:rPr lang="it-IT" sz="1600" b="1" dirty="0">
                <a:solidFill>
                  <a:srgbClr val="09FF09"/>
                </a:solidFill>
              </a:rPr>
              <a:t>              A  RANDOMISED  CONTROLLED, DOUBLE-BLIND, PARALLEL GROUP TRIAL </a:t>
            </a:r>
            <a:r>
              <a:rPr lang="it-IT" sz="1600" b="1" dirty="0">
                <a:solidFill>
                  <a:srgbClr val="FFFF00"/>
                </a:solidFill>
              </a:rPr>
              <a:t>»</a:t>
            </a:r>
          </a:p>
          <a:p>
            <a:pPr marL="68580" indent="0">
              <a:buNone/>
            </a:pPr>
            <a:r>
              <a:rPr lang="it-IT" sz="1300" u="sng" dirty="0" err="1">
                <a:solidFill>
                  <a:srgbClr val="FFFF00"/>
                </a:solidFill>
                <a:hlinkClick r:id="rId2"/>
              </a:rPr>
              <a:t>Tashkin</a:t>
            </a:r>
            <a:r>
              <a:rPr lang="it-IT" sz="1300" u="sng" dirty="0">
                <a:solidFill>
                  <a:srgbClr val="FFFF00"/>
                </a:solidFill>
                <a:hlinkClick r:id="rId2"/>
              </a:rPr>
              <a:t> DP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3"/>
              </a:rPr>
              <a:t>Roth MD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4"/>
              </a:rPr>
              <a:t>Clements</a:t>
            </a:r>
            <a:r>
              <a:rPr lang="it-IT" sz="1300" u="sng" dirty="0">
                <a:solidFill>
                  <a:srgbClr val="FFFF00"/>
                </a:solidFill>
                <a:hlinkClick r:id="rId4"/>
              </a:rPr>
              <a:t> PJ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5"/>
              </a:rPr>
              <a:t>Furst</a:t>
            </a:r>
            <a:r>
              <a:rPr lang="it-IT" sz="1300" u="sng" dirty="0">
                <a:solidFill>
                  <a:srgbClr val="FFFF00"/>
                </a:solidFill>
                <a:hlinkClick r:id="rId5"/>
              </a:rPr>
              <a:t> DE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6"/>
              </a:rPr>
              <a:t>Khanna</a:t>
            </a:r>
            <a:r>
              <a:rPr lang="it-IT" sz="1300" u="sng" dirty="0">
                <a:solidFill>
                  <a:srgbClr val="FFFF00"/>
                </a:solidFill>
                <a:hlinkClick r:id="rId6"/>
              </a:rPr>
              <a:t> D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7"/>
              </a:rPr>
              <a:t>Kleerup</a:t>
            </a:r>
            <a:r>
              <a:rPr lang="it-IT" sz="1300" u="sng" dirty="0">
                <a:solidFill>
                  <a:srgbClr val="FFFF00"/>
                </a:solidFill>
                <a:hlinkClick r:id="rId7"/>
              </a:rPr>
              <a:t> EC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8"/>
              </a:rPr>
              <a:t>Goldin</a:t>
            </a:r>
            <a:r>
              <a:rPr lang="it-IT" sz="1300" u="sng" dirty="0">
                <a:solidFill>
                  <a:srgbClr val="FFFF00"/>
                </a:solidFill>
                <a:hlinkClick r:id="rId8"/>
              </a:rPr>
              <a:t> 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9"/>
              </a:rPr>
              <a:t>Arriola</a:t>
            </a:r>
            <a:r>
              <a:rPr lang="it-IT" sz="1300" u="sng" dirty="0">
                <a:solidFill>
                  <a:srgbClr val="FFFF00"/>
                </a:solidFill>
                <a:hlinkClick r:id="rId9"/>
              </a:rPr>
              <a:t> E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0"/>
              </a:rPr>
              <a:t>Volkmann</a:t>
            </a:r>
            <a:r>
              <a:rPr lang="it-IT" sz="1300" u="sng" dirty="0">
                <a:solidFill>
                  <a:srgbClr val="FFFF00"/>
                </a:solidFill>
                <a:hlinkClick r:id="rId10"/>
              </a:rPr>
              <a:t> ER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1"/>
              </a:rPr>
              <a:t>Kafaja</a:t>
            </a:r>
            <a:r>
              <a:rPr lang="it-IT" sz="1300" u="sng" dirty="0">
                <a:solidFill>
                  <a:srgbClr val="FFFF00"/>
                </a:solidFill>
                <a:hlinkClick r:id="rId11"/>
              </a:rPr>
              <a:t> S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12"/>
              </a:rPr>
              <a:t>Silver R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3"/>
              </a:rPr>
              <a:t>Steen</a:t>
            </a:r>
            <a:r>
              <a:rPr lang="it-IT" sz="1300" u="sng" dirty="0">
                <a:solidFill>
                  <a:srgbClr val="FFFF00"/>
                </a:solidFill>
                <a:hlinkClick r:id="rId13"/>
              </a:rPr>
              <a:t> V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14"/>
              </a:rPr>
              <a:t>Strange C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5"/>
              </a:rPr>
              <a:t>Wise</a:t>
            </a:r>
            <a:r>
              <a:rPr lang="it-IT" sz="1300" u="sng" dirty="0">
                <a:solidFill>
                  <a:srgbClr val="FFFF00"/>
                </a:solidFill>
                <a:hlinkClick r:id="rId15"/>
              </a:rPr>
              <a:t> R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6"/>
              </a:rPr>
              <a:t>Wigley</a:t>
            </a:r>
            <a:r>
              <a:rPr lang="it-IT" sz="1300" u="sng" dirty="0">
                <a:solidFill>
                  <a:srgbClr val="FFFF00"/>
                </a:solidFill>
                <a:hlinkClick r:id="rId16"/>
              </a:rPr>
              <a:t> F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7"/>
              </a:rPr>
              <a:t>Mayes</a:t>
            </a:r>
            <a:r>
              <a:rPr lang="it-IT" sz="1300" u="sng" dirty="0">
                <a:solidFill>
                  <a:srgbClr val="FFFF00"/>
                </a:solidFill>
                <a:hlinkClick r:id="rId17"/>
              </a:rPr>
              <a:t> M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18"/>
              </a:rPr>
              <a:t>Riley</a:t>
            </a:r>
            <a:r>
              <a:rPr lang="it-IT" sz="1300" u="sng" dirty="0">
                <a:solidFill>
                  <a:srgbClr val="FFFF00"/>
                </a:solidFill>
                <a:hlinkClick r:id="rId18"/>
              </a:rPr>
              <a:t> DJ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19"/>
              </a:rPr>
              <a:t>Hussain S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0"/>
              </a:rPr>
              <a:t>Assassi</a:t>
            </a:r>
            <a:r>
              <a:rPr lang="it-IT" sz="1300" u="sng" dirty="0">
                <a:solidFill>
                  <a:srgbClr val="FFFF00"/>
                </a:solidFill>
                <a:hlinkClick r:id="rId20"/>
              </a:rPr>
              <a:t> S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1"/>
              </a:rPr>
              <a:t>Hsu</a:t>
            </a:r>
            <a:r>
              <a:rPr lang="it-IT" sz="1300" u="sng" dirty="0">
                <a:solidFill>
                  <a:srgbClr val="FFFF00"/>
                </a:solidFill>
                <a:hlinkClick r:id="rId21"/>
              </a:rPr>
              <a:t> VM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2"/>
              </a:rPr>
              <a:t>Patel</a:t>
            </a:r>
            <a:r>
              <a:rPr lang="it-IT" sz="1300" u="sng" dirty="0">
                <a:solidFill>
                  <a:srgbClr val="FFFF00"/>
                </a:solidFill>
                <a:hlinkClick r:id="rId22"/>
              </a:rPr>
              <a:t> B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23"/>
              </a:rPr>
              <a:t>Phillips K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24"/>
              </a:rPr>
              <a:t>Martinez F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25"/>
              </a:rPr>
              <a:t>Golden 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6"/>
              </a:rPr>
              <a:t>Connolly</a:t>
            </a:r>
            <a:r>
              <a:rPr lang="it-IT" sz="1300" u="sng" dirty="0">
                <a:solidFill>
                  <a:srgbClr val="FFFF00"/>
                </a:solidFill>
                <a:hlinkClick r:id="rId26"/>
              </a:rPr>
              <a:t> MK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7"/>
              </a:rPr>
              <a:t>Varga</a:t>
            </a:r>
            <a:r>
              <a:rPr lang="it-IT" sz="1300" u="sng" dirty="0">
                <a:solidFill>
                  <a:srgbClr val="FFFF00"/>
                </a:solidFill>
                <a:hlinkClick r:id="rId27"/>
              </a:rPr>
              <a:t> 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8"/>
              </a:rPr>
              <a:t>Dematte</a:t>
            </a:r>
            <a:r>
              <a:rPr lang="it-IT" sz="1300" u="sng" dirty="0">
                <a:solidFill>
                  <a:srgbClr val="FFFF00"/>
                </a:solidFill>
                <a:hlinkClick r:id="rId28"/>
              </a:rPr>
              <a:t> 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29"/>
              </a:rPr>
              <a:t>Hinchcliff</a:t>
            </a:r>
            <a:r>
              <a:rPr lang="it-IT" sz="1300" u="sng" dirty="0">
                <a:solidFill>
                  <a:srgbClr val="FFFF00"/>
                </a:solidFill>
                <a:hlinkClick r:id="rId29"/>
              </a:rPr>
              <a:t> ME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30"/>
              </a:rPr>
              <a:t>Fischer A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31"/>
              </a:rPr>
              <a:t>Swigris</a:t>
            </a:r>
            <a:r>
              <a:rPr lang="it-IT" sz="1300" u="sng" dirty="0">
                <a:solidFill>
                  <a:srgbClr val="FFFF00"/>
                </a:solidFill>
                <a:hlinkClick r:id="rId31"/>
              </a:rPr>
              <a:t> 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32"/>
              </a:rPr>
              <a:t>Meehan</a:t>
            </a:r>
            <a:r>
              <a:rPr lang="it-IT" sz="1300" u="sng" dirty="0">
                <a:solidFill>
                  <a:srgbClr val="FFFF00"/>
                </a:solidFill>
                <a:hlinkClick r:id="rId32"/>
              </a:rPr>
              <a:t> R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33"/>
              </a:rPr>
              <a:t>Theodore A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34"/>
              </a:rPr>
              <a:t>Simms</a:t>
            </a:r>
            <a:r>
              <a:rPr lang="it-IT" sz="1300" u="sng" dirty="0">
                <a:solidFill>
                  <a:srgbClr val="FFFF00"/>
                </a:solidFill>
                <a:hlinkClick r:id="rId34"/>
              </a:rPr>
              <a:t> R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35"/>
              </a:rPr>
              <a:t>Volkov S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36"/>
              </a:rPr>
              <a:t>Schraufnagel</a:t>
            </a:r>
            <a:r>
              <a:rPr lang="it-IT" sz="1300" u="sng" dirty="0">
                <a:solidFill>
                  <a:srgbClr val="FFFF00"/>
                </a:solidFill>
                <a:hlinkClick r:id="rId36"/>
              </a:rPr>
              <a:t> DE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37"/>
              </a:rPr>
              <a:t>Scholand</a:t>
            </a:r>
            <a:r>
              <a:rPr lang="it-IT" sz="1300" u="sng" dirty="0">
                <a:solidFill>
                  <a:srgbClr val="FFFF00"/>
                </a:solidFill>
                <a:hlinkClick r:id="rId37"/>
              </a:rPr>
              <a:t> MB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38"/>
              </a:rPr>
              <a:t>Frech</a:t>
            </a:r>
            <a:r>
              <a:rPr lang="it-IT" sz="1300" u="sng" dirty="0">
                <a:solidFill>
                  <a:srgbClr val="FFFF00"/>
                </a:solidFill>
                <a:hlinkClick r:id="rId38"/>
              </a:rPr>
              <a:t> T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39"/>
              </a:rPr>
              <a:t>Molitor JA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40"/>
              </a:rPr>
              <a:t>Highland</a:t>
            </a:r>
            <a:r>
              <a:rPr lang="it-IT" sz="1300" u="sng" dirty="0">
                <a:solidFill>
                  <a:srgbClr val="FFFF00"/>
                </a:solidFill>
                <a:hlinkClick r:id="rId40"/>
              </a:rPr>
              <a:t> K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>
                <a:solidFill>
                  <a:srgbClr val="FFFF00"/>
                </a:solidFill>
                <a:hlinkClick r:id="rId41"/>
              </a:rPr>
              <a:t>Read CA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42"/>
              </a:rPr>
              <a:t>Fritzler</a:t>
            </a:r>
            <a:r>
              <a:rPr lang="it-IT" sz="1300" u="sng" dirty="0">
                <a:solidFill>
                  <a:srgbClr val="FFFF00"/>
                </a:solidFill>
                <a:hlinkClick r:id="rId42"/>
              </a:rPr>
              <a:t> MJ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43"/>
              </a:rPr>
              <a:t>Kim</a:t>
            </a:r>
            <a:r>
              <a:rPr lang="it-IT" sz="1300" u="sng" dirty="0">
                <a:solidFill>
                  <a:srgbClr val="FFFF00"/>
                </a:solidFill>
                <a:hlinkClick r:id="rId43"/>
              </a:rPr>
              <a:t> GHJ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44"/>
              </a:rPr>
              <a:t>Tseng</a:t>
            </a:r>
            <a:r>
              <a:rPr lang="it-IT" sz="1300" u="sng" dirty="0">
                <a:solidFill>
                  <a:srgbClr val="FFFF00"/>
                </a:solidFill>
                <a:hlinkClick r:id="rId44"/>
              </a:rPr>
              <a:t> CH</a:t>
            </a:r>
            <a:r>
              <a:rPr lang="it-IT" sz="1300" dirty="0">
                <a:solidFill>
                  <a:srgbClr val="FFFF00"/>
                </a:solidFill>
              </a:rPr>
              <a:t>, </a:t>
            </a:r>
            <a:r>
              <a:rPr lang="it-IT" sz="1300" u="sng" dirty="0" err="1">
                <a:solidFill>
                  <a:srgbClr val="FFFF00"/>
                </a:solidFill>
                <a:hlinkClick r:id="rId45"/>
              </a:rPr>
              <a:t>Elashoff</a:t>
            </a:r>
            <a:r>
              <a:rPr lang="it-IT" sz="1300" u="sng" dirty="0">
                <a:solidFill>
                  <a:srgbClr val="FFFF00"/>
                </a:solidFill>
                <a:hlinkClick r:id="rId45"/>
              </a:rPr>
              <a:t> RM</a:t>
            </a:r>
            <a:r>
              <a:rPr lang="it-IT" sz="1300" u="sng" dirty="0">
                <a:solidFill>
                  <a:srgbClr val="FFFF00"/>
                </a:solidFill>
              </a:rPr>
              <a:t>,</a:t>
            </a:r>
            <a:r>
              <a:rPr lang="it-IT" sz="1300" dirty="0">
                <a:solidFill>
                  <a:srgbClr val="FFFF00"/>
                </a:solidFill>
              </a:rPr>
              <a:t> </a:t>
            </a:r>
            <a:r>
              <a:rPr lang="it-IT" sz="1300" u="sng" dirty="0" err="1">
                <a:solidFill>
                  <a:srgbClr val="FFFF00"/>
                </a:solidFill>
                <a:hlinkClick r:id="rId46"/>
              </a:rPr>
              <a:t>Sclerodema</a:t>
            </a:r>
            <a:r>
              <a:rPr lang="it-IT" sz="1300" u="sng" dirty="0">
                <a:solidFill>
                  <a:srgbClr val="FFFF00"/>
                </a:solidFill>
                <a:hlinkClick r:id="rId46"/>
              </a:rPr>
              <a:t> </a:t>
            </a:r>
            <a:r>
              <a:rPr lang="it-IT" sz="1300" u="sng" dirty="0" err="1">
                <a:solidFill>
                  <a:srgbClr val="FFFF00"/>
                </a:solidFill>
                <a:hlinkClick r:id="rId46"/>
              </a:rPr>
              <a:t>Lung</a:t>
            </a:r>
            <a:r>
              <a:rPr lang="it-IT" sz="1300" u="sng" dirty="0">
                <a:solidFill>
                  <a:srgbClr val="FFFF00"/>
                </a:solidFill>
                <a:hlinkClick r:id="rId46"/>
              </a:rPr>
              <a:t> </a:t>
            </a:r>
            <a:r>
              <a:rPr lang="it-IT" sz="1300" u="sng" dirty="0" err="1">
                <a:solidFill>
                  <a:srgbClr val="FFFF00"/>
                </a:solidFill>
                <a:hlinkClick r:id="rId46"/>
              </a:rPr>
              <a:t>Study</a:t>
            </a:r>
            <a:r>
              <a:rPr lang="it-IT" sz="1300" u="sng" dirty="0">
                <a:solidFill>
                  <a:srgbClr val="FFFF00"/>
                </a:solidFill>
                <a:hlinkClick r:id="rId46"/>
              </a:rPr>
              <a:t> II </a:t>
            </a:r>
            <a:r>
              <a:rPr lang="it-IT" sz="1300" u="sng" dirty="0" err="1">
                <a:solidFill>
                  <a:srgbClr val="FFFF00"/>
                </a:solidFill>
                <a:hlinkClick r:id="rId46"/>
              </a:rPr>
              <a:t>Investigators</a:t>
            </a:r>
            <a:r>
              <a:rPr lang="it-IT" sz="1300" dirty="0">
                <a:solidFill>
                  <a:srgbClr val="FFFF00"/>
                </a:solidFill>
              </a:rPr>
              <a:t>.</a:t>
            </a:r>
          </a:p>
          <a:p>
            <a:pPr marL="68580" indent="0">
              <a:buNone/>
            </a:pPr>
            <a:r>
              <a:rPr lang="it-IT" sz="1400" dirty="0">
                <a:solidFill>
                  <a:srgbClr val="09FF09"/>
                </a:solidFill>
              </a:rPr>
              <a:t>Lancet  </a:t>
            </a:r>
            <a:r>
              <a:rPr lang="it-IT" sz="1400" dirty="0" err="1">
                <a:solidFill>
                  <a:srgbClr val="09FF09"/>
                </a:solidFill>
              </a:rPr>
              <a:t>Respir</a:t>
            </a:r>
            <a:r>
              <a:rPr lang="it-IT" sz="1400" dirty="0">
                <a:solidFill>
                  <a:srgbClr val="09FF09"/>
                </a:solidFill>
              </a:rPr>
              <a:t>  </a:t>
            </a:r>
            <a:r>
              <a:rPr lang="it-IT" sz="1400" dirty="0" err="1">
                <a:solidFill>
                  <a:srgbClr val="09FF09"/>
                </a:solidFill>
              </a:rPr>
              <a:t>Med</a:t>
            </a:r>
            <a:r>
              <a:rPr lang="it-IT" sz="1400" dirty="0">
                <a:solidFill>
                  <a:srgbClr val="09FF09"/>
                </a:solidFill>
              </a:rPr>
              <a:t>   2016 Sep;4(9):708-719. </a:t>
            </a:r>
            <a:r>
              <a:rPr lang="it-IT" sz="1400" dirty="0" err="1">
                <a:solidFill>
                  <a:srgbClr val="09FF09"/>
                </a:solidFill>
              </a:rPr>
              <a:t>doi</a:t>
            </a:r>
            <a:r>
              <a:rPr lang="it-IT" sz="1400" dirty="0">
                <a:solidFill>
                  <a:srgbClr val="09FF09"/>
                </a:solidFill>
              </a:rPr>
              <a:t>: 10.1016/S2213-2600(16)30152-7. </a:t>
            </a:r>
            <a:r>
              <a:rPr lang="it-IT" sz="1400" dirty="0" err="1">
                <a:solidFill>
                  <a:srgbClr val="09FF09"/>
                </a:solidFill>
              </a:rPr>
              <a:t>Epub</a:t>
            </a:r>
            <a:r>
              <a:rPr lang="it-IT" sz="1400" dirty="0">
                <a:solidFill>
                  <a:srgbClr val="09FF09"/>
                </a:solidFill>
              </a:rPr>
              <a:t> 2016 </a:t>
            </a:r>
            <a:r>
              <a:rPr lang="it-IT" sz="1400" dirty="0" err="1">
                <a:solidFill>
                  <a:srgbClr val="09FF09"/>
                </a:solidFill>
              </a:rPr>
              <a:t>Jul</a:t>
            </a:r>
            <a:r>
              <a:rPr lang="it-IT" sz="1400" dirty="0">
                <a:solidFill>
                  <a:srgbClr val="09FF09"/>
                </a:solidFill>
              </a:rPr>
              <a:t> 25</a:t>
            </a:r>
          </a:p>
          <a:p>
            <a:pPr marL="68580" indent="0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 marL="68580" indent="0">
              <a:buNone/>
            </a:pPr>
            <a:endParaRPr lang="it-IT" sz="1400" dirty="0">
              <a:solidFill>
                <a:srgbClr val="09FF09"/>
              </a:solidFill>
            </a:endParaRPr>
          </a:p>
          <a:p>
            <a:pPr marL="68580" indent="0">
              <a:buNone/>
            </a:pPr>
            <a:r>
              <a:rPr lang="it-IT" sz="1400" dirty="0"/>
              <a:t>3.</a:t>
            </a:r>
            <a:r>
              <a:rPr lang="it-IT" sz="1400" dirty="0">
                <a:solidFill>
                  <a:srgbClr val="09FF09"/>
                </a:solidFill>
              </a:rPr>
              <a:t>        </a:t>
            </a:r>
            <a:r>
              <a:rPr lang="it-IT" sz="1800" b="1" dirty="0">
                <a:solidFill>
                  <a:srgbClr val="09FF09"/>
                </a:solidFill>
              </a:rPr>
              <a:t>ALTRE   VARIE    PUBBLICAZIONI   SCIENTIFICHE</a:t>
            </a:r>
          </a:p>
          <a:p>
            <a:endParaRPr lang="it-IT" sz="1300" dirty="0"/>
          </a:p>
          <a:p>
            <a:pPr marL="68580" indent="0">
              <a:buNone/>
            </a:pPr>
            <a:endParaRPr lang="it-IT" sz="1300" dirty="0">
              <a:solidFill>
                <a:srgbClr val="04FC2D"/>
              </a:solidFill>
            </a:endParaRPr>
          </a:p>
          <a:p>
            <a:pPr marL="68580" indent="0">
              <a:buNone/>
            </a:pPr>
            <a:endParaRPr lang="it-IT" sz="3200" dirty="0"/>
          </a:p>
          <a:p>
            <a:pPr marL="68580" indent="0">
              <a:buNone/>
            </a:pPr>
            <a:endParaRPr lang="it-IT" sz="2000" dirty="0"/>
          </a:p>
          <a:p>
            <a:pPr marL="68580" indent="0">
              <a:buNone/>
            </a:pPr>
            <a:endParaRPr lang="it-IT" sz="2000" dirty="0"/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4670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7602</TotalTime>
  <Words>1420</Words>
  <Application>Microsoft Office PowerPoint</Application>
  <PresentationFormat>Presentazione su schermo (4:3)</PresentationFormat>
  <Paragraphs>417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Metro</vt:lpstr>
      <vt:lpstr>   SCLEROSI  SISTEMICA  LA   COMPROMISSIONE  POLMONARE</vt:lpstr>
      <vt:lpstr>  SCLEROSI SISTEMICA (SSc)</vt:lpstr>
      <vt:lpstr>COMPROMISSIONE POLMONARE</vt:lpstr>
      <vt:lpstr>COMPROMISSIONE POLMONARE</vt:lpstr>
      <vt:lpstr>PATOGENESI  DELLA  ILD E DELLA IPERTENSIONE ARTERIOSA POLMONARE </vt:lpstr>
      <vt:lpstr>PATOGENESI  DELLA ILD</vt:lpstr>
      <vt:lpstr>PROGNOSI</vt:lpstr>
      <vt:lpstr>TERAPIA    IMMUNOSOPPRESSIVA   DELLA  SSc</vt:lpstr>
      <vt:lpstr>TERAPIA  DELLA  ILD </vt:lpstr>
      <vt:lpstr>TERAPIA  DELLA  ILD </vt:lpstr>
      <vt:lpstr>CICLOFOSFAMIDE (CYC) e MICOFENOLATO MOFETILE (MMF)  nella terapia della ILD </vt:lpstr>
      <vt:lpstr>SSC-ILD </vt:lpstr>
      <vt:lpstr>SSc   e   SSC-ILD     MIA   ESPERIENZA   PERSONALE </vt:lpstr>
      <vt:lpstr>TERAPIA DELLA IPERTENSIONE ARTERIOSA POLMONARE 1 </vt:lpstr>
      <vt:lpstr>TERAPIA DELLA IPERTENSIONE ARTERIOSA POLMONARE 2 </vt:lpstr>
      <vt:lpstr>TERAPIA DELLA IPERTENSIONE ARTERIOSA POLMONARE 3 </vt:lpstr>
      <vt:lpstr> TRE NUOVI SCHEMI FARMACOLOGICI  PER LA TERAPIA DELLA IPERTENSIONE ARTERIOSA POLMONARE  </vt:lpstr>
      <vt:lpstr> TRE NUOVI SCHEMI FARMACOLOGICI  PER LA TERAPIA DELLA IPERTENSIONE ARTERIOSA POLMONARE  </vt:lpstr>
      <vt:lpstr> TRE NUOVI SCHEMI FARMACOLOGICI  PER LA TERAPIA DELLA IPERTENSIONE ARTERIOSA POLMONARE  </vt:lpstr>
      <vt:lpstr>Grazie    per   l’ attenzione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TERAPIA  LOCO - REGIONALE ECOGUIDATA  DELL’ ANCA  CON  ACIDO  IALURONICO</dc:title>
  <dc:creator>PINO</dc:creator>
  <cp:lastModifiedBy>CAM</cp:lastModifiedBy>
  <cp:revision>1088</cp:revision>
  <dcterms:created xsi:type="dcterms:W3CDTF">2011-04-17T15:24:50Z</dcterms:created>
  <dcterms:modified xsi:type="dcterms:W3CDTF">2021-01-07T22:02:51Z</dcterms:modified>
</cp:coreProperties>
</file>